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887" r:id="rId1"/>
  </p:sldMasterIdLst>
  <p:notesMasterIdLst>
    <p:notesMasterId r:id="rId47"/>
  </p:notesMasterIdLst>
  <p:sldIdLst>
    <p:sldId id="256" r:id="rId2"/>
    <p:sldId id="282" r:id="rId3"/>
    <p:sldId id="283" r:id="rId4"/>
    <p:sldId id="329" r:id="rId5"/>
    <p:sldId id="288" r:id="rId6"/>
    <p:sldId id="330" r:id="rId7"/>
    <p:sldId id="287" r:id="rId8"/>
    <p:sldId id="291" r:id="rId9"/>
    <p:sldId id="289" r:id="rId10"/>
    <p:sldId id="292" r:id="rId11"/>
    <p:sldId id="293" r:id="rId12"/>
    <p:sldId id="294" r:id="rId13"/>
    <p:sldId id="295" r:id="rId14"/>
    <p:sldId id="296" r:id="rId15"/>
    <p:sldId id="323" r:id="rId16"/>
    <p:sldId id="297" r:id="rId17"/>
    <p:sldId id="331" r:id="rId18"/>
    <p:sldId id="324" r:id="rId19"/>
    <p:sldId id="298" r:id="rId20"/>
    <p:sldId id="325" r:id="rId21"/>
    <p:sldId id="318" r:id="rId22"/>
    <p:sldId id="319" r:id="rId23"/>
    <p:sldId id="300" r:id="rId24"/>
    <p:sldId id="328" r:id="rId25"/>
    <p:sldId id="301" r:id="rId26"/>
    <p:sldId id="320" r:id="rId27"/>
    <p:sldId id="302" r:id="rId28"/>
    <p:sldId id="332" r:id="rId29"/>
    <p:sldId id="333" r:id="rId30"/>
    <p:sldId id="334" r:id="rId31"/>
    <p:sldId id="335" r:id="rId32"/>
    <p:sldId id="336" r:id="rId33"/>
    <p:sldId id="337" r:id="rId34"/>
    <p:sldId id="321" r:id="rId35"/>
    <p:sldId id="305" r:id="rId36"/>
    <p:sldId id="306" r:id="rId37"/>
    <p:sldId id="310" r:id="rId38"/>
    <p:sldId id="311" r:id="rId39"/>
    <p:sldId id="322" r:id="rId40"/>
    <p:sldId id="342" r:id="rId41"/>
    <p:sldId id="343" r:id="rId42"/>
    <p:sldId id="344" r:id="rId43"/>
    <p:sldId id="345" r:id="rId44"/>
    <p:sldId id="338" r:id="rId45"/>
    <p:sldId id="285" r:id="rId46"/>
  </p:sldIdLst>
  <p:sldSz cx="12192000" cy="6858000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38" autoAdjust="0"/>
    <p:restoredTop sz="94660"/>
  </p:normalViewPr>
  <p:slideViewPr>
    <p:cSldViewPr snapToGrid="0">
      <p:cViewPr varScale="1">
        <p:scale>
          <a:sx n="108" d="100"/>
          <a:sy n="108" d="100"/>
        </p:scale>
        <p:origin x="126" y="36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notesMaster" Target="notesMasters/notesMaster1.xml"/><Relationship Id="rId50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879B8B4-5B48-4B2E-B87C-82A30C35D040}" type="datetimeFigureOut">
              <a:rPr lang="cs-CZ" smtClean="0"/>
              <a:t>09.03.2025</a:t>
            </a:fld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AEECDAE-9917-46E6-97F7-388E92C81FE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9463118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dirty="0" err="1"/>
              <a:t>Note</a:t>
            </a:r>
            <a:r>
              <a:rPr lang="cs-CZ" dirty="0"/>
              <a:t> </a:t>
            </a:r>
            <a:r>
              <a:rPr lang="cs-CZ" dirty="0" err="1"/>
              <a:t>that</a:t>
            </a:r>
            <a:r>
              <a:rPr lang="cs-CZ" dirty="0"/>
              <a:t> in </a:t>
            </a:r>
            <a:r>
              <a:rPr lang="cs-CZ" dirty="0" err="1"/>
              <a:t>theory</a:t>
            </a:r>
            <a:r>
              <a:rPr lang="cs-CZ" dirty="0"/>
              <a:t>, body</a:t>
            </a:r>
            <a:r>
              <a:rPr lang="cs-CZ" baseline="0" dirty="0"/>
              <a:t> </a:t>
            </a:r>
            <a:r>
              <a:rPr lang="cs-CZ" baseline="0" dirty="0" err="1"/>
              <a:t>does</a:t>
            </a:r>
            <a:r>
              <a:rPr lang="cs-CZ" baseline="0" dirty="0"/>
              <a:t> not </a:t>
            </a:r>
            <a:r>
              <a:rPr lang="cs-CZ" baseline="0" dirty="0" err="1"/>
              <a:t>have</a:t>
            </a:r>
            <a:r>
              <a:rPr lang="cs-CZ" baseline="0" dirty="0"/>
              <a:t> to split (</a:t>
            </a:r>
            <a:r>
              <a:rPr lang="cs-CZ" baseline="0" dirty="0" err="1"/>
              <a:t>be</a:t>
            </a:r>
            <a:r>
              <a:rPr lang="cs-CZ" baseline="0" dirty="0"/>
              <a:t> </a:t>
            </a:r>
            <a:r>
              <a:rPr lang="cs-CZ" baseline="0" dirty="0" err="1"/>
              <a:t>copied</a:t>
            </a:r>
            <a:r>
              <a:rPr lang="cs-CZ" baseline="0" dirty="0"/>
              <a:t>) in </a:t>
            </a:r>
            <a:r>
              <a:rPr lang="cs-CZ" baseline="0" dirty="0" err="1"/>
              <a:t>every</a:t>
            </a:r>
            <a:r>
              <a:rPr lang="cs-CZ" baseline="0" dirty="0"/>
              <a:t> </a:t>
            </a:r>
            <a:r>
              <a:rPr lang="cs-CZ" baseline="0" dirty="0" err="1"/>
              <a:t>pattern</a:t>
            </a:r>
            <a:r>
              <a:rPr lang="cs-CZ" baseline="0" dirty="0"/>
              <a:t>. </a:t>
            </a:r>
            <a:r>
              <a:rPr lang="en-US" baseline="0" dirty="0"/>
              <a:t>However, the concept is to split the body whenever range splits, since the framework does not know whether there are private variables written by the body () operator.</a:t>
            </a:r>
            <a:endParaRPr lang="cs-C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528114-1BDC-4B6E-9B95-34988357E4CA}" type="slidenum">
              <a:rPr lang="cs-CZ" smtClean="0"/>
              <a:t>8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54229111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First filter</a:t>
            </a:r>
            <a:r>
              <a:rPr lang="en-US" baseline="0" dirty="0"/>
              <a:t> is a special case as it controls the flow. It gets special </a:t>
            </a:r>
            <a:r>
              <a:rPr lang="en-US" baseline="0" dirty="0" err="1"/>
              <a:t>control_flow</a:t>
            </a:r>
            <a:r>
              <a:rPr lang="en-US" baseline="0" dirty="0"/>
              <a:t> structure, which is used for signaling that there are no more data to process (</a:t>
            </a:r>
            <a:r>
              <a:rPr lang="en-US" baseline="0" dirty="0" err="1"/>
              <a:t>fc.stop</a:t>
            </a:r>
            <a:r>
              <a:rPr lang="en-US" baseline="0" dirty="0"/>
              <a:t>()).</a:t>
            </a:r>
            <a:endParaRPr lang="cs-C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528114-1BDC-4B6E-9B95-34988357E4CA}" type="slidenum">
              <a:rPr lang="cs-CZ" smtClean="0"/>
              <a:t>22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69307397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Note</a:t>
            </a:r>
            <a:r>
              <a:rPr lang="en-US" baseline="0" dirty="0"/>
              <a:t> that size() may return negative number.</a:t>
            </a: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528114-1BDC-4B6E-9B95-34988357E4CA}" type="slidenum">
              <a:rPr lang="cs-CZ" smtClean="0"/>
              <a:t>31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22876253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</a:t>
            </a:r>
            <a:r>
              <a:rPr lang="en-US" baseline="0" dirty="0"/>
              <a:t> allocators have also standard C interface.</a:t>
            </a: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528114-1BDC-4B6E-9B95-34988357E4CA}" type="slidenum">
              <a:rPr lang="cs-CZ" smtClean="0"/>
              <a:t>38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75319759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12192000" cy="242088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Cloud Callout 6"/>
          <p:cNvSpPr/>
          <p:nvPr/>
        </p:nvSpPr>
        <p:spPr>
          <a:xfrm>
            <a:off x="9926595" y="404664"/>
            <a:ext cx="1944216" cy="1584176"/>
          </a:xfrm>
          <a:prstGeom prst="cloudCallout">
            <a:avLst>
              <a:gd name="adj1" fmla="val -72589"/>
              <a:gd name="adj2" fmla="val 67149"/>
            </a:avLst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pic>
        <p:nvPicPr>
          <p:cNvPr id="4" name="Picture 3" descr="Cartoon beaver with a thumbs up">
            <a:extLst>
              <a:ext uri="{FF2B5EF4-FFF2-40B4-BE49-F238E27FC236}">
                <a16:creationId xmlns:a16="http://schemas.microsoft.com/office/drawing/2014/main" id="{115DA177-4090-94FE-414E-BF0BD7A05A0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92701" y="801209"/>
            <a:ext cx="1608940" cy="9005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58138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 altLang="en-US"/>
              <a:t>10.3.2025</a:t>
            </a:r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/>
              <a:t>Martin Kruliš, v1.0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A1145F-674A-4228-8958-0EA9769F5517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940402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 altLang="en-US"/>
              <a:t>10.3.2025</a:t>
            </a:r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/>
              <a:t>Martin Kruliš, v1.0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A15E1F-5AFB-40EA-923D-A2EB4D767C82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396837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 altLang="en-US"/>
              <a:t>10.3.2025</a:t>
            </a:r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/>
              <a:t>Martin Kruliš, v1.0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9EAE92-5121-41FC-8DEC-DA73929E0C34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775654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 altLang="en-US"/>
              <a:t>10.3.2025</a:t>
            </a:r>
            <a:endParaRPr lang="en-US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/>
              <a:t>Martin Kruliš, v1.0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EB1BA9-04F9-4DBA-8B88-0BF71DD220AD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194461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 altLang="en-US"/>
              <a:t>10.3.2025</a:t>
            </a:r>
            <a:endParaRPr lang="en-US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/>
              <a:t>Martin Kruliš, v1.0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CB23DE-87E9-44C4-9125-F99647402680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120448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 altLang="en-US"/>
              <a:t>10.3.2025</a:t>
            </a:r>
            <a:endParaRPr lang="en-US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/>
              <a:t>Martin Kruliš, v1.0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9B49DB-207B-4B04-AB13-3224BA24FB53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703104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 altLang="en-US"/>
              <a:t>10.3.2025</a:t>
            </a:r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/>
              <a:t>Martin Kruliš, v1.0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6FF626-F1DE-4CAB-AC6F-3C9C63F3BC9B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673248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 altLang="en-US"/>
              <a:t>10.3.2025</a:t>
            </a:r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Martin Kruliš, v1.0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5FCAB0-4CDF-4FD1-8C9D-AF93D5E31F18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182320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 altLang="en-US"/>
              <a:t>10.3.2025</a:t>
            </a:r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/>
              <a:t>Martin Kruliš, v1.0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4E42D6-9DD4-4165-BDB0-13B2B843F046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419434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 altLang="en-US"/>
              <a:t>10.3.2025</a:t>
            </a:r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/>
              <a:t>Martin Kruliš, v1.0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17C8BE-C614-485F-9B20-1471ABF7C6AE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613276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9786948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cs-CZ" altLang="en-US"/>
              <a:t>10.3.2025</a:t>
            </a:r>
            <a:endParaRPr lang="en-US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altLang="en-US"/>
              <a:t>Martin Kruliš, v1.0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D280EE7-F64F-4308-BA6A-AA907C3209A3}" type="slidenum">
              <a:rPr lang="en-US" altLang="en-US" smtClean="0"/>
              <a:pPr/>
              <a:t>‹#›</a:t>
            </a:fld>
            <a:endParaRPr lang="en-US" altLang="en-US"/>
          </a:p>
        </p:txBody>
      </p:sp>
      <p:cxnSp>
        <p:nvCxnSpPr>
          <p:cNvPr id="8" name="Straight Connector 7"/>
          <p:cNvCxnSpPr>
            <a:cxnSpLocks/>
          </p:cNvCxnSpPr>
          <p:nvPr/>
        </p:nvCxnSpPr>
        <p:spPr>
          <a:xfrm flipH="1">
            <a:off x="238539" y="1484784"/>
            <a:ext cx="11474085" cy="0"/>
          </a:xfrm>
          <a:prstGeom prst="line">
            <a:avLst/>
          </a:prstGeom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pic>
        <p:nvPicPr>
          <p:cNvPr id="11" name="Picture 10" descr="Cartoon beaver with a thumbs up">
            <a:extLst>
              <a:ext uri="{FF2B5EF4-FFF2-40B4-BE49-F238E27FC236}">
                <a16:creationId xmlns:a16="http://schemas.microsoft.com/office/drawing/2014/main" id="{B432A3CF-E802-6344-4A89-6AE1F6C37692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90136"/>
            <a:ext cx="853108" cy="477520"/>
          </a:xfrm>
          <a:prstGeom prst="rect">
            <a:avLst/>
          </a:prstGeom>
        </p:spPr>
      </p:pic>
      <p:pic>
        <p:nvPicPr>
          <p:cNvPr id="13" name="Picture 12" descr="A green and grey numbers&#10;&#10;Description automatically generated">
            <a:extLst>
              <a:ext uri="{FF2B5EF4-FFF2-40B4-BE49-F238E27FC236}">
                <a16:creationId xmlns:a16="http://schemas.microsoft.com/office/drawing/2014/main" id="{B3E738C7-9A08-826E-0AE9-70228F3B0FD9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25147" y="678564"/>
            <a:ext cx="1228791" cy="6268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25049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88" r:id="rId1"/>
    <p:sldLayoutId id="2147483889" r:id="rId2"/>
    <p:sldLayoutId id="2147483890" r:id="rId3"/>
    <p:sldLayoutId id="2147483891" r:id="rId4"/>
    <p:sldLayoutId id="2147483892" r:id="rId5"/>
    <p:sldLayoutId id="2147483893" r:id="rId6"/>
    <p:sldLayoutId id="2147483894" r:id="rId7"/>
    <p:sldLayoutId id="2147483895" r:id="rId8"/>
    <p:sldLayoutId id="2147483896" r:id="rId9"/>
    <p:sldLayoutId id="2147483897" r:id="rId10"/>
    <p:sldLayoutId id="2147483898" r:id="rId1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B23341-8FBB-3314-0ECC-CF7EB30ECFA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6000" dirty="0"/>
              <a:t>Threading Building Blocks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754DFCB-B786-8486-A53D-F1EEBF8B764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  <a:p>
            <a:r>
              <a:rPr lang="en-US" dirty="0"/>
              <a:t>NPRG042 </a:t>
            </a:r>
            <a:r>
              <a:rPr lang="en-US" noProof="0" dirty="0"/>
              <a:t>Programming in Parallel Environment</a:t>
            </a:r>
            <a:endParaRPr lang="en-US" dirty="0"/>
          </a:p>
          <a:p>
            <a:r>
              <a:rPr lang="en-US" dirty="0"/>
              <a:t>Martin </a:t>
            </a:r>
            <a:r>
              <a:rPr lang="en-US" dirty="0" err="1"/>
              <a:t>Krul</a:t>
            </a:r>
            <a:r>
              <a:rPr lang="cs-CZ" dirty="0" err="1"/>
              <a:t>iš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3658001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1992313" y="115888"/>
            <a:ext cx="7543800" cy="1295400"/>
          </a:xfrm>
        </p:spPr>
        <p:txBody>
          <a:bodyPr/>
          <a:lstStyle/>
          <a:p>
            <a:r>
              <a:rPr lang="en-US"/>
              <a:t>Introduction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Now part of Intel </a:t>
            </a:r>
            <a:r>
              <a:rPr lang="en-US" dirty="0" err="1"/>
              <a:t>oneAPI</a:t>
            </a:r>
            <a:endParaRPr lang="en-US" dirty="0"/>
          </a:p>
          <a:p>
            <a:pPr lvl="1"/>
            <a:r>
              <a:rPr lang="en-US" sz="1600" dirty="0">
                <a:solidFill>
                  <a:srgbClr val="0070C0"/>
                </a:solidFill>
              </a:rPr>
              <a:t>https://spec.oneapi.io/versions/latest/elements/oneTBB/source/nested-index.html</a:t>
            </a:r>
          </a:p>
          <a:p>
            <a:r>
              <a:rPr lang="en-US" dirty="0"/>
              <a:t>J. </a:t>
            </a:r>
            <a:r>
              <a:rPr lang="en-US" dirty="0" err="1"/>
              <a:t>Reinders</a:t>
            </a:r>
            <a:r>
              <a:rPr lang="en-US" dirty="0"/>
              <a:t> - Intel® Threading Building Blocks: Outfitting C++ for Multi-core Processor Parallelism – O’REILLY 2007</a:t>
            </a:r>
          </a:p>
          <a:p>
            <a:pPr lvl="1"/>
            <a:r>
              <a:rPr lang="en-US" dirty="0"/>
              <a:t>Somewhat obsolete</a:t>
            </a:r>
          </a:p>
        </p:txBody>
      </p:sp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20436" y="4676954"/>
            <a:ext cx="2592387" cy="1041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8938" y="4592816"/>
            <a:ext cx="904875" cy="1209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2" name="Picture 6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86062" y="4344988"/>
            <a:ext cx="1401762" cy="1831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FB7A370-806A-7578-C9E6-F3AF698383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 altLang="en-US"/>
              <a:t>10.3.2025</a:t>
            </a:r>
            <a:endParaRPr lang="en-US" alt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1EB56F9-5BD7-30C8-63B9-38586697D9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/>
              <a:t>Martin Kruliš, v1.0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12D8E67-7991-D1FB-8674-A81DC54221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A1145F-674A-4228-8958-0EA9769F5517}" type="slidenum">
              <a:rPr lang="en-US" altLang="en-US" smtClean="0"/>
              <a:pPr/>
              <a:t>2</a:t>
            </a:fld>
            <a:endParaRPr lang="en-US" alt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Introduction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C++ library</a:t>
            </a:r>
          </a:p>
          <a:p>
            <a:pPr lvl="1"/>
            <a:r>
              <a:rPr lang="en-US" dirty="0"/>
              <a:t>Namespace 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oneapi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::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tbb</a:t>
            </a:r>
            <a:endParaRPr lang="en-US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dirty="0"/>
              <a:t>Templates</a:t>
            </a:r>
          </a:p>
          <a:p>
            <a:r>
              <a:rPr lang="en-US" dirty="0"/>
              <a:t>Compatible with other threading libraries (</a:t>
            </a:r>
            <a:r>
              <a:rPr lang="en-US" dirty="0" err="1"/>
              <a:t>pthreads</a:t>
            </a:r>
            <a:r>
              <a:rPr lang="en-US" dirty="0"/>
              <a:t>, </a:t>
            </a:r>
            <a:r>
              <a:rPr lang="en-US" dirty="0" err="1"/>
              <a:t>OpenMP</a:t>
            </a:r>
            <a:r>
              <a:rPr lang="en-US" dirty="0"/>
              <a:t>,…)</a:t>
            </a:r>
          </a:p>
          <a:p>
            <a:r>
              <a:rPr lang="en-US" dirty="0"/>
              <a:t>Works with tasks, not threads</a:t>
            </a:r>
            <a:endParaRPr lang="cs-CZ" dirty="0"/>
          </a:p>
        </p:txBody>
      </p:sp>
      <p:sp>
        <p:nvSpPr>
          <p:cNvPr id="4" name="Zaoblený obdélníkový popisek 1"/>
          <p:cNvSpPr/>
          <p:nvPr/>
        </p:nvSpPr>
        <p:spPr bwMode="auto">
          <a:xfrm>
            <a:off x="6000584" y="1825625"/>
            <a:ext cx="4566171" cy="891246"/>
          </a:xfrm>
          <a:prstGeom prst="wedgeRoundRectCallout">
            <a:avLst>
              <a:gd name="adj1" fmla="val -65864"/>
              <a:gd name="adj2" fmla="val 22603"/>
              <a:gd name="adj3" fmla="val 16667"/>
            </a:avLst>
          </a:prstGeom>
          <a:ln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dirty="0">
                <a:solidFill>
                  <a:schemeClr val="tx1"/>
                </a:solidFill>
                <a:latin typeface="Arial" charset="0"/>
              </a:rPr>
              <a:t>Used to be </a:t>
            </a:r>
            <a:r>
              <a:rPr lang="en-US" b="1" dirty="0" err="1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tbb</a:t>
            </a:r>
            <a:r>
              <a:rPr lang="en-US" dirty="0">
                <a:solidFill>
                  <a:schemeClr val="tx1"/>
                </a:solidFill>
                <a:latin typeface="Arial" charset="0"/>
              </a:rPr>
              <a:t> only (before TBB was integrated into </a:t>
            </a:r>
            <a:r>
              <a:rPr lang="en-US" dirty="0" err="1">
                <a:solidFill>
                  <a:schemeClr val="tx1"/>
                </a:solidFill>
                <a:latin typeface="Arial" charset="0"/>
              </a:rPr>
              <a:t>oneAPI</a:t>
            </a:r>
            <a:r>
              <a:rPr lang="en-US" dirty="0">
                <a:solidFill>
                  <a:schemeClr val="tx1"/>
                </a:solidFill>
                <a:latin typeface="Arial" charset="0"/>
              </a:rPr>
              <a:t>)</a:t>
            </a:r>
            <a:endParaRPr lang="cs-CZ" dirty="0">
              <a:solidFill>
                <a:schemeClr val="tx1"/>
              </a:solidFill>
              <a:latin typeface="Arial" charset="0"/>
            </a:endParaRP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55C7E22-E543-8DCC-E9EA-18A254F274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 altLang="en-US"/>
              <a:t>10.3.2025</a:t>
            </a:r>
            <a:endParaRPr lang="en-US" alt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B930352-29C9-4895-B17E-E7EFF1D52B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/>
              <a:t>Martin Kruliš, v1.0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0868F20-E558-9164-311D-F3BC0E076D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A1145F-674A-4228-8958-0EA9769F5517}" type="slidenum">
              <a:rPr lang="en-US" altLang="en-US" smtClean="0"/>
              <a:pPr/>
              <a:t>3</a:t>
            </a:fld>
            <a:endParaRPr lang="en-US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Contents of the Library</a:t>
            </a:r>
            <a:endParaRPr lang="cs-CZ" dirty="0"/>
          </a:p>
        </p:txBody>
      </p:sp>
      <p:sp>
        <p:nvSpPr>
          <p:cNvPr id="2" name="Zaoblený obdélník 1"/>
          <p:cNvSpPr/>
          <p:nvPr/>
        </p:nvSpPr>
        <p:spPr bwMode="auto">
          <a:xfrm>
            <a:off x="1077053" y="4997273"/>
            <a:ext cx="1656184" cy="936104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cs-CZ" sz="2400" dirty="0" err="1">
                <a:solidFill>
                  <a:schemeClr val="tx1"/>
                </a:solidFill>
                <a:latin typeface="Arial" charset="0"/>
              </a:rPr>
              <a:t>Threads</a:t>
            </a:r>
            <a:endParaRPr lang="cs-CZ" sz="2400" dirty="0">
              <a:solidFill>
                <a:schemeClr val="tx1"/>
              </a:solidFill>
              <a:latin typeface="Arial" charset="0"/>
            </a:endParaRPr>
          </a:p>
        </p:txBody>
      </p:sp>
      <p:sp>
        <p:nvSpPr>
          <p:cNvPr id="6" name="Zaoblený obdélník 5"/>
          <p:cNvSpPr/>
          <p:nvPr/>
        </p:nvSpPr>
        <p:spPr bwMode="auto">
          <a:xfrm>
            <a:off x="2877253" y="4997273"/>
            <a:ext cx="1656184" cy="936104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cs-CZ" sz="2400" dirty="0" err="1">
                <a:solidFill>
                  <a:schemeClr val="tx1"/>
                </a:solidFill>
                <a:latin typeface="Arial" charset="0"/>
              </a:rPr>
              <a:t>Sync</a:t>
            </a:r>
            <a:r>
              <a:rPr lang="cs-CZ" sz="2400" dirty="0">
                <a:solidFill>
                  <a:schemeClr val="tx1"/>
                </a:solidFill>
                <a:latin typeface="Arial" charset="0"/>
              </a:rPr>
              <a:t>.</a:t>
            </a:r>
            <a:br>
              <a:rPr lang="cs-CZ" sz="2400" dirty="0">
                <a:solidFill>
                  <a:schemeClr val="tx1"/>
                </a:solidFill>
                <a:latin typeface="Arial" charset="0"/>
              </a:rPr>
            </a:br>
            <a:r>
              <a:rPr lang="cs-CZ" sz="2400" dirty="0" err="1">
                <a:solidFill>
                  <a:schemeClr val="tx1"/>
                </a:solidFill>
                <a:latin typeface="Arial" charset="0"/>
              </a:rPr>
              <a:t>Primitives</a:t>
            </a:r>
            <a:endParaRPr lang="cs-CZ" sz="2400" dirty="0">
              <a:solidFill>
                <a:schemeClr val="tx1"/>
              </a:solidFill>
              <a:latin typeface="Arial" charset="0"/>
            </a:endParaRPr>
          </a:p>
        </p:txBody>
      </p:sp>
      <p:sp>
        <p:nvSpPr>
          <p:cNvPr id="7" name="Zaoblený obdélník 6"/>
          <p:cNvSpPr/>
          <p:nvPr/>
        </p:nvSpPr>
        <p:spPr bwMode="auto">
          <a:xfrm>
            <a:off x="6477653" y="4997273"/>
            <a:ext cx="1656184" cy="936104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cs-CZ" sz="2400" dirty="0" err="1">
                <a:solidFill>
                  <a:schemeClr val="tx1"/>
                </a:solidFill>
                <a:latin typeface="Arial" charset="0"/>
              </a:rPr>
              <a:t>Memory</a:t>
            </a:r>
            <a:br>
              <a:rPr lang="cs-CZ" sz="2400" dirty="0">
                <a:solidFill>
                  <a:schemeClr val="tx1"/>
                </a:solidFill>
                <a:latin typeface="Arial" charset="0"/>
              </a:rPr>
            </a:br>
            <a:r>
              <a:rPr lang="cs-CZ" sz="2400" dirty="0" err="1">
                <a:solidFill>
                  <a:schemeClr val="tx1"/>
                </a:solidFill>
                <a:latin typeface="Arial" charset="0"/>
              </a:rPr>
              <a:t>Allocator</a:t>
            </a:r>
            <a:endParaRPr lang="cs-CZ" sz="2400" dirty="0">
              <a:solidFill>
                <a:schemeClr val="tx1"/>
              </a:solidFill>
              <a:latin typeface="Arial" charset="0"/>
            </a:endParaRPr>
          </a:p>
        </p:txBody>
      </p:sp>
      <p:sp>
        <p:nvSpPr>
          <p:cNvPr id="8" name="Zaoblený obdélník 7"/>
          <p:cNvSpPr/>
          <p:nvPr/>
        </p:nvSpPr>
        <p:spPr bwMode="auto">
          <a:xfrm>
            <a:off x="4677453" y="4997273"/>
            <a:ext cx="1656184" cy="936104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cs-CZ" sz="2400" dirty="0" err="1">
                <a:solidFill>
                  <a:schemeClr val="tx1"/>
                </a:solidFill>
                <a:latin typeface="Arial" charset="0"/>
              </a:rPr>
              <a:t>Utilities</a:t>
            </a:r>
            <a:endParaRPr lang="cs-CZ" sz="2400" dirty="0">
              <a:solidFill>
                <a:schemeClr val="tx1"/>
              </a:solidFill>
              <a:latin typeface="Arial" charset="0"/>
            </a:endParaRPr>
          </a:p>
          <a:p>
            <a:pPr algn="ctr"/>
            <a:r>
              <a:rPr lang="cs-CZ" sz="2400" dirty="0">
                <a:solidFill>
                  <a:schemeClr val="tx1"/>
                </a:solidFill>
                <a:latin typeface="Arial" charset="0"/>
              </a:rPr>
              <a:t>(</a:t>
            </a:r>
            <a:r>
              <a:rPr lang="cs-CZ" sz="2400" dirty="0" err="1">
                <a:solidFill>
                  <a:schemeClr val="tx1"/>
                </a:solidFill>
                <a:latin typeface="Arial" charset="0"/>
              </a:rPr>
              <a:t>Timing</a:t>
            </a:r>
            <a:r>
              <a:rPr lang="cs-CZ" sz="2400" dirty="0">
                <a:solidFill>
                  <a:schemeClr val="tx1"/>
                </a:solidFill>
                <a:latin typeface="Arial" charset="0"/>
              </a:rPr>
              <a:t>,…)</a:t>
            </a:r>
          </a:p>
        </p:txBody>
      </p:sp>
      <p:sp>
        <p:nvSpPr>
          <p:cNvPr id="9" name="Zaoblený obdélník 8"/>
          <p:cNvSpPr/>
          <p:nvPr/>
        </p:nvSpPr>
        <p:spPr bwMode="auto">
          <a:xfrm>
            <a:off x="1077053" y="3413097"/>
            <a:ext cx="2520280" cy="936104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cs-CZ" sz="2400" dirty="0" err="1">
                <a:solidFill>
                  <a:schemeClr val="tx1"/>
                </a:solidFill>
                <a:latin typeface="Arial" charset="0"/>
              </a:rPr>
              <a:t>Task</a:t>
            </a:r>
            <a:r>
              <a:rPr lang="cs-CZ" sz="2400" dirty="0">
                <a:solidFill>
                  <a:schemeClr val="tx1"/>
                </a:solidFill>
                <a:latin typeface="Arial" charset="0"/>
              </a:rPr>
              <a:t> </a:t>
            </a:r>
            <a:r>
              <a:rPr lang="cs-CZ" sz="2400" dirty="0" err="1">
                <a:solidFill>
                  <a:schemeClr val="tx1"/>
                </a:solidFill>
                <a:latin typeface="Arial" charset="0"/>
              </a:rPr>
              <a:t>Scheduler</a:t>
            </a:r>
            <a:endParaRPr lang="cs-CZ" sz="2400" dirty="0">
              <a:solidFill>
                <a:schemeClr val="tx1"/>
              </a:solidFill>
              <a:latin typeface="Arial" charset="0"/>
            </a:endParaRPr>
          </a:p>
        </p:txBody>
      </p:sp>
      <p:sp>
        <p:nvSpPr>
          <p:cNvPr id="10" name="Zaoblený obdélník 9"/>
          <p:cNvSpPr/>
          <p:nvPr/>
        </p:nvSpPr>
        <p:spPr bwMode="auto">
          <a:xfrm>
            <a:off x="1084978" y="1828921"/>
            <a:ext cx="2512355" cy="936104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cs-CZ" sz="2400" dirty="0" err="1">
                <a:solidFill>
                  <a:schemeClr val="tx1"/>
                </a:solidFill>
                <a:latin typeface="Arial" charset="0"/>
              </a:rPr>
              <a:t>Parallel</a:t>
            </a:r>
            <a:br>
              <a:rPr lang="cs-CZ" sz="2400" dirty="0">
                <a:solidFill>
                  <a:schemeClr val="tx1"/>
                </a:solidFill>
                <a:latin typeface="Arial" charset="0"/>
              </a:rPr>
            </a:br>
            <a:r>
              <a:rPr lang="cs-CZ" sz="2400" dirty="0" err="1">
                <a:solidFill>
                  <a:schemeClr val="tx1"/>
                </a:solidFill>
                <a:latin typeface="Arial" charset="0"/>
              </a:rPr>
              <a:t>Algorithms</a:t>
            </a:r>
            <a:endParaRPr lang="cs-CZ" sz="2400" dirty="0">
              <a:solidFill>
                <a:schemeClr val="tx1"/>
              </a:solidFill>
              <a:latin typeface="Arial" charset="0"/>
            </a:endParaRPr>
          </a:p>
        </p:txBody>
      </p:sp>
      <p:sp>
        <p:nvSpPr>
          <p:cNvPr id="11" name="Zaoblený obdélník 10"/>
          <p:cNvSpPr/>
          <p:nvPr/>
        </p:nvSpPr>
        <p:spPr bwMode="auto">
          <a:xfrm>
            <a:off x="6497216" y="1828921"/>
            <a:ext cx="1656184" cy="2520280"/>
          </a:xfrm>
          <a:prstGeom prst="roundRect">
            <a:avLst/>
          </a:prstGeom>
          <a:gradFill>
            <a:gsLst>
              <a:gs pos="0">
                <a:srgbClr val="FFC000"/>
              </a:gs>
              <a:gs pos="100000">
                <a:schemeClr val="accent1">
                  <a:lumMod val="40000"/>
                  <a:lumOff val="60000"/>
                </a:schemeClr>
              </a:gs>
            </a:gsLst>
          </a:gradFill>
          <a:ln>
            <a:headEnd type="none" w="med" len="med"/>
            <a:tailEnd type="none" w="med" len="med"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cs-CZ" sz="2400" dirty="0" err="1">
                <a:solidFill>
                  <a:schemeClr val="tx1"/>
                </a:solidFill>
                <a:latin typeface="Arial" charset="0"/>
              </a:rPr>
              <a:t>Containers</a:t>
            </a:r>
            <a:endParaRPr lang="cs-CZ" sz="2400" dirty="0">
              <a:solidFill>
                <a:schemeClr val="tx1"/>
              </a:solidFill>
              <a:latin typeface="Arial" charset="0"/>
            </a:endParaRPr>
          </a:p>
        </p:txBody>
      </p:sp>
      <p:sp>
        <p:nvSpPr>
          <p:cNvPr id="12" name="Zaoblený obdélník 11"/>
          <p:cNvSpPr/>
          <p:nvPr/>
        </p:nvSpPr>
        <p:spPr bwMode="auto">
          <a:xfrm>
            <a:off x="3813357" y="3413097"/>
            <a:ext cx="2520280" cy="936104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cs-CZ" sz="2400" dirty="0" err="1">
                <a:solidFill>
                  <a:schemeClr val="tx1"/>
                </a:solidFill>
                <a:latin typeface="Arial" charset="0"/>
              </a:rPr>
              <a:t>Thread</a:t>
            </a:r>
            <a:r>
              <a:rPr lang="cs-CZ" sz="2400" dirty="0">
                <a:solidFill>
                  <a:schemeClr val="tx1"/>
                </a:solidFill>
                <a:latin typeface="Arial" charset="0"/>
              </a:rPr>
              <a:t> </a:t>
            </a:r>
            <a:r>
              <a:rPr lang="cs-CZ" sz="2400" dirty="0" err="1">
                <a:solidFill>
                  <a:schemeClr val="tx1"/>
                </a:solidFill>
                <a:latin typeface="Arial" charset="0"/>
              </a:rPr>
              <a:t>Local</a:t>
            </a:r>
            <a:endParaRPr lang="cs-CZ" sz="2400" dirty="0">
              <a:solidFill>
                <a:schemeClr val="tx1"/>
              </a:solidFill>
              <a:latin typeface="Arial" charset="0"/>
            </a:endParaRPr>
          </a:p>
          <a:p>
            <a:pPr algn="ctr"/>
            <a:r>
              <a:rPr lang="cs-CZ" sz="2400" dirty="0" err="1">
                <a:solidFill>
                  <a:schemeClr val="tx1"/>
                </a:solidFill>
                <a:latin typeface="Arial" charset="0"/>
              </a:rPr>
              <a:t>Storage</a:t>
            </a:r>
            <a:endParaRPr lang="cs-CZ" sz="2400" dirty="0">
              <a:solidFill>
                <a:schemeClr val="tx1"/>
              </a:solidFill>
              <a:latin typeface="Arial" charset="0"/>
            </a:endParaRPr>
          </a:p>
        </p:txBody>
      </p:sp>
      <p:sp>
        <p:nvSpPr>
          <p:cNvPr id="13" name="Zaoblený obdélník 12"/>
          <p:cNvSpPr/>
          <p:nvPr/>
        </p:nvSpPr>
        <p:spPr bwMode="auto">
          <a:xfrm>
            <a:off x="3824689" y="1828921"/>
            <a:ext cx="2512355" cy="936104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cs-CZ" sz="2400" dirty="0" err="1">
                <a:solidFill>
                  <a:schemeClr val="tx1"/>
                </a:solidFill>
                <a:latin typeface="Arial" charset="0"/>
              </a:rPr>
              <a:t>Flow</a:t>
            </a:r>
            <a:r>
              <a:rPr lang="cs-CZ" sz="2400" dirty="0">
                <a:solidFill>
                  <a:schemeClr val="tx1"/>
                </a:solidFill>
                <a:latin typeface="Arial" charset="0"/>
              </a:rPr>
              <a:t> </a:t>
            </a:r>
            <a:r>
              <a:rPr lang="cs-CZ" sz="2400" dirty="0" err="1">
                <a:solidFill>
                  <a:schemeClr val="tx1"/>
                </a:solidFill>
                <a:latin typeface="Arial" charset="0"/>
              </a:rPr>
              <a:t>Graph</a:t>
            </a:r>
            <a:endParaRPr lang="cs-CZ" sz="2400" dirty="0">
              <a:solidFill>
                <a:schemeClr val="tx1"/>
              </a:solidFill>
              <a:latin typeface="Arial" charset="0"/>
            </a:endParaRPr>
          </a:p>
        </p:txBody>
      </p:sp>
      <p:cxnSp>
        <p:nvCxnSpPr>
          <p:cNvPr id="5" name="Přímá spojnice 4"/>
          <p:cNvCxnSpPr/>
          <p:nvPr/>
        </p:nvCxnSpPr>
        <p:spPr bwMode="auto">
          <a:xfrm>
            <a:off x="1084977" y="4709241"/>
            <a:ext cx="5248660" cy="0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6" name="Přímá spojnice 15"/>
          <p:cNvCxnSpPr/>
          <p:nvPr/>
        </p:nvCxnSpPr>
        <p:spPr bwMode="auto">
          <a:xfrm>
            <a:off x="1088383" y="3064667"/>
            <a:ext cx="5248660" cy="0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BF7ECEE-B0D5-55F5-F656-4992F7735E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 altLang="en-US"/>
              <a:t>10.3.2025</a:t>
            </a:r>
            <a:endParaRPr lang="en-US" alt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D93ECCC-61F8-51E4-2B7C-A09A7BDED7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/>
              <a:t>Martin Kruliš, v1.0</a:t>
            </a:r>
          </a:p>
        </p:txBody>
      </p:sp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C860BFB0-1D07-D033-34EA-12AA5D7CB2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A1145F-674A-4228-8958-0EA9769F5517}" type="slidenum">
              <a:rPr lang="en-US" altLang="en-US" smtClean="0"/>
              <a:pPr/>
              <a:t>4</a:t>
            </a:fld>
            <a:endParaRPr lang="en-US" altLang="en-US"/>
          </a:p>
        </p:txBody>
      </p:sp>
      <p:sp>
        <p:nvSpPr>
          <p:cNvPr id="15" name="Zaoblený obdélníkový popisek 1">
            <a:extLst>
              <a:ext uri="{FF2B5EF4-FFF2-40B4-BE49-F238E27FC236}">
                <a16:creationId xmlns:a16="http://schemas.microsoft.com/office/drawing/2014/main" id="{5DF6614C-7FC1-F51A-53C7-EC792559E285}"/>
              </a:ext>
            </a:extLst>
          </p:cNvPr>
          <p:cNvSpPr/>
          <p:nvPr/>
        </p:nvSpPr>
        <p:spPr bwMode="auto">
          <a:xfrm>
            <a:off x="8499253" y="3699481"/>
            <a:ext cx="3494115" cy="1299439"/>
          </a:xfrm>
          <a:prstGeom prst="wedgeRoundRectCallout">
            <a:avLst>
              <a:gd name="adj1" fmla="val -75421"/>
              <a:gd name="adj2" fmla="val 40961"/>
              <a:gd name="adj3" fmla="val 16667"/>
            </a:avLst>
          </a:prstGeom>
          <a:ln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dirty="0">
                <a:solidFill>
                  <a:schemeClr val="tx1"/>
                </a:solidFill>
                <a:latin typeface="Arial" charset="0"/>
              </a:rPr>
              <a:t>The TBB library was designed well before C++11 (most of this stuff is now in the C++ STL)</a:t>
            </a:r>
            <a:endParaRPr lang="cs-CZ" dirty="0">
              <a:solidFill>
                <a:schemeClr val="tx1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823599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Initialization</a:t>
            </a:r>
            <a:endParaRPr lang="cs-CZ" dirty="0"/>
          </a:p>
        </p:txBody>
      </p:sp>
      <p:sp>
        <p:nvSpPr>
          <p:cNvPr id="8195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Clr>
                <a:srgbClr val="330066"/>
              </a:buClr>
              <a:defRPr/>
            </a:pPr>
            <a:r>
              <a:rPr lang="en-US" dirty="0">
                <a:solidFill>
                  <a:srgbClr val="000000"/>
                </a:solidFill>
              </a:rPr>
              <a:t>None required</a:t>
            </a:r>
          </a:p>
          <a:p>
            <a:pPr lvl="1">
              <a:buClr>
                <a:srgbClr val="330066"/>
              </a:buClr>
              <a:defRPr/>
            </a:pPr>
            <a:r>
              <a:rPr lang="en-US" dirty="0">
                <a:solidFill>
                  <a:srgbClr val="000000"/>
                </a:solidFill>
              </a:rPr>
              <a:t>But we can adjust global behavior optionally (e.g., for debugging)</a:t>
            </a:r>
          </a:p>
          <a:p>
            <a:pPr lvl="1">
              <a:buClr>
                <a:srgbClr val="330066"/>
              </a:buClr>
              <a:defRPr/>
            </a:pP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global_control</a:t>
            </a:r>
            <a:r>
              <a:rPr lang="en-US" dirty="0"/>
              <a:t> class</a:t>
            </a:r>
          </a:p>
          <a:p>
            <a:pPr lvl="2">
              <a:buClr>
                <a:srgbClr val="330066"/>
              </a:buClr>
              <a:defRPr/>
            </a:pPr>
            <a:r>
              <a:rPr lang="en-US" dirty="0"/>
              <a:t>Gets parameter name and value in constructor arguments</a:t>
            </a:r>
          </a:p>
          <a:p>
            <a:pPr marL="1371600" lvl="3" indent="0">
              <a:buClr>
                <a:srgbClr val="330066"/>
              </a:buClr>
              <a:buNone/>
              <a:defRPr/>
            </a:pP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global_control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gc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max_allowed_parallelism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, 4);</a:t>
            </a:r>
          </a:p>
          <a:p>
            <a:pPr lvl="2">
              <a:buClr>
                <a:srgbClr val="330066"/>
              </a:buClr>
              <a:defRPr/>
            </a:pPr>
            <a:r>
              <a:rPr lang="en-US" dirty="0"/>
              <a:t>Instance overrides one global parameter of the thread scheduler</a:t>
            </a:r>
          </a:p>
          <a:p>
            <a:pPr lvl="3">
              <a:buClr>
                <a:srgbClr val="330066"/>
              </a:buClr>
              <a:defRPr/>
            </a:pP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max_allowed_parallelism</a:t>
            </a:r>
            <a:r>
              <a:rPr lang="en-US" dirty="0"/>
              <a:t>, 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thread_stack_size</a:t>
            </a:r>
            <a:r>
              <a:rPr lang="en-US" dirty="0"/>
              <a:t>, 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terminate_on_exception</a:t>
            </a:r>
            <a:endParaRPr lang="en-US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lvl="2">
              <a:buClr>
                <a:srgbClr val="330066"/>
              </a:buClr>
              <a:defRPr/>
            </a:pPr>
            <a:r>
              <a:rPr lang="en-US" dirty="0">
                <a:solidFill>
                  <a:srgbClr val="000000"/>
                </a:solidFill>
              </a:rPr>
              <a:t>If multiple instances are created (for the same parameter), each has its own selection rule (e.g., max parallelism uses minimum)</a:t>
            </a:r>
          </a:p>
          <a:p>
            <a:pPr lvl="1">
              <a:buClr>
                <a:srgbClr val="330066"/>
              </a:buClr>
              <a:defRPr/>
            </a:pPr>
            <a:r>
              <a:rPr lang="en-US" dirty="0">
                <a:solidFill>
                  <a:srgbClr val="000000"/>
                </a:solidFill>
              </a:rPr>
              <a:t>DEPRECATED (old TBB)</a:t>
            </a:r>
          </a:p>
          <a:p>
            <a:pPr lvl="2">
              <a:buClr>
                <a:srgbClr val="330066"/>
              </a:buClr>
              <a:defRPr/>
            </a:pP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task_scheduler_init</a:t>
            </a:r>
            <a:r>
              <a:rPr lang="en-US" dirty="0"/>
              <a:t> class</a:t>
            </a:r>
          </a:p>
          <a:p>
            <a:pPr lvl="2">
              <a:buClr>
                <a:srgbClr val="330066"/>
              </a:buClr>
              <a:defRPr/>
            </a:pPr>
            <a:r>
              <a:rPr lang="en-US" dirty="0"/>
              <a:t>The constructor takes the number of threads (in the pool)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060A96A-6B35-E3AB-1789-49EE6E8776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 altLang="en-US"/>
              <a:t>10.3.2025</a:t>
            </a:r>
            <a:endParaRPr lang="en-US" alt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CBB71F3-41B6-8F1A-381D-2DA9483AAB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/>
              <a:t>Martin Kruliš, v1.0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E059AB4-F521-645F-BE83-740E1A40F2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A1145F-674A-4228-8958-0EA9769F5517}" type="slidenum">
              <a:rPr lang="en-US" altLang="en-US" smtClean="0"/>
              <a:pPr/>
              <a:t>5</a:t>
            </a:fld>
            <a:endParaRPr lang="en-US" alt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Parallel algorithms</a:t>
            </a:r>
            <a:endParaRPr lang="cs-CZ"/>
          </a:p>
        </p:txBody>
      </p:sp>
      <p:sp>
        <p:nvSpPr>
          <p:cNvPr id="921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parallel_for</a:t>
            </a:r>
            <a:endParaRPr lang="en-US" dirty="0"/>
          </a:p>
          <a:p>
            <a:r>
              <a:rPr lang="en-US" dirty="0" err="1"/>
              <a:t>parallel_for_each</a:t>
            </a:r>
            <a:endParaRPr lang="en-US" dirty="0"/>
          </a:p>
          <a:p>
            <a:r>
              <a:rPr lang="en-US" dirty="0" err="1"/>
              <a:t>parallel_reduce</a:t>
            </a:r>
            <a:r>
              <a:rPr lang="en-US" dirty="0"/>
              <a:t>, </a:t>
            </a:r>
            <a:r>
              <a:rPr lang="en-US" dirty="0" err="1"/>
              <a:t>parallel_deterministic_reduce</a:t>
            </a:r>
            <a:endParaRPr lang="en-US" dirty="0"/>
          </a:p>
          <a:p>
            <a:r>
              <a:rPr lang="en-US" dirty="0" err="1"/>
              <a:t>parallel_scan</a:t>
            </a:r>
            <a:endParaRPr lang="en-US" dirty="0"/>
          </a:p>
          <a:p>
            <a:r>
              <a:rPr lang="en-US" dirty="0" err="1"/>
              <a:t>parallel_do</a:t>
            </a:r>
            <a:endParaRPr lang="en-US" dirty="0"/>
          </a:p>
          <a:p>
            <a:r>
              <a:rPr lang="en-US" dirty="0"/>
              <a:t>pipeline, </a:t>
            </a:r>
            <a:r>
              <a:rPr lang="en-US" dirty="0" err="1"/>
              <a:t>parallel_pipeline</a:t>
            </a:r>
            <a:endParaRPr lang="en-US" dirty="0"/>
          </a:p>
          <a:p>
            <a:r>
              <a:rPr lang="en-US" dirty="0" err="1"/>
              <a:t>parallel_sort</a:t>
            </a:r>
            <a:endParaRPr lang="en-US" dirty="0"/>
          </a:p>
          <a:p>
            <a:r>
              <a:rPr lang="en-US" dirty="0" err="1"/>
              <a:t>parallel_invoke</a:t>
            </a:r>
            <a:endParaRPr lang="cs-CZ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135A268-231A-4986-D4D0-E5EC3271D3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 altLang="en-US"/>
              <a:t>10.3.2025</a:t>
            </a:r>
            <a:endParaRPr lang="en-US" alt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1519718-5EBF-903E-5495-6DD44674CF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/>
              <a:t>Martin Kruliš, v1.0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132C57F-6ECC-C08F-07D0-D12B9DD785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A1145F-674A-4228-8958-0EA9769F5517}" type="slidenum">
              <a:rPr lang="en-US" altLang="en-US" smtClean="0"/>
              <a:pPr/>
              <a:t>6</a:t>
            </a:fld>
            <a:endParaRPr lang="en-US" alt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parallel_for (type 1)</a:t>
            </a:r>
            <a:endParaRPr lang="cs-CZ"/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38199" y="1825625"/>
            <a:ext cx="10897925" cy="4351338"/>
          </a:xfrm>
        </p:spPr>
        <p:txBody>
          <a:bodyPr/>
          <a:lstStyle/>
          <a:p>
            <a:pPr>
              <a:buFont typeface="Wingdings" pitchFamily="2" charset="2"/>
              <a:buNone/>
            </a:pPr>
            <a:r>
              <a:rPr lang="cs-CZ" sz="2500" b="1" dirty="0" err="1">
                <a:solidFill>
                  <a:srgbClr val="0070C0"/>
                </a:solidFill>
                <a:latin typeface="Courier New" pitchFamily="49" charset="0"/>
              </a:rPr>
              <a:t>template</a:t>
            </a:r>
            <a:r>
              <a:rPr lang="cs-CZ" sz="2500" b="1" dirty="0">
                <a:latin typeface="Courier New" pitchFamily="49" charset="0"/>
              </a:rPr>
              <a:t>&lt;</a:t>
            </a:r>
            <a:r>
              <a:rPr lang="en-US" sz="2500" b="1" dirty="0">
                <a:solidFill>
                  <a:srgbClr val="0070C0"/>
                </a:solidFill>
                <a:latin typeface="Courier New" pitchFamily="49" charset="0"/>
              </a:rPr>
              <a:t>class</a:t>
            </a:r>
            <a:r>
              <a:rPr lang="cs-CZ" sz="2500" b="1" dirty="0">
                <a:latin typeface="Courier New" pitchFamily="49" charset="0"/>
              </a:rPr>
              <a:t> </a:t>
            </a:r>
            <a:r>
              <a:rPr lang="cs-CZ" sz="2500" b="1" dirty="0" err="1">
                <a:latin typeface="Courier New" pitchFamily="49" charset="0"/>
              </a:rPr>
              <a:t>Range</a:t>
            </a:r>
            <a:r>
              <a:rPr lang="cs-CZ" sz="2500" b="1" dirty="0">
                <a:latin typeface="Courier New" pitchFamily="49" charset="0"/>
              </a:rPr>
              <a:t>, </a:t>
            </a:r>
            <a:r>
              <a:rPr lang="en-US" sz="2500" b="1" dirty="0">
                <a:solidFill>
                  <a:srgbClr val="0070C0"/>
                </a:solidFill>
                <a:latin typeface="Courier New" pitchFamily="49" charset="0"/>
              </a:rPr>
              <a:t>class </a:t>
            </a:r>
            <a:r>
              <a:rPr lang="cs-CZ" sz="2500" b="1" dirty="0">
                <a:latin typeface="Courier New" pitchFamily="49" charset="0"/>
              </a:rPr>
              <a:t>Body&gt;</a:t>
            </a:r>
          </a:p>
          <a:p>
            <a:pPr>
              <a:buFont typeface="Wingdings" pitchFamily="2" charset="2"/>
              <a:buNone/>
            </a:pPr>
            <a:r>
              <a:rPr lang="cs-CZ" sz="2500" b="1" dirty="0" err="1">
                <a:solidFill>
                  <a:srgbClr val="0070C0"/>
                </a:solidFill>
                <a:latin typeface="Courier New" pitchFamily="49" charset="0"/>
              </a:rPr>
              <a:t>void</a:t>
            </a:r>
            <a:r>
              <a:rPr lang="cs-CZ" sz="2500" b="1" dirty="0">
                <a:latin typeface="Courier New" pitchFamily="49" charset="0"/>
              </a:rPr>
              <a:t> </a:t>
            </a:r>
            <a:r>
              <a:rPr lang="cs-CZ" sz="2500" b="1" dirty="0" err="1">
                <a:latin typeface="Courier New" pitchFamily="49" charset="0"/>
              </a:rPr>
              <a:t>parallel_for</a:t>
            </a:r>
            <a:r>
              <a:rPr lang="cs-CZ" sz="2500" b="1" dirty="0">
                <a:latin typeface="Courier New" pitchFamily="49" charset="0"/>
              </a:rPr>
              <a:t>(</a:t>
            </a:r>
            <a:r>
              <a:rPr lang="cs-CZ" sz="2500" b="1" dirty="0" err="1">
                <a:solidFill>
                  <a:srgbClr val="0070C0"/>
                </a:solidFill>
                <a:latin typeface="Courier New" pitchFamily="49" charset="0"/>
              </a:rPr>
              <a:t>const</a:t>
            </a:r>
            <a:r>
              <a:rPr lang="cs-CZ" sz="2500" b="1" dirty="0">
                <a:latin typeface="Courier New" pitchFamily="49" charset="0"/>
              </a:rPr>
              <a:t> </a:t>
            </a:r>
            <a:r>
              <a:rPr lang="cs-CZ" sz="2500" b="1" dirty="0" err="1">
                <a:latin typeface="Courier New" pitchFamily="49" charset="0"/>
              </a:rPr>
              <a:t>Range</a:t>
            </a:r>
            <a:r>
              <a:rPr lang="cs-CZ" sz="2500" b="1" dirty="0">
                <a:latin typeface="Courier New" pitchFamily="49" charset="0"/>
              </a:rPr>
              <a:t>&amp; </a:t>
            </a:r>
            <a:r>
              <a:rPr lang="cs-CZ" sz="2500" b="1" dirty="0" err="1">
                <a:latin typeface="Courier New" pitchFamily="49" charset="0"/>
              </a:rPr>
              <a:t>range</a:t>
            </a:r>
            <a:r>
              <a:rPr lang="cs-CZ" sz="2500" b="1" dirty="0">
                <a:latin typeface="Courier New" pitchFamily="49" charset="0"/>
              </a:rPr>
              <a:t>, </a:t>
            </a:r>
            <a:r>
              <a:rPr lang="cs-CZ" sz="2500" b="1" dirty="0" err="1">
                <a:solidFill>
                  <a:srgbClr val="0070C0"/>
                </a:solidFill>
                <a:latin typeface="Courier New" pitchFamily="49" charset="0"/>
              </a:rPr>
              <a:t>const</a:t>
            </a:r>
            <a:r>
              <a:rPr lang="cs-CZ" sz="2500" b="1" dirty="0">
                <a:latin typeface="Courier New" pitchFamily="49" charset="0"/>
              </a:rPr>
              <a:t> Body&amp; body);</a:t>
            </a:r>
            <a:endParaRPr lang="en-US" sz="2500" b="1" dirty="0">
              <a:latin typeface="Courier New" pitchFamily="49" charset="0"/>
            </a:endParaRPr>
          </a:p>
          <a:p>
            <a:pPr>
              <a:buFont typeface="Wingdings" pitchFamily="2" charset="2"/>
              <a:buNone/>
            </a:pPr>
            <a:endParaRPr lang="en-US" sz="1100" dirty="0"/>
          </a:p>
          <a:p>
            <a:pPr>
              <a:buFont typeface="Wingdings" pitchFamily="2" charset="2"/>
              <a:buNone/>
            </a:pPr>
            <a:r>
              <a:rPr lang="en-US" dirty="0"/>
              <a:t>compare to </a:t>
            </a:r>
            <a:endParaRPr lang="en-US" sz="2000" dirty="0">
              <a:latin typeface="Courier New" pitchFamily="49" charset="0"/>
            </a:endParaRPr>
          </a:p>
          <a:p>
            <a:pPr>
              <a:buFont typeface="Wingdings" pitchFamily="2" charset="2"/>
              <a:buNone/>
            </a:pPr>
            <a:endParaRPr lang="en-US" sz="1100" b="1" dirty="0">
              <a:latin typeface="Courier New" pitchFamily="49" charset="0"/>
            </a:endParaRPr>
          </a:p>
          <a:p>
            <a:pPr>
              <a:buFont typeface="Wingdings" pitchFamily="2" charset="2"/>
              <a:buNone/>
            </a:pPr>
            <a:r>
              <a:rPr lang="en-US" sz="2500" b="1" dirty="0">
                <a:solidFill>
                  <a:srgbClr val="0070C0"/>
                </a:solidFill>
                <a:latin typeface="Courier New" pitchFamily="49" charset="0"/>
              </a:rPr>
              <a:t>template</a:t>
            </a:r>
            <a:r>
              <a:rPr lang="en-US" sz="2500" b="1" dirty="0">
                <a:latin typeface="Courier New" pitchFamily="49" charset="0"/>
              </a:rPr>
              <a:t>&lt;</a:t>
            </a:r>
            <a:r>
              <a:rPr lang="en-US" sz="2500" b="1" dirty="0">
                <a:solidFill>
                  <a:srgbClr val="0070C0"/>
                </a:solidFill>
                <a:latin typeface="Courier New" pitchFamily="49" charset="0"/>
              </a:rPr>
              <a:t>class</a:t>
            </a:r>
            <a:r>
              <a:rPr lang="en-US" sz="2500" b="1" dirty="0">
                <a:latin typeface="Courier New" pitchFamily="49" charset="0"/>
              </a:rPr>
              <a:t> </a:t>
            </a:r>
            <a:r>
              <a:rPr lang="en-US" sz="2500" b="1" dirty="0" err="1">
                <a:latin typeface="Courier New" pitchFamily="49" charset="0"/>
              </a:rPr>
              <a:t>InIter</a:t>
            </a:r>
            <a:r>
              <a:rPr lang="en-US" sz="2500" b="1" dirty="0">
                <a:latin typeface="Courier New" pitchFamily="49" charset="0"/>
              </a:rPr>
              <a:t>, </a:t>
            </a:r>
            <a:r>
              <a:rPr lang="en-US" sz="2500" b="1" dirty="0">
                <a:solidFill>
                  <a:srgbClr val="0070C0"/>
                </a:solidFill>
                <a:latin typeface="Courier New" pitchFamily="49" charset="0"/>
              </a:rPr>
              <a:t>class</a:t>
            </a:r>
            <a:r>
              <a:rPr lang="en-US" sz="2500" b="1" dirty="0">
                <a:latin typeface="Courier New" pitchFamily="49" charset="0"/>
              </a:rPr>
              <a:t> </a:t>
            </a:r>
            <a:r>
              <a:rPr lang="en-US" sz="2500" b="1" dirty="0" err="1">
                <a:latin typeface="Courier New" pitchFamily="49" charset="0"/>
              </a:rPr>
              <a:t>UnaryFnc</a:t>
            </a:r>
            <a:r>
              <a:rPr lang="en-US" sz="2500" b="1" dirty="0">
                <a:latin typeface="Courier New" pitchFamily="49" charset="0"/>
              </a:rPr>
              <a:t>&gt;</a:t>
            </a:r>
          </a:p>
          <a:p>
            <a:pPr>
              <a:buFont typeface="Wingdings" pitchFamily="2" charset="2"/>
              <a:buNone/>
            </a:pPr>
            <a:r>
              <a:rPr lang="en-US" sz="2500" b="1" dirty="0" err="1">
                <a:latin typeface="Courier New" pitchFamily="49" charset="0"/>
              </a:rPr>
              <a:t>UnaryFnc</a:t>
            </a:r>
            <a:r>
              <a:rPr lang="en-US" sz="2500" b="1" dirty="0">
                <a:latin typeface="Courier New" pitchFamily="49" charset="0"/>
              </a:rPr>
              <a:t> </a:t>
            </a:r>
            <a:r>
              <a:rPr lang="en-US" sz="2500" b="1" dirty="0" err="1">
                <a:latin typeface="Courier New" pitchFamily="49" charset="0"/>
              </a:rPr>
              <a:t>for_each</a:t>
            </a:r>
            <a:r>
              <a:rPr lang="en-US" sz="2500" b="1" dirty="0">
                <a:latin typeface="Courier New" pitchFamily="49" charset="0"/>
              </a:rPr>
              <a:t>(</a:t>
            </a:r>
            <a:r>
              <a:rPr lang="en-US" sz="2500" b="1" dirty="0" err="1">
                <a:latin typeface="Courier New" pitchFamily="49" charset="0"/>
              </a:rPr>
              <a:t>InIter</a:t>
            </a:r>
            <a:r>
              <a:rPr lang="en-US" sz="2500" b="1" dirty="0">
                <a:latin typeface="Courier New" pitchFamily="49" charset="0"/>
              </a:rPr>
              <a:t> first, </a:t>
            </a:r>
            <a:r>
              <a:rPr lang="en-US" sz="2500" b="1" dirty="0" err="1">
                <a:latin typeface="Courier New" pitchFamily="49" charset="0"/>
              </a:rPr>
              <a:t>InIter</a:t>
            </a:r>
            <a:r>
              <a:rPr lang="en-US" sz="2500" b="1" dirty="0">
                <a:latin typeface="Courier New" pitchFamily="49" charset="0"/>
              </a:rPr>
              <a:t> last </a:t>
            </a:r>
            <a:r>
              <a:rPr lang="en-US" sz="2500" b="1" dirty="0" err="1">
                <a:latin typeface="Courier New" pitchFamily="49" charset="0"/>
              </a:rPr>
              <a:t>UnaryFnc</a:t>
            </a:r>
            <a:r>
              <a:rPr lang="en-US" sz="2500" b="1" dirty="0">
                <a:latin typeface="Courier New" pitchFamily="49" charset="0"/>
              </a:rPr>
              <a:t> f);</a:t>
            </a:r>
          </a:p>
          <a:p>
            <a:pPr>
              <a:buFont typeface="Wingdings" pitchFamily="2" charset="2"/>
              <a:buNone/>
            </a:pPr>
            <a:endParaRPr lang="cs-CZ" sz="2500" b="1" dirty="0">
              <a:latin typeface="Courier New" pitchFamily="49" charset="0"/>
            </a:endParaRPr>
          </a:p>
        </p:txBody>
      </p:sp>
      <p:sp>
        <p:nvSpPr>
          <p:cNvPr id="2" name="Zaoblený obdélník 1"/>
          <p:cNvSpPr/>
          <p:nvPr/>
        </p:nvSpPr>
        <p:spPr bwMode="auto">
          <a:xfrm>
            <a:off x="8844555" y="5240859"/>
            <a:ext cx="2448272" cy="936104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dirty="0">
                <a:solidFill>
                  <a:schemeClr val="tx1"/>
                </a:solidFill>
                <a:latin typeface="Arial" charset="0"/>
              </a:rPr>
              <a:t>Range vs. Iterator</a:t>
            </a:r>
            <a:endParaRPr lang="cs-CZ" dirty="0">
              <a:solidFill>
                <a:schemeClr val="tx1"/>
              </a:solidFill>
              <a:latin typeface="Arial" charset="0"/>
            </a:endParaRP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256C9EF-7717-3FB9-DAD6-8DEE6BC93B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 altLang="en-US"/>
              <a:t>10.3.2025</a:t>
            </a:r>
            <a:endParaRPr lang="en-US" alt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F037E1D-FE18-60DA-B180-7EC34281D7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/>
              <a:t>Martin Kruliš, v1.0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1D8AE7B-C81C-EEE3-E135-1897CBA0A8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A1145F-674A-4228-8958-0EA9769F5517}" type="slidenum">
              <a:rPr lang="en-US" altLang="en-US" smtClean="0"/>
              <a:pPr/>
              <a:t>7</a:t>
            </a:fld>
            <a:endParaRPr lang="en-US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err="1"/>
              <a:t>Splittable</a:t>
            </a:r>
            <a:r>
              <a:rPr lang="cs-CZ" dirty="0"/>
              <a:t> </a:t>
            </a:r>
            <a:r>
              <a:rPr lang="en-US" dirty="0"/>
              <a:t>C</a:t>
            </a:r>
            <a:r>
              <a:rPr lang="cs-CZ" dirty="0" err="1"/>
              <a:t>oncept</a:t>
            </a:r>
            <a:endParaRPr lang="cs-CZ" dirty="0"/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sz="2600" dirty="0"/>
              <a:t>A </a:t>
            </a:r>
            <a:r>
              <a:rPr lang="en-US" sz="2600" dirty="0" err="1"/>
              <a:t>splittable</a:t>
            </a:r>
            <a:r>
              <a:rPr lang="en-US" sz="2600" dirty="0"/>
              <a:t> object has the following constructor:</a:t>
            </a:r>
          </a:p>
          <a:p>
            <a:pPr lvl="1">
              <a:lnSpc>
                <a:spcPct val="90000"/>
              </a:lnSpc>
              <a:buFont typeface="Wingdings" pitchFamily="2" charset="2"/>
              <a:buNone/>
            </a:pPr>
            <a:r>
              <a:rPr lang="cs-CZ" sz="2200" dirty="0">
                <a:latin typeface="Courier New" pitchFamily="49" charset="0"/>
              </a:rPr>
              <a:t>X::X(X&amp; x, Split)</a:t>
            </a:r>
            <a:endParaRPr lang="en-US" sz="2200" dirty="0">
              <a:latin typeface="Courier New" pitchFamily="49" charset="0"/>
            </a:endParaRPr>
          </a:p>
          <a:p>
            <a:pPr>
              <a:lnSpc>
                <a:spcPct val="90000"/>
              </a:lnSpc>
            </a:pPr>
            <a:r>
              <a:rPr lang="en-US" sz="2600" dirty="0"/>
              <a:t>Unlike the copy constructor, the first argument is not constant</a:t>
            </a:r>
          </a:p>
          <a:p>
            <a:pPr>
              <a:lnSpc>
                <a:spcPct val="90000"/>
              </a:lnSpc>
            </a:pPr>
            <a:r>
              <a:rPr lang="en-US" sz="2600" dirty="0"/>
              <a:t>Divides (splits) the first argument into two parts</a:t>
            </a:r>
          </a:p>
          <a:p>
            <a:pPr lvl="1">
              <a:lnSpc>
                <a:spcPct val="90000"/>
              </a:lnSpc>
            </a:pPr>
            <a:r>
              <a:rPr lang="en-US" sz="2200" dirty="0"/>
              <a:t>One is stored back into the first argument</a:t>
            </a:r>
          </a:p>
          <a:p>
            <a:pPr lvl="1">
              <a:lnSpc>
                <a:spcPct val="90000"/>
              </a:lnSpc>
            </a:pPr>
            <a:r>
              <a:rPr lang="en-US" sz="2200" dirty="0"/>
              <a:t>The other is stored in the newly constructed object</a:t>
            </a:r>
          </a:p>
          <a:p>
            <a:pPr>
              <a:lnSpc>
                <a:spcPct val="90000"/>
              </a:lnSpc>
            </a:pPr>
            <a:r>
              <a:rPr lang="en-US" sz="2600" dirty="0"/>
              <a:t>The concept applies to both Range and Body</a:t>
            </a:r>
          </a:p>
          <a:p>
            <a:pPr lvl="1">
              <a:lnSpc>
                <a:spcPct val="90000"/>
              </a:lnSpc>
            </a:pPr>
            <a:r>
              <a:rPr lang="en-US" sz="2200" dirty="0"/>
              <a:t>Splitting of a range into two parts</a:t>
            </a:r>
          </a:p>
          <a:p>
            <a:pPr lvl="2"/>
            <a:r>
              <a:rPr lang="en-US" sz="1800" dirty="0"/>
              <a:t>First part into argument, second part into newly created object)</a:t>
            </a:r>
          </a:p>
          <a:p>
            <a:pPr lvl="1">
              <a:lnSpc>
                <a:spcPct val="90000"/>
              </a:lnSpc>
            </a:pPr>
            <a:r>
              <a:rPr lang="en-US" sz="2200" dirty="0"/>
              <a:t>Body splits to two instances (by copy constructor) executable in parallel</a:t>
            </a:r>
            <a:endParaRPr lang="cs-CZ" sz="2200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05AC782-8860-1DE4-14F1-7A045A5B54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 altLang="en-US"/>
              <a:t>10.3.2025</a:t>
            </a:r>
            <a:endParaRPr lang="en-US" alt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ABEF8FF-4548-EF5D-5998-518AC00CC8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/>
              <a:t>Martin Kruliš, v1.0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29FDE4B-618C-E67F-8C9B-A7AFA3BAE9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A1145F-674A-4228-8958-0EA9769F5517}" type="slidenum">
              <a:rPr lang="en-US" altLang="en-US" smtClean="0"/>
              <a:pPr/>
              <a:t>8</a:t>
            </a:fld>
            <a:endParaRPr lang="en-US" alt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Body</a:t>
            </a:r>
            <a:endParaRPr lang="cs-CZ"/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Action (</a:t>
            </a:r>
            <a:r>
              <a:rPr lang="en-US" dirty="0" err="1"/>
              <a:t>functor</a:t>
            </a:r>
            <a:r>
              <a:rPr lang="en-US" dirty="0"/>
              <a:t>) to be executed in parallel</a:t>
            </a:r>
          </a:p>
          <a:p>
            <a:pPr marL="349250" lvl="1" indent="0">
              <a:buNone/>
            </a:pPr>
            <a:r>
              <a:rPr lang="cs-CZ" b="1" dirty="0" err="1">
                <a:solidFill>
                  <a:srgbClr val="0070C0"/>
                </a:solidFill>
                <a:latin typeface="Courier New" pitchFamily="49" charset="0"/>
              </a:rPr>
              <a:t>void</a:t>
            </a:r>
            <a:r>
              <a:rPr lang="cs-CZ" b="1" dirty="0">
                <a:solidFill>
                  <a:srgbClr val="0070C0"/>
                </a:solidFill>
                <a:latin typeface="Courier New" pitchFamily="49" charset="0"/>
              </a:rPr>
              <a:t> </a:t>
            </a:r>
            <a:r>
              <a:rPr lang="cs-CZ" b="1" dirty="0">
                <a:latin typeface="Courier New" pitchFamily="49" charset="0"/>
              </a:rPr>
              <a:t>Body::</a:t>
            </a:r>
            <a:r>
              <a:rPr lang="cs-CZ" b="1" dirty="0" err="1">
                <a:latin typeface="Courier New" pitchFamily="49" charset="0"/>
              </a:rPr>
              <a:t>operator</a:t>
            </a:r>
            <a:r>
              <a:rPr lang="cs-CZ" b="1" dirty="0">
                <a:latin typeface="Courier New" pitchFamily="49" charset="0"/>
              </a:rPr>
              <a:t>()(</a:t>
            </a:r>
            <a:r>
              <a:rPr lang="cs-CZ" b="1" dirty="0" err="1">
                <a:latin typeface="Courier New" pitchFamily="49" charset="0"/>
              </a:rPr>
              <a:t>Range</a:t>
            </a:r>
            <a:r>
              <a:rPr lang="cs-CZ" b="1" dirty="0">
                <a:latin typeface="Courier New" pitchFamily="49" charset="0"/>
              </a:rPr>
              <a:t>&amp; </a:t>
            </a:r>
            <a:r>
              <a:rPr lang="cs-CZ" b="1" dirty="0" err="1">
                <a:latin typeface="Courier New" pitchFamily="49" charset="0"/>
              </a:rPr>
              <a:t>range</a:t>
            </a:r>
            <a:r>
              <a:rPr lang="cs-CZ" b="1" dirty="0">
                <a:latin typeface="Courier New" pitchFamily="49" charset="0"/>
              </a:rPr>
              <a:t>)</a:t>
            </a:r>
            <a:r>
              <a:rPr lang="en-US" b="1" dirty="0">
                <a:latin typeface="Courier New" pitchFamily="49" charset="0"/>
              </a:rPr>
              <a:t> </a:t>
            </a:r>
            <a:r>
              <a:rPr lang="cs-CZ" b="1" dirty="0" err="1">
                <a:solidFill>
                  <a:srgbClr val="0070C0"/>
                </a:solidFill>
                <a:latin typeface="Courier New" pitchFamily="49" charset="0"/>
              </a:rPr>
              <a:t>const</a:t>
            </a:r>
            <a:endParaRPr lang="en-US" dirty="0">
              <a:latin typeface="Courier New" pitchFamily="49" charset="0"/>
            </a:endParaRPr>
          </a:p>
          <a:p>
            <a:pPr lvl="1"/>
            <a:r>
              <a:rPr lang="en-US" dirty="0"/>
              <a:t>The functor is responsible for iterating over the range</a:t>
            </a:r>
          </a:p>
          <a:p>
            <a:pPr marL="914400" lvl="2" indent="0">
              <a:buNone/>
            </a:pPr>
            <a:r>
              <a:rPr lang="en-US" b="1" dirty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for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 (</a:t>
            </a:r>
            <a:r>
              <a:rPr lang="en-US" b="1" dirty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auto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 = 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range.</a:t>
            </a:r>
            <a:r>
              <a:rPr lang="en-US" b="1" dirty="0" err="1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begin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(); 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 &lt; 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range.</a:t>
            </a:r>
            <a:r>
              <a:rPr lang="en-US" b="1" dirty="0" err="1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end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(); ++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) {</a:t>
            </a:r>
          </a:p>
          <a:p>
            <a:pPr marL="914400" lvl="2" indent="0">
              <a:buNone/>
            </a:pP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b="1" dirty="0">
                <a:solidFill>
                  <a:schemeClr val="bg1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// the actual operation in the loop</a:t>
            </a:r>
          </a:p>
          <a:p>
            <a:pPr marL="914400" lvl="2" indent="0">
              <a:buNone/>
            </a:pP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  <a:p>
            <a:pPr marL="914400" lvl="2" indent="0">
              <a:buNone/>
            </a:pPr>
            <a:endParaRPr lang="en-US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dirty="0"/>
              <a:t>Unlike STL functor, the argument is a range</a:t>
            </a:r>
          </a:p>
          <a:p>
            <a:pPr lvl="1"/>
            <a:r>
              <a:rPr lang="en-US" dirty="0"/>
              <a:t> Your job is to iterate the range</a:t>
            </a:r>
          </a:p>
          <a:p>
            <a:pPr lvl="1"/>
            <a:endParaRPr lang="cs-CZ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CBEA543-1D8A-CE47-4600-DFCDB431EA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 altLang="en-US"/>
              <a:t>10.3.2025</a:t>
            </a:r>
            <a:endParaRPr lang="en-US" alt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BDFF127-A1CB-F212-B28E-B1F2232734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/>
              <a:t>Martin Kruliš, v1.0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EFA2FD1-9B0E-DF3B-1474-7BD4CC67BB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A1145F-674A-4228-8958-0EA9769F5517}" type="slidenum">
              <a:rPr lang="en-US" altLang="en-US" smtClean="0"/>
              <a:pPr/>
              <a:t>9</a:t>
            </a:fld>
            <a:endParaRPr lang="en-US" alt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Range</a:t>
            </a:r>
            <a:endParaRPr lang="cs-CZ"/>
          </a:p>
        </p:txBody>
      </p:sp>
      <p:sp>
        <p:nvSpPr>
          <p:cNvPr id="13315" name="Rectangle 3"/>
          <p:cNvSpPr>
            <a:spLocks noGrp="1" noChangeArrowheads="1"/>
          </p:cNvSpPr>
          <p:nvPr>
            <p:ph sz="half" idx="1"/>
          </p:nvPr>
        </p:nvSpPr>
        <p:spPr>
          <a:xfrm>
            <a:off x="838200" y="1825625"/>
            <a:ext cx="5403574" cy="4351338"/>
          </a:xfrm>
        </p:spPr>
        <p:txBody>
          <a:bodyPr>
            <a:noAutofit/>
          </a:bodyPr>
          <a:lstStyle/>
          <a:p>
            <a:pPr marL="0" indent="0">
              <a:lnSpc>
                <a:spcPct val="80000"/>
              </a:lnSpc>
              <a:buNone/>
            </a:pPr>
            <a:r>
              <a:rPr lang="cs-CZ" sz="2400" b="1" dirty="0" err="1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bool</a:t>
            </a:r>
            <a:r>
              <a:rPr lang="cs-CZ" sz="2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R::empty() </a:t>
            </a:r>
            <a:r>
              <a:rPr lang="cs-CZ" sz="2400" b="1" dirty="0" err="1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const</a:t>
            </a:r>
            <a:endParaRPr lang="en-US" sz="2400" b="1" dirty="0">
              <a:solidFill>
                <a:srgbClr val="0070C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lnSpc>
                <a:spcPct val="80000"/>
              </a:lnSpc>
              <a:buNone/>
            </a:pPr>
            <a:r>
              <a:rPr lang="cs-CZ" sz="2400" b="1" dirty="0" err="1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bool</a:t>
            </a:r>
            <a:r>
              <a:rPr lang="cs-CZ" sz="2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R::is_divisible()</a:t>
            </a:r>
            <a:r>
              <a:rPr lang="en-US" sz="2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cs-CZ" sz="2400" b="1" dirty="0" err="1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const</a:t>
            </a:r>
            <a:endParaRPr lang="en-US" sz="2400" b="1" dirty="0">
              <a:solidFill>
                <a:srgbClr val="0070C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lnSpc>
                <a:spcPct val="80000"/>
              </a:lnSpc>
              <a:buNone/>
            </a:pPr>
            <a:r>
              <a:rPr lang="cs-CZ" sz="2400" b="1" dirty="0">
                <a:latin typeface="Courier New" panose="02070309020205020404" pitchFamily="49" charset="0"/>
                <a:cs typeface="Courier New" panose="02070309020205020404" pitchFamily="49" charset="0"/>
              </a:rPr>
              <a:t>R::R(R&amp; r, </a:t>
            </a:r>
            <a:r>
              <a:rPr lang="en-US" sz="2400" b="1" dirty="0" err="1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tbb</a:t>
            </a:r>
            <a:r>
              <a:rPr lang="en-US" sz="2400" b="1" dirty="0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::</a:t>
            </a:r>
            <a:r>
              <a:rPr lang="cs-CZ" sz="2400" b="1" dirty="0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split</a:t>
            </a:r>
            <a:r>
              <a:rPr lang="cs-CZ" sz="2400" b="1" dirty="0"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en-US" sz="24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>
              <a:lnSpc>
                <a:spcPct val="80000"/>
              </a:lnSpc>
            </a:pPr>
            <a:r>
              <a:rPr lang="en-US" sz="2600" dirty="0"/>
              <a:t>The split constructor should create two parts of similar size</a:t>
            </a:r>
          </a:p>
          <a:p>
            <a:pPr lvl="1">
              <a:lnSpc>
                <a:spcPct val="80000"/>
              </a:lnSpc>
            </a:pPr>
            <a:r>
              <a:rPr lang="en-US" sz="2200" dirty="0"/>
              <a:t>recommendation, not requirement</a:t>
            </a:r>
          </a:p>
          <a:p>
            <a:pPr marL="344487" lvl="1" indent="0">
              <a:lnSpc>
                <a:spcPct val="80000"/>
              </a:lnSpc>
              <a:buNone/>
            </a:pPr>
            <a:endParaRPr lang="en-US" sz="1100" dirty="0"/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endParaRPr lang="cs-CZ" sz="19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9534178A-C63D-C28F-FBE0-8B31C7C6D99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472362" y="1825625"/>
            <a:ext cx="4881438" cy="4351338"/>
          </a:xfrm>
        </p:spPr>
        <p:txBody>
          <a:bodyPr>
            <a:noAutofit/>
          </a:bodyPr>
          <a:lstStyle/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en-US" sz="1600" b="1" dirty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class</a:t>
            </a:r>
            <a:r>
              <a:rPr lang="cs-CZ" sz="1600" b="1" dirty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cs-CZ" sz="16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Tri</a:t>
            </a: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v</a:t>
            </a:r>
            <a:r>
              <a:rPr lang="cs-CZ" sz="16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IntRange</a:t>
            </a:r>
            <a:r>
              <a:rPr lang="cs-CZ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 {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	</a:t>
            </a:r>
            <a:r>
              <a:rPr lang="cs-CZ" sz="1600" b="1" dirty="0" err="1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cs-CZ" sz="1600" b="1" dirty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cs-CZ" sz="16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lower</a:t>
            </a: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  <a:b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sz="1600" b="1" dirty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cs-CZ" sz="16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upper</a:t>
            </a:r>
            <a:r>
              <a:rPr lang="cs-CZ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  <a:endParaRPr lang="en-US" sz="16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en-US" sz="1600" b="1" dirty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public:</a:t>
            </a:r>
            <a:endParaRPr lang="cs-CZ" sz="1600" b="1" dirty="0">
              <a:solidFill>
                <a:srgbClr val="0070C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	</a:t>
            </a:r>
            <a:r>
              <a:rPr lang="cs-CZ" sz="1600" b="1" dirty="0" err="1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bool</a:t>
            </a:r>
            <a:r>
              <a:rPr lang="cs-CZ" sz="1600" b="1" dirty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cs-CZ" sz="16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empty</a:t>
            </a:r>
            <a:r>
              <a:rPr lang="cs-CZ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() </a:t>
            </a:r>
            <a:r>
              <a:rPr lang="cs-CZ" sz="1600" b="1" dirty="0" err="1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const</a:t>
            </a:r>
            <a:r>
              <a:rPr lang="cs-CZ" sz="1600" b="1" dirty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cs-CZ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{</a:t>
            </a:r>
            <a:b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cs-CZ" sz="1600" b="1" dirty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return</a:t>
            </a:r>
            <a:r>
              <a:rPr lang="cs-CZ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cs-CZ" sz="16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lower</a:t>
            </a: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cs-CZ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==</a:t>
            </a: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cs-CZ" sz="16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upper</a:t>
            </a:r>
            <a:r>
              <a:rPr lang="cs-CZ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  <a:b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cs-CZ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	</a:t>
            </a:r>
            <a:r>
              <a:rPr lang="cs-CZ" sz="1600" b="1" dirty="0" err="1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bool</a:t>
            </a:r>
            <a:r>
              <a:rPr lang="cs-CZ" sz="1600" b="1" dirty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cs-CZ" sz="16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is_divisible</a:t>
            </a:r>
            <a:r>
              <a:rPr lang="cs-CZ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() </a:t>
            </a:r>
            <a:r>
              <a:rPr lang="cs-CZ" sz="1600" b="1" dirty="0" err="1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const</a:t>
            </a:r>
            <a:r>
              <a:rPr lang="cs-CZ" sz="1600" b="1" dirty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cs-CZ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{</a:t>
            </a:r>
            <a:b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cs-CZ" sz="1600" b="1" dirty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return</a:t>
            </a:r>
            <a:r>
              <a:rPr lang="cs-CZ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cs-CZ" sz="16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upper</a:t>
            </a: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cs-CZ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&gt;</a:t>
            </a: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cs-CZ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lower+1;</a:t>
            </a:r>
            <a:b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cs-CZ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	</a:t>
            </a:r>
            <a:r>
              <a:rPr lang="cs-CZ" sz="16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Tri</a:t>
            </a: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v</a:t>
            </a:r>
            <a:r>
              <a:rPr lang="cs-CZ" sz="16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IntRange</a:t>
            </a:r>
            <a:r>
              <a:rPr lang="cs-CZ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cs-CZ" sz="16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Tri</a:t>
            </a: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v</a:t>
            </a:r>
            <a:r>
              <a:rPr lang="cs-CZ" sz="16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IntRange</a:t>
            </a:r>
            <a:r>
              <a:rPr lang="cs-CZ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&amp; r, split)</a:t>
            </a: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cs-CZ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{</a:t>
            </a:r>
            <a:b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cs-CZ" sz="1600" b="1" dirty="0" err="1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cs-CZ" sz="1600" b="1" dirty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cs-CZ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m = (</a:t>
            </a:r>
            <a:r>
              <a:rPr lang="cs-CZ" sz="16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r.lower</a:t>
            </a: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cs-CZ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+</a:t>
            </a: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cs-CZ" sz="16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r.upper</a:t>
            </a:r>
            <a:r>
              <a:rPr lang="cs-CZ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cs-CZ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/</a:t>
            </a: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cs-CZ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2;</a:t>
            </a:r>
            <a:b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cs-CZ" sz="16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lower</a:t>
            </a:r>
            <a:r>
              <a:rPr lang="cs-CZ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 = m;</a:t>
            </a:r>
            <a:b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cs-CZ" sz="16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upper</a:t>
            </a:r>
            <a:r>
              <a:rPr lang="cs-CZ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 = </a:t>
            </a:r>
            <a:r>
              <a:rPr lang="cs-CZ" sz="16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r.upper</a:t>
            </a:r>
            <a:r>
              <a:rPr lang="cs-CZ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  <a:b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cs-CZ" sz="16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r.upper</a:t>
            </a:r>
            <a:r>
              <a:rPr lang="cs-CZ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 = m;</a:t>
            </a:r>
            <a:b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cs-CZ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cs-CZ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};</a:t>
            </a:r>
            <a:endParaRPr lang="cs-CZ" sz="1600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70B09BE-0360-BE91-6017-7254EF3016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 altLang="en-US"/>
              <a:t>10.3.2025</a:t>
            </a:r>
            <a:endParaRPr lang="en-US" alt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7BA1C3C-163A-2FA4-A282-3FD53F4145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/>
              <a:t>Martin Kruliš, v1.0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270E8E7-3926-EF76-96CA-24C3EEC431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A1145F-674A-4228-8958-0EA9769F5517}" type="slidenum">
              <a:rPr lang="en-US" altLang="en-US" smtClean="0"/>
              <a:pPr/>
              <a:t>10</a:t>
            </a:fld>
            <a:endParaRPr lang="en-US" alt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err="1"/>
              <a:t>blocked_range</a:t>
            </a:r>
            <a:r>
              <a:rPr lang="cs-CZ" dirty="0"/>
              <a:t>&lt;</a:t>
            </a:r>
            <a:r>
              <a:rPr lang="cs-CZ" dirty="0" err="1"/>
              <a:t>Value</a:t>
            </a:r>
            <a:r>
              <a:rPr lang="cs-CZ" dirty="0"/>
              <a:t>&gt;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cs-CZ" sz="2400" b="1" dirty="0" err="1">
                <a:solidFill>
                  <a:srgbClr val="0070C0"/>
                </a:solidFill>
                <a:latin typeface="Courier New" pitchFamily="49" charset="0"/>
              </a:rPr>
              <a:t>template</a:t>
            </a:r>
            <a:r>
              <a:rPr lang="cs-CZ" sz="2400" b="1" dirty="0">
                <a:latin typeface="Courier New" pitchFamily="49" charset="0"/>
              </a:rPr>
              <a:t>&lt;</a:t>
            </a:r>
            <a:r>
              <a:rPr lang="cs-CZ" sz="2400" b="1" dirty="0" err="1">
                <a:solidFill>
                  <a:srgbClr val="0070C0"/>
                </a:solidFill>
                <a:latin typeface="Courier New" pitchFamily="49" charset="0"/>
              </a:rPr>
              <a:t>typename</a:t>
            </a:r>
            <a:r>
              <a:rPr lang="cs-CZ" sz="2400" b="1" dirty="0">
                <a:latin typeface="Courier New" pitchFamily="49" charset="0"/>
              </a:rPr>
              <a:t> </a:t>
            </a:r>
            <a:r>
              <a:rPr lang="cs-CZ" sz="2400" b="1" dirty="0" err="1">
                <a:latin typeface="Courier New" pitchFamily="49" charset="0"/>
              </a:rPr>
              <a:t>Value</a:t>
            </a:r>
            <a:r>
              <a:rPr lang="cs-CZ" sz="2400" b="1" dirty="0">
                <a:latin typeface="Courier New" pitchFamily="49" charset="0"/>
              </a:rPr>
              <a:t>&gt; </a:t>
            </a:r>
            <a:r>
              <a:rPr lang="cs-CZ" sz="2400" b="1" dirty="0" err="1">
                <a:solidFill>
                  <a:srgbClr val="0070C0"/>
                </a:solidFill>
                <a:latin typeface="Courier New" pitchFamily="49" charset="0"/>
              </a:rPr>
              <a:t>class</a:t>
            </a:r>
            <a:r>
              <a:rPr lang="en-US" sz="2400" b="1" dirty="0">
                <a:solidFill>
                  <a:srgbClr val="0070C0"/>
                </a:solidFill>
                <a:latin typeface="Courier New" pitchFamily="49" charset="0"/>
              </a:rPr>
              <a:t> </a:t>
            </a:r>
            <a:r>
              <a:rPr lang="cs-CZ" sz="2400" b="1" dirty="0" err="1">
                <a:latin typeface="Courier New" pitchFamily="49" charset="0"/>
              </a:rPr>
              <a:t>blocked_range</a:t>
            </a:r>
            <a:r>
              <a:rPr lang="en-US" sz="2400" b="1" dirty="0">
                <a:latin typeface="Courier New" pitchFamily="49" charset="0"/>
              </a:rPr>
              <a:t>;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Value needs to support:</a:t>
            </a:r>
          </a:p>
          <a:p>
            <a:pPr lvl="2">
              <a:lnSpc>
                <a:spcPct val="90000"/>
              </a:lnSpc>
            </a:pPr>
            <a:r>
              <a:rPr lang="en-US" dirty="0"/>
              <a:t>copy constructor, destructor</a:t>
            </a:r>
          </a:p>
          <a:p>
            <a:pPr lvl="2">
              <a:lnSpc>
                <a:spcPct val="90000"/>
              </a:lnSpc>
            </a:pPr>
            <a:r>
              <a:rPr lang="en-US" b="1" dirty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operator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 &lt; (Value, Value)</a:t>
            </a:r>
          </a:p>
          <a:p>
            <a:pPr lvl="2">
              <a:lnSpc>
                <a:spcPct val="90000"/>
              </a:lnSpc>
            </a:pPr>
            <a:r>
              <a:rPr lang="en-US" b="1" dirty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operator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 + (Value 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size_t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 k)</a:t>
            </a:r>
            <a:r>
              <a:rPr lang="en-US" dirty="0"/>
              <a:t> – 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k</a:t>
            </a:r>
            <a:r>
              <a:rPr lang="en-US" dirty="0"/>
              <a:t>-</a:t>
            </a:r>
            <a:r>
              <a:rPr lang="en-US" dirty="0" err="1"/>
              <a:t>th</a:t>
            </a:r>
            <a:r>
              <a:rPr lang="en-US" dirty="0"/>
              <a:t> value after 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endParaRPr lang="en-US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lvl="2">
              <a:lnSpc>
                <a:spcPct val="90000"/>
              </a:lnSpc>
            </a:pPr>
            <a:r>
              <a:rPr lang="en-US" b="1" dirty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operator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 - (Value, Value)</a:t>
            </a:r>
            <a:r>
              <a:rPr lang="en-US" dirty="0"/>
              <a:t> – returns distance as 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size_t</a:t>
            </a:r>
            <a:endParaRPr lang="en-US" dirty="0"/>
          </a:p>
          <a:p>
            <a:pPr lvl="2"/>
            <a:r>
              <a:rPr lang="en-US" dirty="0"/>
              <a:t>Common integral types support this natively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Grainsize</a:t>
            </a:r>
          </a:p>
          <a:p>
            <a:pPr lvl="2">
              <a:lnSpc>
                <a:spcPct val="90000"/>
              </a:lnSpc>
            </a:pPr>
            <a:r>
              <a:rPr lang="en-US" dirty="0"/>
              <a:t>minimal number of elements in a range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Functions  </a:t>
            </a:r>
            <a:r>
              <a:rPr lang="en-US" dirty="0">
                <a:latin typeface="Courier New" pitchFamily="49" charset="0"/>
                <a:cs typeface="Courier New" pitchFamily="49" charset="0"/>
              </a:rPr>
              <a:t>begin()</a:t>
            </a:r>
            <a:r>
              <a:rPr lang="en-US" dirty="0">
                <a:cs typeface="Courier New" pitchFamily="49" charset="0"/>
              </a:rPr>
              <a:t>, </a:t>
            </a:r>
            <a:r>
              <a:rPr lang="en-US" dirty="0">
                <a:latin typeface="Courier New" pitchFamily="49" charset="0"/>
                <a:cs typeface="Courier New" pitchFamily="49" charset="0"/>
              </a:rPr>
              <a:t>end()</a:t>
            </a:r>
          </a:p>
          <a:p>
            <a:pPr lvl="2">
              <a:lnSpc>
                <a:spcPct val="90000"/>
              </a:lnSpc>
            </a:pPr>
            <a:r>
              <a:rPr lang="en-US" dirty="0"/>
              <a:t>minimal and maximal value – half-closed interval</a:t>
            </a:r>
            <a:endParaRPr lang="cs-CZ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091CD1B-CD64-AA02-69AC-5D404BE461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 altLang="en-US"/>
              <a:t>10.3.2025</a:t>
            </a:r>
            <a:endParaRPr lang="en-US" alt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35F3AE4-D083-BC8C-752E-B01F5B83F4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/>
              <a:t>Martin Kruliš, v1.0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E92FAC5-471A-C33E-44FB-4AA768C246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A1145F-674A-4228-8958-0EA9769F5517}" type="slidenum">
              <a:rPr lang="en-US" altLang="en-US" smtClean="0"/>
              <a:pPr/>
              <a:t>11</a:t>
            </a:fld>
            <a:endParaRPr lang="en-US" alt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parallel_for</a:t>
            </a:r>
            <a:r>
              <a:rPr lang="en-US" dirty="0"/>
              <a:t> (type 1) – Again</a:t>
            </a:r>
            <a:endParaRPr lang="cs-CZ" dirty="0"/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Parallel for processing algorithm</a:t>
            </a:r>
          </a:p>
          <a:p>
            <a:pPr lvl="1"/>
            <a:r>
              <a:rPr lang="en-US" dirty="0"/>
              <a:t>Splits the range until it cannot be split further</a:t>
            </a:r>
          </a:p>
          <a:p>
            <a:pPr lvl="2"/>
            <a:r>
              <a:rPr lang="en-US" dirty="0">
                <a:latin typeface="Courier New" pitchFamily="49" charset="0"/>
                <a:cs typeface="Courier New" pitchFamily="49" charset="0"/>
              </a:rPr>
              <a:t>Range::</a:t>
            </a:r>
            <a:r>
              <a:rPr lang="cs-CZ" dirty="0" err="1">
                <a:latin typeface="Courier New" pitchFamily="49" charset="0"/>
                <a:cs typeface="Courier New" pitchFamily="49" charset="0"/>
              </a:rPr>
              <a:t>is_divisible</a:t>
            </a:r>
            <a:r>
              <a:rPr lang="cs-CZ" dirty="0">
                <a:latin typeface="Courier New" pitchFamily="49" charset="0"/>
                <a:cs typeface="Courier New" pitchFamily="49" charset="0"/>
              </a:rPr>
              <a:t>()</a:t>
            </a:r>
            <a:endParaRPr lang="en-US" dirty="0">
              <a:latin typeface="Courier New" pitchFamily="49" charset="0"/>
              <a:cs typeface="Courier New" pitchFamily="49" charset="0"/>
            </a:endParaRPr>
          </a:p>
          <a:p>
            <a:pPr lvl="1"/>
            <a:r>
              <a:rPr lang="en-US" dirty="0"/>
              <a:t>Creates a copy of the body for each subrange</a:t>
            </a:r>
          </a:p>
          <a:p>
            <a:pPr lvl="1"/>
            <a:r>
              <a:rPr lang="en-US" dirty="0"/>
              <a:t>Executes bodies over ranges</a:t>
            </a:r>
          </a:p>
          <a:p>
            <a:pPr lvl="2"/>
            <a:r>
              <a:rPr lang="en-US" dirty="0"/>
              <a:t>The body operator () iterates over the range</a:t>
            </a:r>
          </a:p>
          <a:p>
            <a:pPr lvl="1"/>
            <a:endParaRPr lang="en-US" dirty="0"/>
          </a:p>
          <a:p>
            <a:r>
              <a:rPr lang="en-US" dirty="0"/>
              <a:t>Actual splitting and execution is done in parallel in a more sophisticated manner</a:t>
            </a:r>
          </a:p>
          <a:p>
            <a:pPr lvl="1"/>
            <a:r>
              <a:rPr lang="en-US" dirty="0"/>
              <a:t>Better use of CPU caches</a:t>
            </a:r>
            <a:endParaRPr lang="cs-CZ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D9B2B76-EE21-7856-B548-D2BE2F3B4B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 altLang="en-US"/>
              <a:t>10.3.2025</a:t>
            </a:r>
            <a:endParaRPr lang="en-US" alt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CE0484C-93B3-CFD9-3CA7-CD9E87647A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/>
              <a:t>Martin Kruliš, v1.0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E875DD5-81E2-85C5-D5EA-C10ED2C039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A1145F-674A-4228-8958-0EA9769F5517}" type="slidenum">
              <a:rPr lang="en-US" altLang="en-US" smtClean="0"/>
              <a:pPr/>
              <a:t>12</a:t>
            </a:fld>
            <a:endParaRPr lang="en-US" alt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blocked_range</a:t>
            </a:r>
            <a:r>
              <a:rPr lang="en-US" dirty="0"/>
              <a:t> - </a:t>
            </a:r>
            <a:r>
              <a:rPr lang="en-US" dirty="0" err="1"/>
              <a:t>Grainsize</a:t>
            </a:r>
            <a:endParaRPr lang="cs-CZ" dirty="0"/>
          </a:p>
        </p:txBody>
      </p:sp>
      <p:sp>
        <p:nvSpPr>
          <p:cNvPr id="16387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600" dirty="0"/>
              <a:t>How to determine the proper grain size</a:t>
            </a:r>
          </a:p>
          <a:p>
            <a:pPr lvl="1"/>
            <a:r>
              <a:rPr lang="cs-CZ" sz="2200" dirty="0"/>
              <a:t>D</a:t>
            </a:r>
            <a:r>
              <a:rPr lang="en-US" sz="2200" dirty="0" err="1"/>
              <a:t>epends</a:t>
            </a:r>
            <a:r>
              <a:rPr lang="en-US" sz="2200" dirty="0"/>
              <a:t> on the actual algorithm</a:t>
            </a:r>
          </a:p>
          <a:p>
            <a:pPr lvl="1"/>
            <a:r>
              <a:rPr lang="cs-CZ" sz="2200" dirty="0"/>
              <a:t> </a:t>
            </a:r>
            <a:r>
              <a:rPr lang="cs-CZ" sz="2200" dirty="0" err="1"/>
              <a:t>One</a:t>
            </a:r>
            <a:r>
              <a:rPr lang="en-US" sz="2200" dirty="0"/>
              <a:t> call ~ at least 10.000 to 100.000 instructions</a:t>
            </a:r>
            <a:endParaRPr lang="cs-CZ" sz="2200" dirty="0"/>
          </a:p>
          <a:p>
            <a:pPr marL="914400" lvl="1" indent="-457200">
              <a:buFont typeface="+mj-lt"/>
              <a:buAutoNum type="arabicPeriod"/>
            </a:pPr>
            <a:r>
              <a:rPr lang="en-US" sz="2200" dirty="0"/>
              <a:t>set the grainsize to ~10.000</a:t>
            </a:r>
            <a:endParaRPr lang="cs-CZ" sz="2200" dirty="0"/>
          </a:p>
          <a:p>
            <a:pPr marL="914400" lvl="1" indent="-457200">
              <a:buFont typeface="+mj-lt"/>
              <a:buAutoNum type="arabicPeriod"/>
            </a:pPr>
            <a:r>
              <a:rPr lang="en-US" sz="2200" dirty="0"/>
              <a:t>run on one processor</a:t>
            </a:r>
            <a:endParaRPr lang="cs-CZ" sz="2200" dirty="0"/>
          </a:p>
          <a:p>
            <a:pPr marL="914400" lvl="1" indent="-457200">
              <a:buFont typeface="+mj-lt"/>
              <a:buAutoNum type="arabicPeriod"/>
            </a:pPr>
            <a:r>
              <a:rPr lang="en-US" sz="2200" dirty="0"/>
              <a:t>halve the </a:t>
            </a:r>
            <a:r>
              <a:rPr lang="cs-CZ" sz="2200" dirty="0"/>
              <a:t>grain </a:t>
            </a:r>
            <a:r>
              <a:rPr lang="cs-CZ" sz="2200" dirty="0" err="1"/>
              <a:t>size</a:t>
            </a:r>
            <a:endParaRPr lang="en-US" sz="2200" dirty="0"/>
          </a:p>
          <a:p>
            <a:r>
              <a:rPr lang="en-US" sz="2600" dirty="0"/>
              <a:t>Repeat steps 2 and 3 and observe slowdown</a:t>
            </a:r>
          </a:p>
          <a:p>
            <a:pPr marL="687388" lvl="1" indent="-342900"/>
            <a:r>
              <a:rPr lang="cs-CZ" sz="2200" dirty="0"/>
              <a:t> </a:t>
            </a:r>
            <a:r>
              <a:rPr lang="cs-CZ" sz="2200" dirty="0" err="1"/>
              <a:t>The</a:t>
            </a:r>
            <a:r>
              <a:rPr lang="en-US" sz="2200" dirty="0"/>
              <a:t> performance decreases with growing overhead (1 core)</a:t>
            </a:r>
          </a:p>
          <a:p>
            <a:pPr marL="687388" lvl="1" indent="-342900"/>
            <a:r>
              <a:rPr lang="cs-CZ" sz="2200" dirty="0"/>
              <a:t> </a:t>
            </a:r>
            <a:r>
              <a:rPr lang="cs-CZ" sz="2200" dirty="0" err="1"/>
              <a:t>The</a:t>
            </a:r>
            <a:r>
              <a:rPr lang="cs-CZ" sz="2200" dirty="0"/>
              <a:t> </a:t>
            </a:r>
            <a:r>
              <a:rPr lang="en-US" sz="2200" dirty="0"/>
              <a:t>optimal </a:t>
            </a:r>
            <a:r>
              <a:rPr lang="cs-CZ" sz="2200" dirty="0"/>
              <a:t>grain </a:t>
            </a:r>
            <a:r>
              <a:rPr lang="cs-CZ" sz="2200" dirty="0" err="1"/>
              <a:t>size</a:t>
            </a:r>
            <a:r>
              <a:rPr lang="en-US" sz="2200" dirty="0"/>
              <a:t> is considered for a 5-10% slowdown</a:t>
            </a:r>
          </a:p>
          <a:p>
            <a:r>
              <a:rPr lang="en-US" sz="2600" dirty="0"/>
              <a:t>No exact way to get the best value</a:t>
            </a:r>
            <a:endParaRPr lang="cs-CZ" sz="2600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EA3853C-663C-3588-41A5-F0CFCACDD2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 altLang="en-US"/>
              <a:t>10.3.2025</a:t>
            </a:r>
            <a:endParaRPr lang="en-US" alt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3775860-6FDC-F81B-CB2C-7B596D423A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/>
              <a:t>Martin Kruliš, v1.0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1947914-F908-A34B-9E4E-88E1426457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A1145F-674A-4228-8958-0EA9769F5517}" type="slidenum">
              <a:rPr lang="en-US" altLang="en-US" smtClean="0"/>
              <a:pPr/>
              <a:t>13</a:t>
            </a:fld>
            <a:endParaRPr lang="en-US" altLang="en-US"/>
          </a:p>
        </p:txBody>
      </p:sp>
      <p:pic>
        <p:nvPicPr>
          <p:cNvPr id="16388" name="Picture 6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78240" y="4636364"/>
            <a:ext cx="2987833" cy="15444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3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Partitioners</a:t>
            </a:r>
            <a:endParaRPr lang="cs-CZ"/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Using a partitioner</a:t>
            </a:r>
          </a:p>
          <a:p>
            <a:pPr lvl="1"/>
            <a:r>
              <a:rPr lang="en-US" dirty="0"/>
              <a:t>Other solution to </a:t>
            </a:r>
            <a:r>
              <a:rPr lang="en-US" noProof="0" dirty="0"/>
              <a:t>the</a:t>
            </a:r>
            <a:r>
              <a:rPr lang="cs-CZ" dirty="0"/>
              <a:t> </a:t>
            </a:r>
            <a:r>
              <a:rPr lang="en-US" dirty="0"/>
              <a:t>grain-size problem</a:t>
            </a:r>
          </a:p>
          <a:p>
            <a:pPr lvl="1"/>
            <a:r>
              <a:rPr lang="en-US" dirty="0"/>
              <a:t>Optional parameter to 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parallel_for</a:t>
            </a:r>
            <a:endParaRPr lang="en-US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lvl="1"/>
            <a:r>
              <a:rPr lang="en-US" dirty="0"/>
              <a:t>Range may not be split to </a:t>
            </a:r>
            <a:r>
              <a:rPr lang="cs-CZ" dirty="0" err="1"/>
              <a:t>the</a:t>
            </a:r>
            <a:r>
              <a:rPr lang="cs-CZ" dirty="0"/>
              <a:t> </a:t>
            </a:r>
            <a:r>
              <a:rPr lang="en-US" dirty="0"/>
              <a:t>smallest parts</a:t>
            </a:r>
          </a:p>
          <a:p>
            <a:pPr lvl="2"/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simple_partitioner</a:t>
            </a:r>
            <a:r>
              <a:rPr lang="en-US" dirty="0"/>
              <a:t> (default) – split to</a:t>
            </a:r>
            <a:r>
              <a:rPr lang="cs-CZ" dirty="0"/>
              <a:t> </a:t>
            </a:r>
            <a:r>
              <a:rPr lang="cs-CZ" dirty="0" err="1"/>
              <a:t>the</a:t>
            </a:r>
            <a:r>
              <a:rPr lang="en-US" dirty="0"/>
              <a:t> smallest parts</a:t>
            </a:r>
          </a:p>
          <a:p>
            <a:pPr lvl="2"/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static_partitioner</a:t>
            </a:r>
            <a:r>
              <a:rPr lang="en-US" dirty="0"/>
              <a:t> – splits the range statically with minimal overhead</a:t>
            </a:r>
          </a:p>
          <a:p>
            <a:pPr lvl="2"/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auto_partitioner</a:t>
            </a:r>
            <a:r>
              <a:rPr lang="en-US" dirty="0"/>
              <a:t> – dynamic, enough splits for load balancing</a:t>
            </a:r>
          </a:p>
          <a:p>
            <a:pPr lvl="2"/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affinity_partitioner</a:t>
            </a:r>
            <a:r>
              <a:rPr lang="en-US" dirty="0"/>
              <a:t> – dynamic, better cache affinity</a:t>
            </a:r>
          </a:p>
          <a:p>
            <a:pPr lvl="1"/>
            <a:endParaRPr lang="en-US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9E4EF6F-C68A-1DC3-E09F-400CABE72F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 altLang="en-US"/>
              <a:t>10.3.2025</a:t>
            </a:r>
            <a:endParaRPr lang="en-US" alt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2FFDD31-B903-6FE7-B89F-F7A7453A99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/>
              <a:t>Martin Kruliš, v1.0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A4A3DE5-A32C-CC7D-12B7-A7EA15EA37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A1145F-674A-4228-8958-0EA9769F5517}" type="slidenum">
              <a:rPr lang="en-US" altLang="en-US" smtClean="0"/>
              <a:pPr/>
              <a:t>14</a:t>
            </a:fld>
            <a:endParaRPr lang="en-US" alt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parallel_for (type 2)</a:t>
            </a:r>
          </a:p>
        </p:txBody>
      </p:sp>
      <p:sp>
        <p:nvSpPr>
          <p:cNvPr id="18435" name="Content Placeholder 2"/>
          <p:cNvSpPr>
            <a:spLocks noGrp="1"/>
          </p:cNvSpPr>
          <p:nvPr>
            <p:ph idx="1"/>
          </p:nvPr>
        </p:nvSpPr>
        <p:spPr>
          <a:xfrm>
            <a:off x="838199" y="1825625"/>
            <a:ext cx="10691191" cy="4351338"/>
          </a:xfrm>
        </p:spPr>
        <p:txBody>
          <a:bodyPr/>
          <a:lstStyle/>
          <a:p>
            <a:pPr>
              <a:buFont typeface="Wingdings" pitchFamily="2" charset="2"/>
              <a:buNone/>
            </a:pPr>
            <a:r>
              <a:rPr lang="cs-CZ" sz="2400" b="1" dirty="0" err="1">
                <a:solidFill>
                  <a:srgbClr val="0070C0"/>
                </a:solidFill>
                <a:latin typeface="Courier New" pitchFamily="49" charset="0"/>
              </a:rPr>
              <a:t>template</a:t>
            </a:r>
            <a:r>
              <a:rPr lang="cs-CZ" sz="2400" b="1" dirty="0">
                <a:latin typeface="Courier New" pitchFamily="49" charset="0"/>
              </a:rPr>
              <a:t>&lt;</a:t>
            </a:r>
            <a:r>
              <a:rPr lang="cs-CZ" sz="2400" b="1" dirty="0" err="1">
                <a:solidFill>
                  <a:srgbClr val="0070C0"/>
                </a:solidFill>
                <a:latin typeface="Courier New" pitchFamily="49" charset="0"/>
              </a:rPr>
              <a:t>typename</a:t>
            </a:r>
            <a:r>
              <a:rPr lang="cs-CZ" sz="2400" b="1" dirty="0">
                <a:latin typeface="Courier New" pitchFamily="49" charset="0"/>
              </a:rPr>
              <a:t> </a:t>
            </a:r>
            <a:r>
              <a:rPr lang="en-US" sz="2400" b="1" dirty="0">
                <a:latin typeface="Courier New" pitchFamily="49" charset="0"/>
              </a:rPr>
              <a:t>Index</a:t>
            </a:r>
            <a:r>
              <a:rPr lang="cs-CZ" sz="2400" b="1" dirty="0">
                <a:latin typeface="Courier New" pitchFamily="49" charset="0"/>
              </a:rPr>
              <a:t>, </a:t>
            </a:r>
            <a:r>
              <a:rPr lang="cs-CZ" sz="2400" b="1" dirty="0" err="1">
                <a:solidFill>
                  <a:srgbClr val="0070C0"/>
                </a:solidFill>
                <a:latin typeface="Courier New" pitchFamily="49" charset="0"/>
              </a:rPr>
              <a:t>typename</a:t>
            </a:r>
            <a:r>
              <a:rPr lang="cs-CZ" sz="2400" b="1" dirty="0">
                <a:solidFill>
                  <a:srgbClr val="0070C0"/>
                </a:solidFill>
                <a:latin typeface="Courier New" pitchFamily="49" charset="0"/>
              </a:rPr>
              <a:t> </a:t>
            </a:r>
            <a:r>
              <a:rPr lang="en-US" sz="2400" b="1" dirty="0" err="1">
                <a:latin typeface="Courier New" pitchFamily="49" charset="0"/>
              </a:rPr>
              <a:t>Fnc</a:t>
            </a:r>
            <a:r>
              <a:rPr lang="cs-CZ" sz="2400" b="1" dirty="0">
                <a:latin typeface="Courier New" pitchFamily="49" charset="0"/>
              </a:rPr>
              <a:t>&gt;</a:t>
            </a:r>
          </a:p>
          <a:p>
            <a:pPr>
              <a:buFont typeface="Wingdings" pitchFamily="2" charset="2"/>
              <a:buNone/>
            </a:pPr>
            <a:r>
              <a:rPr lang="cs-CZ" sz="2400" b="1" dirty="0" err="1">
                <a:solidFill>
                  <a:srgbClr val="0070C0"/>
                </a:solidFill>
                <a:latin typeface="Courier New" pitchFamily="49" charset="0"/>
              </a:rPr>
              <a:t>void</a:t>
            </a:r>
            <a:r>
              <a:rPr lang="cs-CZ" sz="2400" b="1" dirty="0">
                <a:solidFill>
                  <a:srgbClr val="0070C0"/>
                </a:solidFill>
                <a:latin typeface="Courier New" pitchFamily="49" charset="0"/>
              </a:rPr>
              <a:t> </a:t>
            </a:r>
            <a:r>
              <a:rPr lang="cs-CZ" sz="2400" b="1" dirty="0" err="1">
                <a:latin typeface="Courier New" pitchFamily="49" charset="0"/>
              </a:rPr>
              <a:t>parallel_for</a:t>
            </a:r>
            <a:r>
              <a:rPr lang="cs-CZ" sz="2400" b="1" dirty="0">
                <a:latin typeface="Courier New" pitchFamily="49" charset="0"/>
              </a:rPr>
              <a:t>(</a:t>
            </a:r>
            <a:r>
              <a:rPr lang="en-US" sz="2400" b="1" dirty="0">
                <a:latin typeface="Courier New" pitchFamily="49" charset="0"/>
              </a:rPr>
              <a:t>Index first, Index last, Index step, </a:t>
            </a:r>
            <a:r>
              <a:rPr lang="en-US" sz="2400" b="1" dirty="0">
                <a:solidFill>
                  <a:srgbClr val="0070C0"/>
                </a:solidFill>
                <a:latin typeface="Courier New" pitchFamily="49" charset="0"/>
              </a:rPr>
              <a:t>const </a:t>
            </a:r>
            <a:r>
              <a:rPr lang="en-US" sz="2400" b="1" dirty="0" err="1">
                <a:latin typeface="Courier New" pitchFamily="49" charset="0"/>
              </a:rPr>
              <a:t>Fnc</a:t>
            </a:r>
            <a:r>
              <a:rPr lang="en-US" sz="2400" b="1" dirty="0">
                <a:latin typeface="Courier New" pitchFamily="49" charset="0"/>
              </a:rPr>
              <a:t>&amp; f</a:t>
            </a:r>
            <a:r>
              <a:rPr lang="cs-CZ" sz="2400" b="1" dirty="0">
                <a:latin typeface="Courier New" pitchFamily="49" charset="0"/>
              </a:rPr>
              <a:t>);</a:t>
            </a:r>
            <a:endParaRPr lang="en-US" sz="2400" b="1" dirty="0">
              <a:latin typeface="Courier New" pitchFamily="49" charset="0"/>
            </a:endParaRPr>
          </a:p>
          <a:p>
            <a:pPr>
              <a:buFont typeface="Wingdings" pitchFamily="2" charset="2"/>
              <a:buNone/>
            </a:pPr>
            <a:endParaRPr lang="en-US" sz="1100" b="1" dirty="0">
              <a:latin typeface="Courier New" pitchFamily="49" charset="0"/>
            </a:endParaRPr>
          </a:p>
          <a:p>
            <a:pPr>
              <a:buFont typeface="Wingdings" pitchFamily="2" charset="2"/>
              <a:buNone/>
            </a:pPr>
            <a:r>
              <a:rPr lang="cs-CZ" sz="2400" b="1" dirty="0" err="1">
                <a:solidFill>
                  <a:srgbClr val="0070C0"/>
                </a:solidFill>
                <a:latin typeface="Courier New" pitchFamily="49" charset="0"/>
              </a:rPr>
              <a:t>template</a:t>
            </a:r>
            <a:r>
              <a:rPr lang="cs-CZ" sz="2400" b="1" dirty="0">
                <a:latin typeface="Courier New" pitchFamily="49" charset="0"/>
              </a:rPr>
              <a:t>&lt;</a:t>
            </a:r>
            <a:r>
              <a:rPr lang="cs-CZ" sz="2400" b="1" dirty="0" err="1">
                <a:solidFill>
                  <a:srgbClr val="0070C0"/>
                </a:solidFill>
                <a:latin typeface="Courier New" pitchFamily="49" charset="0"/>
              </a:rPr>
              <a:t>typename</a:t>
            </a:r>
            <a:r>
              <a:rPr lang="cs-CZ" sz="2400" b="1" dirty="0">
                <a:latin typeface="Courier New" pitchFamily="49" charset="0"/>
              </a:rPr>
              <a:t> </a:t>
            </a:r>
            <a:r>
              <a:rPr lang="en-US" sz="2400" b="1" dirty="0">
                <a:latin typeface="Courier New" pitchFamily="49" charset="0"/>
              </a:rPr>
              <a:t>Index</a:t>
            </a:r>
            <a:r>
              <a:rPr lang="cs-CZ" sz="2400" b="1" dirty="0">
                <a:latin typeface="Courier New" pitchFamily="49" charset="0"/>
              </a:rPr>
              <a:t>, </a:t>
            </a:r>
            <a:r>
              <a:rPr lang="cs-CZ" sz="2400" b="1" dirty="0" err="1">
                <a:solidFill>
                  <a:srgbClr val="0070C0"/>
                </a:solidFill>
                <a:latin typeface="Courier New" pitchFamily="49" charset="0"/>
              </a:rPr>
              <a:t>typename</a:t>
            </a:r>
            <a:r>
              <a:rPr lang="cs-CZ" sz="2400" b="1" dirty="0">
                <a:latin typeface="Courier New" pitchFamily="49" charset="0"/>
              </a:rPr>
              <a:t> </a:t>
            </a:r>
            <a:r>
              <a:rPr lang="en-US" sz="2400" b="1" dirty="0" err="1">
                <a:latin typeface="Courier New" pitchFamily="49" charset="0"/>
              </a:rPr>
              <a:t>Fnc</a:t>
            </a:r>
            <a:r>
              <a:rPr lang="cs-CZ" sz="2400" b="1" dirty="0">
                <a:latin typeface="Courier New" pitchFamily="49" charset="0"/>
              </a:rPr>
              <a:t>&gt;</a:t>
            </a:r>
          </a:p>
          <a:p>
            <a:pPr>
              <a:buFont typeface="Wingdings" pitchFamily="2" charset="2"/>
              <a:buNone/>
            </a:pPr>
            <a:r>
              <a:rPr lang="cs-CZ" sz="2400" b="1" dirty="0" err="1">
                <a:solidFill>
                  <a:srgbClr val="0070C0"/>
                </a:solidFill>
                <a:latin typeface="Courier New" pitchFamily="49" charset="0"/>
              </a:rPr>
              <a:t>void</a:t>
            </a:r>
            <a:r>
              <a:rPr lang="cs-CZ" sz="2400" b="1" dirty="0">
                <a:solidFill>
                  <a:srgbClr val="0070C0"/>
                </a:solidFill>
                <a:latin typeface="Courier New" pitchFamily="49" charset="0"/>
              </a:rPr>
              <a:t> </a:t>
            </a:r>
            <a:r>
              <a:rPr lang="cs-CZ" sz="2400" b="1" dirty="0" err="1">
                <a:latin typeface="Courier New" pitchFamily="49" charset="0"/>
              </a:rPr>
              <a:t>parallel_for</a:t>
            </a:r>
            <a:r>
              <a:rPr lang="cs-CZ" sz="2400" b="1" dirty="0">
                <a:latin typeface="Courier New" pitchFamily="49" charset="0"/>
              </a:rPr>
              <a:t>(</a:t>
            </a:r>
            <a:r>
              <a:rPr lang="en-US" sz="2400" b="1" dirty="0">
                <a:latin typeface="Courier New" pitchFamily="49" charset="0"/>
              </a:rPr>
              <a:t>Index first, Index last, </a:t>
            </a:r>
            <a:r>
              <a:rPr lang="en-US" sz="2400" b="1" dirty="0">
                <a:solidFill>
                  <a:srgbClr val="0070C0"/>
                </a:solidFill>
                <a:latin typeface="Courier New" pitchFamily="49" charset="0"/>
              </a:rPr>
              <a:t>const </a:t>
            </a:r>
            <a:r>
              <a:rPr lang="en-US" sz="2400" b="1" dirty="0" err="1">
                <a:latin typeface="Courier New" pitchFamily="49" charset="0"/>
              </a:rPr>
              <a:t>Fnc</a:t>
            </a:r>
            <a:r>
              <a:rPr lang="en-US" sz="2400" b="1" dirty="0">
                <a:latin typeface="Courier New" pitchFamily="49" charset="0"/>
              </a:rPr>
              <a:t>&amp; f</a:t>
            </a:r>
            <a:r>
              <a:rPr lang="cs-CZ" sz="2400" b="1" dirty="0">
                <a:latin typeface="Courier New" pitchFamily="49" charset="0"/>
              </a:rPr>
              <a:t>);</a:t>
            </a:r>
            <a:endParaRPr lang="en-US" sz="2400" b="1" dirty="0">
              <a:latin typeface="Courier New" pitchFamily="49" charset="0"/>
            </a:endParaRPr>
          </a:p>
          <a:p>
            <a:pPr lvl="1"/>
            <a:endParaRPr lang="en-US" sz="1400" dirty="0"/>
          </a:p>
          <a:p>
            <a:r>
              <a:rPr lang="en-US" sz="2500" dirty="0"/>
              <a:t>Index must be an integral type</a:t>
            </a:r>
          </a:p>
          <a:p>
            <a:r>
              <a:rPr lang="en-US" sz="2500" dirty="0"/>
              <a:t>Semantics:</a:t>
            </a:r>
            <a:br>
              <a:rPr lang="en-US" sz="2500" dirty="0"/>
            </a:br>
            <a:r>
              <a:rPr lang="en-US" sz="2400" b="1" dirty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for</a:t>
            </a:r>
            <a:r>
              <a:rPr lang="en-US" sz="2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(</a:t>
            </a:r>
            <a:r>
              <a:rPr lang="en-US" sz="2400" b="1" dirty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auto</a:t>
            </a:r>
            <a:r>
              <a:rPr lang="en-US" sz="2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sz="2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= first; </a:t>
            </a:r>
            <a:r>
              <a:rPr lang="en-US" sz="2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sz="2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&lt; last; </a:t>
            </a:r>
            <a:r>
              <a:rPr lang="en-US" sz="2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sz="2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+= step) f(</a:t>
            </a:r>
            <a:r>
              <a:rPr lang="en-US" sz="2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sz="2400" b="1" dirty="0">
                <a:latin typeface="Courier New" panose="02070309020205020404" pitchFamily="49" charset="0"/>
                <a:cs typeface="Courier New" panose="02070309020205020404" pitchFamily="49" charset="0"/>
              </a:rPr>
              <a:t>);</a:t>
            </a:r>
            <a:endParaRPr lang="en-US" sz="25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en-US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3BA0557-EA3F-27F4-90FB-1F7EE6A4B3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 altLang="en-US"/>
              <a:t>10.3.2025</a:t>
            </a:r>
            <a:endParaRPr lang="en-US" alt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DBFED3E-A1E0-EECD-BE59-9083114D30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/>
              <a:t>Martin Kruliš, v1.0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C4EC018-141B-F42D-2F36-60830453AF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A1145F-674A-4228-8958-0EA9769F5517}" type="slidenum">
              <a:rPr lang="en-US" altLang="en-US" smtClean="0"/>
              <a:pPr/>
              <a:t>15</a:t>
            </a:fld>
            <a:endParaRPr lang="en-US" alt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parallel_reduce</a:t>
            </a:r>
            <a:r>
              <a:rPr lang="en-US" dirty="0"/>
              <a:t>&lt;</a:t>
            </a:r>
            <a:r>
              <a:rPr lang="en-US" dirty="0" err="1"/>
              <a:t>Range,Body</a:t>
            </a:r>
            <a:r>
              <a:rPr lang="en-US" dirty="0"/>
              <a:t>&gt;</a:t>
            </a:r>
            <a:endParaRPr lang="cs-CZ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199" y="1825625"/>
            <a:ext cx="10643483" cy="4351338"/>
          </a:xfrm>
        </p:spPr>
        <p:txBody>
          <a:bodyPr>
            <a:noAutofit/>
          </a:bodyPr>
          <a:lstStyle/>
          <a:p>
            <a:pPr>
              <a:buFont typeface="Wingdings" pitchFamily="2" charset="2"/>
              <a:buNone/>
              <a:defRPr/>
            </a:pPr>
            <a:r>
              <a:rPr lang="cs-CZ" sz="2400" b="1" dirty="0" err="1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template</a:t>
            </a:r>
            <a:r>
              <a:rPr lang="cs-CZ" sz="2400" b="1" dirty="0">
                <a:latin typeface="Courier New" pitchFamily="49" charset="0"/>
                <a:cs typeface="Courier New" pitchFamily="49" charset="0"/>
              </a:rPr>
              <a:t>&lt;</a:t>
            </a:r>
            <a:r>
              <a:rPr lang="cs-CZ" sz="2400" b="1" dirty="0" err="1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typename</a:t>
            </a:r>
            <a:r>
              <a:rPr lang="cs-CZ" sz="2400" b="1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cs-CZ" sz="2400" b="1" dirty="0" err="1">
                <a:latin typeface="Courier New" pitchFamily="49" charset="0"/>
                <a:cs typeface="Courier New" pitchFamily="49" charset="0"/>
              </a:rPr>
              <a:t>Range</a:t>
            </a:r>
            <a:r>
              <a:rPr lang="cs-CZ" sz="2400" b="1" dirty="0">
                <a:latin typeface="Courier New" pitchFamily="49" charset="0"/>
                <a:cs typeface="Courier New" pitchFamily="49" charset="0"/>
              </a:rPr>
              <a:t>, </a:t>
            </a:r>
            <a:r>
              <a:rPr lang="cs-CZ" sz="2400" b="1" dirty="0" err="1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typename</a:t>
            </a:r>
            <a:r>
              <a:rPr lang="cs-CZ" sz="2400" b="1" dirty="0">
                <a:latin typeface="Courier New" pitchFamily="49" charset="0"/>
                <a:cs typeface="Courier New" pitchFamily="49" charset="0"/>
              </a:rPr>
              <a:t> Body&gt;</a:t>
            </a:r>
          </a:p>
          <a:p>
            <a:pPr>
              <a:buFont typeface="Wingdings" pitchFamily="2" charset="2"/>
              <a:buNone/>
              <a:defRPr/>
            </a:pPr>
            <a:r>
              <a:rPr lang="en-US" sz="2400" b="1" dirty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void</a:t>
            </a:r>
            <a:r>
              <a:rPr lang="en-US" sz="2400" b="1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2400" b="1" dirty="0" err="1">
                <a:latin typeface="Courier New" pitchFamily="49" charset="0"/>
                <a:cs typeface="Courier New" pitchFamily="49" charset="0"/>
              </a:rPr>
              <a:t>parallel_reduce</a:t>
            </a:r>
            <a:r>
              <a:rPr lang="en-US" sz="2400" b="1" dirty="0">
                <a:latin typeface="Courier New" pitchFamily="49" charset="0"/>
                <a:cs typeface="Courier New" pitchFamily="49" charset="0"/>
              </a:rPr>
              <a:t>(</a:t>
            </a:r>
            <a:r>
              <a:rPr lang="en-US" sz="2400" b="1" dirty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const</a:t>
            </a:r>
            <a:r>
              <a:rPr lang="en-US" sz="2400" b="1" dirty="0">
                <a:latin typeface="Courier New" pitchFamily="49" charset="0"/>
                <a:cs typeface="Courier New" pitchFamily="49" charset="0"/>
              </a:rPr>
              <a:t> Range&amp; </a:t>
            </a:r>
            <a:r>
              <a:rPr lang="en-US" sz="2400" b="1" dirty="0" err="1">
                <a:latin typeface="Courier New" pitchFamily="49" charset="0"/>
                <a:cs typeface="Courier New" pitchFamily="49" charset="0"/>
              </a:rPr>
              <a:t>rng</a:t>
            </a:r>
            <a:r>
              <a:rPr lang="en-US" sz="2400" b="1" dirty="0">
                <a:latin typeface="Courier New" pitchFamily="49" charset="0"/>
                <a:cs typeface="Courier New" pitchFamily="49" charset="0"/>
              </a:rPr>
              <a:t>, </a:t>
            </a:r>
            <a:r>
              <a:rPr lang="en-US" sz="2400" b="1" dirty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const</a:t>
            </a:r>
            <a:r>
              <a:rPr lang="en-US" sz="2400" b="1" dirty="0">
                <a:latin typeface="Courier New" pitchFamily="49" charset="0"/>
                <a:cs typeface="Courier New" pitchFamily="49" charset="0"/>
              </a:rPr>
              <a:t> Body&amp; body);</a:t>
            </a:r>
          </a:p>
          <a:p>
            <a:pPr lvl="1">
              <a:defRPr/>
            </a:pPr>
            <a:r>
              <a:rPr lang="en-US" dirty="0"/>
              <a:t>Similar to parallel for, but returns a result</a:t>
            </a:r>
          </a:p>
          <a:p>
            <a:pPr lvl="1">
              <a:defRPr/>
            </a:pPr>
            <a:r>
              <a:rPr lang="en-US" dirty="0"/>
              <a:t>Example: sum of all values</a:t>
            </a:r>
          </a:p>
          <a:p>
            <a:pPr lvl="1">
              <a:defRPr/>
            </a:pPr>
            <a:endParaRPr lang="en-US" dirty="0"/>
          </a:p>
          <a:p>
            <a:pPr>
              <a:defRPr/>
            </a:pPr>
            <a:r>
              <a:rPr lang="en-US" dirty="0"/>
              <a:t>New requirement for Body</a:t>
            </a:r>
          </a:p>
          <a:p>
            <a:pPr>
              <a:buFont typeface="Wingdings" pitchFamily="2" charset="2"/>
              <a:buNone/>
              <a:defRPr/>
            </a:pPr>
            <a:r>
              <a:rPr lang="en-US" sz="2500" dirty="0">
                <a:latin typeface="Courier New" pitchFamily="49" charset="0"/>
                <a:cs typeface="Courier New" pitchFamily="49" charset="0"/>
              </a:rPr>
              <a:t>	</a:t>
            </a:r>
            <a:r>
              <a:rPr lang="en-US" sz="2500" b="1" dirty="0">
                <a:latin typeface="Courier New" pitchFamily="49" charset="0"/>
                <a:cs typeface="Courier New" pitchFamily="49" charset="0"/>
              </a:rPr>
              <a:t>void Body::join(Body&amp; </a:t>
            </a:r>
            <a:r>
              <a:rPr lang="en-US" sz="2500" b="1" dirty="0" err="1">
                <a:latin typeface="Courier New" pitchFamily="49" charset="0"/>
                <a:cs typeface="Courier New" pitchFamily="49" charset="0"/>
              </a:rPr>
              <a:t>rhs</a:t>
            </a:r>
            <a:r>
              <a:rPr lang="en-US" sz="2500" b="1" dirty="0">
                <a:latin typeface="Courier New" pitchFamily="49" charset="0"/>
                <a:cs typeface="Courier New" pitchFamily="49" charset="0"/>
              </a:rPr>
              <a:t>);</a:t>
            </a:r>
          </a:p>
          <a:p>
            <a:pPr lvl="1">
              <a:defRPr/>
            </a:pPr>
            <a:r>
              <a:rPr lang="en-US" dirty="0"/>
              <a:t> Join two results into one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831D1AE-A312-31A1-4C62-FD7DA38C5C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 altLang="en-US"/>
              <a:t>10.3.2025</a:t>
            </a:r>
            <a:endParaRPr lang="en-US" alt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0B028F4-810E-D63D-E675-3C75D1CC69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/>
              <a:t>Martin Kruliš, v1.0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1A3CE04-0192-E783-184F-8B665A9385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A1145F-674A-4228-8958-0EA9769F5517}" type="slidenum">
              <a:rPr lang="en-US" altLang="en-US" smtClean="0"/>
              <a:pPr/>
              <a:t>16</a:t>
            </a:fld>
            <a:endParaRPr lang="en-US" altLang="en-US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parallel_reduce</a:t>
            </a:r>
            <a:r>
              <a:rPr lang="en-US" dirty="0"/>
              <a:t>&lt;</a:t>
            </a:r>
            <a:r>
              <a:rPr lang="en-US" dirty="0" err="1"/>
              <a:t>Range,Body</a:t>
            </a:r>
            <a:r>
              <a:rPr lang="en-US" dirty="0"/>
              <a:t>&gt;</a:t>
            </a:r>
            <a:endParaRPr lang="cs-CZ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199" y="1825625"/>
            <a:ext cx="10627581" cy="4351338"/>
          </a:xfrm>
        </p:spPr>
        <p:txBody>
          <a:bodyPr>
            <a:noAutofit/>
          </a:bodyPr>
          <a:lstStyle/>
          <a:p>
            <a:pPr>
              <a:buFont typeface="Wingdings" pitchFamily="2" charset="2"/>
              <a:buNone/>
              <a:defRPr/>
            </a:pPr>
            <a:r>
              <a:rPr lang="cs-CZ" sz="2400" b="1" dirty="0" err="1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template</a:t>
            </a:r>
            <a:r>
              <a:rPr lang="cs-CZ" sz="2400" b="1" dirty="0">
                <a:latin typeface="Courier New" pitchFamily="49" charset="0"/>
                <a:cs typeface="Courier New" pitchFamily="49" charset="0"/>
              </a:rPr>
              <a:t>&lt;</a:t>
            </a:r>
            <a:r>
              <a:rPr lang="cs-CZ" sz="2400" b="1" dirty="0" err="1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typename</a:t>
            </a:r>
            <a:r>
              <a:rPr lang="cs-CZ" sz="2400" b="1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cs-CZ" sz="2400" b="1" dirty="0" err="1">
                <a:latin typeface="Courier New" pitchFamily="49" charset="0"/>
                <a:cs typeface="Courier New" pitchFamily="49" charset="0"/>
              </a:rPr>
              <a:t>Range</a:t>
            </a:r>
            <a:r>
              <a:rPr lang="cs-CZ" sz="2400" b="1" dirty="0">
                <a:latin typeface="Courier New" pitchFamily="49" charset="0"/>
                <a:cs typeface="Courier New" pitchFamily="49" charset="0"/>
              </a:rPr>
              <a:t>, </a:t>
            </a:r>
            <a:r>
              <a:rPr lang="cs-CZ" sz="2400" b="1" dirty="0" err="1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typename</a:t>
            </a:r>
            <a:r>
              <a:rPr lang="cs-CZ" sz="2400" b="1" dirty="0">
                <a:latin typeface="Courier New" pitchFamily="49" charset="0"/>
                <a:cs typeface="Courier New" pitchFamily="49" charset="0"/>
              </a:rPr>
              <a:t> Body&gt;</a:t>
            </a:r>
          </a:p>
          <a:p>
            <a:pPr>
              <a:buFont typeface="Wingdings" pitchFamily="2" charset="2"/>
              <a:buNone/>
              <a:defRPr/>
            </a:pPr>
            <a:r>
              <a:rPr lang="en-US" sz="2400" b="1" dirty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void</a:t>
            </a:r>
            <a:r>
              <a:rPr lang="en-US" sz="2400" b="1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2400" b="1" dirty="0" err="1">
                <a:latin typeface="Courier New" pitchFamily="49" charset="0"/>
                <a:cs typeface="Courier New" pitchFamily="49" charset="0"/>
              </a:rPr>
              <a:t>parallel_reduce</a:t>
            </a:r>
            <a:r>
              <a:rPr lang="en-US" sz="2400" b="1" dirty="0">
                <a:latin typeface="Courier New" pitchFamily="49" charset="0"/>
                <a:cs typeface="Courier New" pitchFamily="49" charset="0"/>
              </a:rPr>
              <a:t>(</a:t>
            </a:r>
            <a:r>
              <a:rPr lang="en-US" sz="2400" b="1" dirty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const</a:t>
            </a:r>
            <a:r>
              <a:rPr lang="en-US" sz="2400" b="1" dirty="0">
                <a:latin typeface="Courier New" pitchFamily="49" charset="0"/>
                <a:cs typeface="Courier New" pitchFamily="49" charset="0"/>
              </a:rPr>
              <a:t> Range&amp; </a:t>
            </a:r>
            <a:r>
              <a:rPr lang="en-US" sz="2400" b="1" dirty="0" err="1">
                <a:latin typeface="Courier New" pitchFamily="49" charset="0"/>
                <a:cs typeface="Courier New" pitchFamily="49" charset="0"/>
              </a:rPr>
              <a:t>rng</a:t>
            </a:r>
            <a:r>
              <a:rPr lang="en-US" sz="2400" b="1" dirty="0">
                <a:latin typeface="Courier New" pitchFamily="49" charset="0"/>
                <a:cs typeface="Courier New" pitchFamily="49" charset="0"/>
              </a:rPr>
              <a:t>, </a:t>
            </a:r>
            <a:r>
              <a:rPr lang="en-US" sz="2400" b="1" dirty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const</a:t>
            </a:r>
            <a:r>
              <a:rPr lang="en-US" sz="2400" b="1" dirty="0">
                <a:latin typeface="Courier New" pitchFamily="49" charset="0"/>
                <a:cs typeface="Courier New" pitchFamily="49" charset="0"/>
              </a:rPr>
              <a:t> Body&amp; body);</a:t>
            </a:r>
          </a:p>
          <a:p>
            <a:pPr lvl="1">
              <a:defRPr/>
            </a:pPr>
            <a:r>
              <a:rPr lang="en-US" dirty="0"/>
              <a:t>One body may process more ranges (sequentially)</a:t>
            </a:r>
          </a:p>
          <a:p>
            <a:pPr lvl="2">
              <a:defRPr/>
            </a:pPr>
            <a:r>
              <a:rPr lang="en-US" dirty="0"/>
              <a:t>As an optimization</a:t>
            </a:r>
          </a:p>
          <a:p>
            <a:pPr lvl="1">
              <a:defRPr/>
            </a:pPr>
            <a:r>
              <a:rPr lang="en-US" sz="2100" b="1" dirty="0">
                <a:latin typeface="Courier New" pitchFamily="49" charset="0"/>
                <a:cs typeface="Courier New" pitchFamily="49" charset="0"/>
              </a:rPr>
              <a:t>operator()</a:t>
            </a:r>
            <a:r>
              <a:rPr lang="en-US" sz="2100" b="1" dirty="0"/>
              <a:t> </a:t>
            </a:r>
            <a:r>
              <a:rPr lang="en-US" dirty="0"/>
              <a:t>and </a:t>
            </a:r>
            <a:r>
              <a:rPr lang="en-US" sz="2100" b="1" dirty="0">
                <a:latin typeface="Courier New" pitchFamily="49" charset="0"/>
                <a:cs typeface="Courier New" pitchFamily="49" charset="0"/>
              </a:rPr>
              <a:t>join()</a:t>
            </a:r>
            <a:r>
              <a:rPr lang="en-US" b="1" dirty="0"/>
              <a:t> </a:t>
            </a:r>
            <a:r>
              <a:rPr lang="en-US" dirty="0"/>
              <a:t>can run in parallel with splitting constructor</a:t>
            </a:r>
            <a:br>
              <a:rPr lang="en-US" dirty="0"/>
            </a:br>
            <a:r>
              <a:rPr lang="en-US" dirty="0"/>
              <a:t>(but not with each other)</a:t>
            </a:r>
          </a:p>
          <a:p>
            <a:pPr lvl="2">
              <a:defRPr/>
            </a:pPr>
            <a:r>
              <a:rPr lang="en-US" dirty="0"/>
              <a:t>D</a:t>
            </a:r>
            <a:r>
              <a:rPr lang="en-US" dirty="0">
                <a:ea typeface="+mn-ea"/>
                <a:cs typeface="+mn-cs"/>
              </a:rPr>
              <a:t>oes not cause problems in most cases</a:t>
            </a:r>
          </a:p>
          <a:p>
            <a:pPr>
              <a:defRPr/>
            </a:pPr>
            <a:r>
              <a:rPr lang="en-US" dirty="0" err="1"/>
              <a:t>Noncomutative</a:t>
            </a:r>
            <a:r>
              <a:rPr lang="en-US" dirty="0"/>
              <a:t> </a:t>
            </a:r>
            <a:r>
              <a:rPr lang="cs-CZ" dirty="0"/>
              <a:t>(</a:t>
            </a:r>
            <a:r>
              <a:rPr lang="cs-CZ" dirty="0" err="1"/>
              <a:t>associative</a:t>
            </a:r>
            <a:r>
              <a:rPr lang="cs-CZ" dirty="0"/>
              <a:t>) </a:t>
            </a:r>
            <a:r>
              <a:rPr lang="en-US" dirty="0" err="1"/>
              <a:t>operatation</a:t>
            </a:r>
            <a:r>
              <a:rPr lang="en-US" dirty="0"/>
              <a:t> </a:t>
            </a:r>
            <a:r>
              <a:rPr lang="cs-CZ" dirty="0"/>
              <a:t>⊕</a:t>
            </a:r>
            <a:endParaRPr lang="en-US" dirty="0"/>
          </a:p>
          <a:p>
            <a:pPr lvl="1">
              <a:defRPr/>
            </a:pPr>
            <a:r>
              <a:rPr lang="en-US" sz="2500" dirty="0" err="1">
                <a:latin typeface="Courier New" pitchFamily="49" charset="0"/>
                <a:cs typeface="Courier New" pitchFamily="49" charset="0"/>
              </a:rPr>
              <a:t>left.join</a:t>
            </a:r>
            <a:r>
              <a:rPr lang="en-US" sz="2500" dirty="0">
                <a:latin typeface="Courier New" pitchFamily="49" charset="0"/>
                <a:cs typeface="Courier New" pitchFamily="49" charset="0"/>
              </a:rPr>
              <a:t>(right)</a:t>
            </a:r>
            <a:r>
              <a:rPr lang="en-US" dirty="0"/>
              <a:t> should produce left </a:t>
            </a:r>
            <a:r>
              <a:rPr lang="cs-CZ" dirty="0"/>
              <a:t>⊕</a:t>
            </a:r>
            <a:r>
              <a:rPr lang="en-US" dirty="0"/>
              <a:t> right</a:t>
            </a:r>
            <a:endParaRPr lang="cs-CZ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42BA10F-A5FB-7E4B-DB9C-30344F31DE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 altLang="en-US"/>
              <a:t>10.3.2025</a:t>
            </a:r>
            <a:endParaRPr lang="en-US" alt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54B2E76-F8D3-67DC-3FE6-47A2383C9E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/>
              <a:t>Martin Kruliš, v1.0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8CF6DE5-B645-2E7B-1741-0D9824C507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A1145F-674A-4228-8958-0EA9769F5517}" type="slidenum">
              <a:rPr lang="en-US" altLang="en-US" smtClean="0"/>
              <a:pPr/>
              <a:t>17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4768092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parallel_reduce (type 2)</a:t>
            </a:r>
            <a:endParaRPr lang="cs-CZ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buFont typeface="Wingdings" pitchFamily="2" charset="2"/>
              <a:buNone/>
              <a:defRPr/>
            </a:pPr>
            <a:r>
              <a:rPr lang="cs-CZ" sz="2400" b="1" dirty="0" err="1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template</a:t>
            </a:r>
            <a:r>
              <a:rPr lang="cs-CZ" sz="2400" b="1" dirty="0">
                <a:latin typeface="Courier New" pitchFamily="49" charset="0"/>
                <a:cs typeface="Courier New" pitchFamily="49" charset="0"/>
              </a:rPr>
              <a:t>&lt;</a:t>
            </a:r>
            <a:r>
              <a:rPr lang="cs-CZ" sz="2400" b="1" dirty="0" err="1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typename</a:t>
            </a:r>
            <a:r>
              <a:rPr lang="cs-CZ" sz="2400" b="1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cs-CZ" sz="2400" b="1" dirty="0" err="1">
                <a:latin typeface="Courier New" pitchFamily="49" charset="0"/>
                <a:cs typeface="Courier New" pitchFamily="49" charset="0"/>
              </a:rPr>
              <a:t>Range</a:t>
            </a:r>
            <a:r>
              <a:rPr lang="cs-CZ" sz="2400" b="1" dirty="0">
                <a:latin typeface="Courier New" pitchFamily="49" charset="0"/>
                <a:cs typeface="Courier New" pitchFamily="49" charset="0"/>
              </a:rPr>
              <a:t>, </a:t>
            </a:r>
            <a:r>
              <a:rPr lang="cs-CZ" sz="2400" b="1" dirty="0" err="1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typename</a:t>
            </a:r>
            <a:r>
              <a:rPr lang="cs-CZ" sz="2400" b="1" dirty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2400" b="1" dirty="0">
                <a:latin typeface="Courier New" pitchFamily="49" charset="0"/>
                <a:cs typeface="Courier New" pitchFamily="49" charset="0"/>
              </a:rPr>
              <a:t>Value, </a:t>
            </a:r>
            <a:r>
              <a:rPr lang="en-US" sz="2400" b="1" dirty="0" err="1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typename</a:t>
            </a:r>
            <a:r>
              <a:rPr lang="en-US" sz="2400" b="1" dirty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2400" b="1" dirty="0" err="1">
                <a:latin typeface="Courier New" pitchFamily="49" charset="0"/>
                <a:cs typeface="Courier New" pitchFamily="49" charset="0"/>
              </a:rPr>
              <a:t>Func</a:t>
            </a:r>
            <a:r>
              <a:rPr lang="en-US" sz="2400" b="1" dirty="0">
                <a:latin typeface="Courier New" pitchFamily="49" charset="0"/>
                <a:cs typeface="Courier New" pitchFamily="49" charset="0"/>
              </a:rPr>
              <a:t>, </a:t>
            </a:r>
            <a:r>
              <a:rPr lang="en-US" sz="2400" b="1" dirty="0" err="1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typename</a:t>
            </a:r>
            <a:r>
              <a:rPr lang="en-US" sz="2400" b="1" dirty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2400" b="1" dirty="0">
                <a:latin typeface="Courier New" pitchFamily="49" charset="0"/>
                <a:cs typeface="Courier New" pitchFamily="49" charset="0"/>
              </a:rPr>
              <a:t>Reduction</a:t>
            </a:r>
            <a:r>
              <a:rPr lang="cs-CZ" sz="2400" b="1" dirty="0">
                <a:latin typeface="Courier New" pitchFamily="49" charset="0"/>
                <a:cs typeface="Courier New" pitchFamily="49" charset="0"/>
              </a:rPr>
              <a:t>&gt;</a:t>
            </a:r>
          </a:p>
          <a:p>
            <a:pPr>
              <a:buFont typeface="Wingdings" pitchFamily="2" charset="2"/>
              <a:buNone/>
              <a:defRPr/>
            </a:pPr>
            <a:r>
              <a:rPr lang="en-US" sz="2400" b="1" dirty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void</a:t>
            </a:r>
            <a:r>
              <a:rPr lang="en-US" sz="2400" b="1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2400" b="1" dirty="0" err="1">
                <a:latin typeface="Courier New" pitchFamily="49" charset="0"/>
                <a:cs typeface="Courier New" pitchFamily="49" charset="0"/>
              </a:rPr>
              <a:t>parallel_reduce</a:t>
            </a:r>
            <a:r>
              <a:rPr lang="en-US" sz="2400" b="1" dirty="0">
                <a:latin typeface="Courier New" pitchFamily="49" charset="0"/>
                <a:cs typeface="Courier New" pitchFamily="49" charset="0"/>
              </a:rPr>
              <a:t>(</a:t>
            </a:r>
            <a:r>
              <a:rPr lang="en-US" sz="2400" b="1" dirty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const</a:t>
            </a:r>
            <a:r>
              <a:rPr lang="en-US" sz="2400" b="1" dirty="0">
                <a:latin typeface="Courier New" pitchFamily="49" charset="0"/>
                <a:cs typeface="Courier New" pitchFamily="49" charset="0"/>
              </a:rPr>
              <a:t> Range&amp; range, </a:t>
            </a:r>
            <a:r>
              <a:rPr lang="en-US" sz="2400" b="1" dirty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const</a:t>
            </a:r>
            <a:r>
              <a:rPr lang="en-US" sz="2400" b="1" dirty="0">
                <a:latin typeface="Courier New" pitchFamily="49" charset="0"/>
                <a:cs typeface="Courier New" pitchFamily="49" charset="0"/>
              </a:rPr>
              <a:t> Value&amp; identity, </a:t>
            </a:r>
            <a:r>
              <a:rPr lang="en-US" sz="2400" b="1" dirty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co</a:t>
            </a:r>
            <a:r>
              <a:rPr lang="cs-CZ" sz="2400" b="1" dirty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n</a:t>
            </a:r>
            <a:r>
              <a:rPr lang="en-US" sz="2400" b="1" dirty="0" err="1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st</a:t>
            </a:r>
            <a:r>
              <a:rPr lang="en-US" sz="2400" b="1" dirty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2400" b="1" dirty="0" err="1">
                <a:latin typeface="Courier New" pitchFamily="49" charset="0"/>
                <a:cs typeface="Courier New" pitchFamily="49" charset="0"/>
              </a:rPr>
              <a:t>Func</a:t>
            </a:r>
            <a:r>
              <a:rPr lang="en-US" sz="2400" b="1" dirty="0">
                <a:latin typeface="Courier New" pitchFamily="49" charset="0"/>
                <a:cs typeface="Courier New" pitchFamily="49" charset="0"/>
              </a:rPr>
              <a:t>&amp; f, </a:t>
            </a:r>
            <a:r>
              <a:rPr lang="en-US" sz="2400" b="1" dirty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const</a:t>
            </a:r>
            <a:r>
              <a:rPr lang="en-US" sz="2400" b="1" dirty="0">
                <a:latin typeface="Courier New" pitchFamily="49" charset="0"/>
                <a:cs typeface="Courier New" pitchFamily="49" charset="0"/>
              </a:rPr>
              <a:t> Reduction&amp; reduction);</a:t>
            </a:r>
          </a:p>
          <a:p>
            <a:pPr marL="0" indent="0">
              <a:buNone/>
              <a:defRPr/>
            </a:pPr>
            <a:endParaRPr lang="en-US" sz="1000" dirty="0"/>
          </a:p>
          <a:p>
            <a:pPr>
              <a:defRPr/>
            </a:pPr>
            <a:r>
              <a:rPr lang="en-US" sz="2200" dirty="0"/>
              <a:t>Identity is the left identity element for left operator of </a:t>
            </a:r>
            <a:r>
              <a:rPr lang="en-US" sz="2200" dirty="0" err="1"/>
              <a:t>Func</a:t>
            </a:r>
            <a:r>
              <a:rPr lang="en-US" sz="2200" dirty="0"/>
              <a:t>::operator()</a:t>
            </a:r>
          </a:p>
          <a:p>
            <a:pPr>
              <a:defRPr/>
            </a:pPr>
            <a:r>
              <a:rPr lang="en-US" sz="2200" b="1" dirty="0">
                <a:latin typeface="Courier New" panose="02070309020205020404" pitchFamily="49" charset="0"/>
                <a:cs typeface="Courier New" panose="02070309020205020404" pitchFamily="49" charset="0"/>
              </a:rPr>
              <a:t>Value </a:t>
            </a:r>
            <a:r>
              <a:rPr lang="en-US" sz="22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Func</a:t>
            </a:r>
            <a:r>
              <a:rPr lang="en-US" sz="2200" b="1" dirty="0">
                <a:latin typeface="Courier New" panose="02070309020205020404" pitchFamily="49" charset="0"/>
                <a:cs typeface="Courier New" panose="02070309020205020404" pitchFamily="49" charset="0"/>
              </a:rPr>
              <a:t>::operator() (const Range&amp; range, const Value&amp; x)</a:t>
            </a:r>
            <a:r>
              <a:rPr lang="en-US" sz="2200" dirty="0"/>
              <a:t> accumulates </a:t>
            </a:r>
            <a:r>
              <a:rPr lang="en-US" sz="2200" dirty="0" err="1"/>
              <a:t>subrange</a:t>
            </a:r>
            <a:r>
              <a:rPr lang="en-US" sz="2200" dirty="0"/>
              <a:t> to the result starting with value x</a:t>
            </a:r>
          </a:p>
          <a:p>
            <a:pPr>
              <a:defRPr/>
            </a:pPr>
            <a:r>
              <a:rPr lang="en-US" sz="2200" b="1" dirty="0">
                <a:latin typeface="Courier New" panose="02070309020205020404" pitchFamily="49" charset="0"/>
                <a:cs typeface="Courier New" panose="02070309020205020404" pitchFamily="49" charset="0"/>
              </a:rPr>
              <a:t>Value Reduction::operator() (const Value&amp; x, const Value&amp; y)</a:t>
            </a:r>
          </a:p>
          <a:p>
            <a:pPr>
              <a:defRPr/>
            </a:pPr>
            <a:r>
              <a:rPr lang="en-US" sz="2200" dirty="0"/>
              <a:t>Lambda-friendly, more data copying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DA19197-78F0-9C9E-7AE6-0239792332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 altLang="en-US"/>
              <a:t>10.3.2025</a:t>
            </a:r>
            <a:endParaRPr lang="en-US" alt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9AABEBF-3594-AF70-3C92-98C45B6CD8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/>
              <a:t>Martin Kruliš, v1.0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CE24D61-BBDF-AE06-2862-462475111B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A1145F-674A-4228-8958-0EA9769F5517}" type="slidenum">
              <a:rPr lang="en-US" altLang="en-US" smtClean="0"/>
              <a:pPr/>
              <a:t>18</a:t>
            </a:fld>
            <a:endParaRPr lang="en-US" altLang="en-US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parallel_scan&lt;Range,Body&gt;</a:t>
            </a:r>
            <a:endParaRPr lang="cs-CZ"/>
          </a:p>
        </p:txBody>
      </p:sp>
      <p:sp>
        <p:nvSpPr>
          <p:cNvPr id="2150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/>
              <a:t>y</a:t>
            </a:r>
            <a:r>
              <a:rPr lang="cs-CZ" baseline="-25000" dirty="0"/>
              <a:t>0</a:t>
            </a:r>
            <a:r>
              <a:rPr lang="cs-CZ" dirty="0"/>
              <a:t> = id</a:t>
            </a:r>
            <a:r>
              <a:rPr lang="cs-CZ" baseline="-25000" dirty="0"/>
              <a:t>⊕</a:t>
            </a:r>
            <a:r>
              <a:rPr lang="cs-CZ" dirty="0"/>
              <a:t> ⊕ x</a:t>
            </a:r>
            <a:r>
              <a:rPr lang="cs-CZ" baseline="-25000" dirty="0"/>
              <a:t>0</a:t>
            </a:r>
            <a:r>
              <a:rPr lang="cs-CZ" dirty="0"/>
              <a:t>,  </a:t>
            </a:r>
            <a:r>
              <a:rPr lang="cs-CZ" dirty="0" err="1"/>
              <a:t>y</a:t>
            </a:r>
            <a:r>
              <a:rPr lang="cs-CZ" baseline="-25000" dirty="0" err="1"/>
              <a:t>i</a:t>
            </a:r>
            <a:r>
              <a:rPr lang="cs-CZ" dirty="0"/>
              <a:t> = y</a:t>
            </a:r>
            <a:r>
              <a:rPr lang="cs-CZ" baseline="-25000" dirty="0"/>
              <a:t>i−1</a:t>
            </a:r>
            <a:r>
              <a:rPr lang="cs-CZ" dirty="0"/>
              <a:t> ⊕ </a:t>
            </a:r>
            <a:r>
              <a:rPr lang="cs-CZ" dirty="0" err="1"/>
              <a:t>x</a:t>
            </a:r>
            <a:r>
              <a:rPr lang="cs-CZ" baseline="-25000" dirty="0" err="1"/>
              <a:t>i</a:t>
            </a:r>
            <a:endParaRPr lang="en-US" baseline="-25000" dirty="0"/>
          </a:p>
          <a:p>
            <a:r>
              <a:rPr lang="cs-CZ" dirty="0"/>
              <a:t>⊕</a:t>
            </a:r>
            <a:r>
              <a:rPr lang="en-US" dirty="0"/>
              <a:t> needs to be associative</a:t>
            </a:r>
            <a:endParaRPr lang="en-US" baseline="-25000" dirty="0"/>
          </a:p>
        </p:txBody>
      </p:sp>
      <p:grpSp>
        <p:nvGrpSpPr>
          <p:cNvPr id="21505" name="Group 21504">
            <a:extLst>
              <a:ext uri="{FF2B5EF4-FFF2-40B4-BE49-F238E27FC236}">
                <a16:creationId xmlns:a16="http://schemas.microsoft.com/office/drawing/2014/main" id="{EAD1C98E-73F0-4804-0BC5-C1701761745A}"/>
              </a:ext>
            </a:extLst>
          </p:cNvPr>
          <p:cNvGrpSpPr/>
          <p:nvPr/>
        </p:nvGrpSpPr>
        <p:grpSpPr>
          <a:xfrm>
            <a:off x="2293542" y="2934570"/>
            <a:ext cx="7187009" cy="2879725"/>
            <a:chOff x="2293542" y="2934570"/>
            <a:chExt cx="7187009" cy="2879725"/>
          </a:xfrm>
        </p:grpSpPr>
        <p:grpSp>
          <p:nvGrpSpPr>
            <p:cNvPr id="4" name="Group 131"/>
            <p:cNvGrpSpPr>
              <a:grpSpLocks/>
            </p:cNvGrpSpPr>
            <p:nvPr/>
          </p:nvGrpSpPr>
          <p:grpSpPr bwMode="auto">
            <a:xfrm>
              <a:off x="2568576" y="2934570"/>
              <a:ext cx="6911975" cy="2879725"/>
              <a:chOff x="703" y="1979"/>
              <a:chExt cx="4354" cy="1814"/>
            </a:xfrm>
          </p:grpSpPr>
          <p:grpSp>
            <p:nvGrpSpPr>
              <p:cNvPr id="5" name="Group 111"/>
              <p:cNvGrpSpPr>
                <a:grpSpLocks/>
              </p:cNvGrpSpPr>
              <p:nvPr/>
            </p:nvGrpSpPr>
            <p:grpSpPr bwMode="auto">
              <a:xfrm>
                <a:off x="703" y="2296"/>
                <a:ext cx="4354" cy="181"/>
                <a:chOff x="703" y="2296"/>
                <a:chExt cx="4354" cy="181"/>
              </a:xfrm>
            </p:grpSpPr>
            <p:sp>
              <p:nvSpPr>
                <p:cNvPr id="49" name="Rectangle 33"/>
                <p:cNvSpPr>
                  <a:spLocks noChangeArrowheads="1"/>
                </p:cNvSpPr>
                <p:nvPr/>
              </p:nvSpPr>
              <p:spPr bwMode="auto">
                <a:xfrm>
                  <a:off x="703" y="2296"/>
                  <a:ext cx="181" cy="181"/>
                </a:xfrm>
                <a:prstGeom prst="rect">
                  <a:avLst/>
                </a:prstGeom>
                <a:gradFill rotWithShape="1">
                  <a:gsLst>
                    <a:gs pos="0">
                      <a:schemeClr val="bg1"/>
                    </a:gs>
                    <a:gs pos="100000">
                      <a:srgbClr val="EBF7FF"/>
                    </a:gs>
                  </a:gsLst>
                  <a:lin ang="5400000" scaled="1"/>
                </a:gra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cs-CZ"/>
                </a:p>
              </p:txBody>
            </p:sp>
            <p:sp>
              <p:nvSpPr>
                <p:cNvPr id="50" name="Rectangle 34"/>
                <p:cNvSpPr>
                  <a:spLocks noChangeArrowheads="1"/>
                </p:cNvSpPr>
                <p:nvPr/>
              </p:nvSpPr>
              <p:spPr bwMode="auto">
                <a:xfrm>
                  <a:off x="884" y="2296"/>
                  <a:ext cx="182" cy="181"/>
                </a:xfrm>
                <a:prstGeom prst="rect">
                  <a:avLst/>
                </a:prstGeom>
                <a:gradFill rotWithShape="1">
                  <a:gsLst>
                    <a:gs pos="0">
                      <a:schemeClr val="bg1"/>
                    </a:gs>
                    <a:gs pos="100000">
                      <a:srgbClr val="EBF7FF"/>
                    </a:gs>
                  </a:gsLst>
                  <a:lin ang="5400000" scaled="1"/>
                </a:gra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cs-CZ"/>
                </a:p>
              </p:txBody>
            </p:sp>
            <p:sp>
              <p:nvSpPr>
                <p:cNvPr id="51" name="Rectangle 35"/>
                <p:cNvSpPr>
                  <a:spLocks noChangeArrowheads="1"/>
                </p:cNvSpPr>
                <p:nvPr/>
              </p:nvSpPr>
              <p:spPr bwMode="auto">
                <a:xfrm>
                  <a:off x="1066" y="2296"/>
                  <a:ext cx="181" cy="181"/>
                </a:xfrm>
                <a:prstGeom prst="rect">
                  <a:avLst/>
                </a:prstGeom>
                <a:gradFill rotWithShape="1">
                  <a:gsLst>
                    <a:gs pos="0">
                      <a:schemeClr val="bg1"/>
                    </a:gs>
                    <a:gs pos="100000">
                      <a:srgbClr val="EBF7FF"/>
                    </a:gs>
                  </a:gsLst>
                  <a:lin ang="5400000" scaled="1"/>
                </a:gra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cs-CZ"/>
                </a:p>
              </p:txBody>
            </p:sp>
            <p:sp>
              <p:nvSpPr>
                <p:cNvPr id="52" name="Rectangle 36"/>
                <p:cNvSpPr>
                  <a:spLocks noChangeArrowheads="1"/>
                </p:cNvSpPr>
                <p:nvPr/>
              </p:nvSpPr>
              <p:spPr bwMode="auto">
                <a:xfrm>
                  <a:off x="1247" y="2296"/>
                  <a:ext cx="181" cy="181"/>
                </a:xfrm>
                <a:prstGeom prst="rect">
                  <a:avLst/>
                </a:prstGeom>
                <a:gradFill rotWithShape="1">
                  <a:gsLst>
                    <a:gs pos="0">
                      <a:schemeClr val="bg1"/>
                    </a:gs>
                    <a:gs pos="100000">
                      <a:srgbClr val="EBF7FF"/>
                    </a:gs>
                  </a:gsLst>
                  <a:lin ang="5400000" scaled="1"/>
                </a:gra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cs-CZ"/>
                </a:p>
              </p:txBody>
            </p:sp>
            <p:sp>
              <p:nvSpPr>
                <p:cNvPr id="53" name="Rectangle 37"/>
                <p:cNvSpPr>
                  <a:spLocks noChangeArrowheads="1"/>
                </p:cNvSpPr>
                <p:nvPr/>
              </p:nvSpPr>
              <p:spPr bwMode="auto">
                <a:xfrm>
                  <a:off x="1428" y="2296"/>
                  <a:ext cx="182" cy="181"/>
                </a:xfrm>
                <a:prstGeom prst="rect">
                  <a:avLst/>
                </a:prstGeom>
                <a:gradFill rotWithShape="1">
                  <a:gsLst>
                    <a:gs pos="0">
                      <a:schemeClr val="bg1"/>
                    </a:gs>
                    <a:gs pos="100000">
                      <a:srgbClr val="EBF7FF"/>
                    </a:gs>
                  </a:gsLst>
                  <a:lin ang="5400000" scaled="1"/>
                </a:gra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cs-CZ"/>
                </a:p>
              </p:txBody>
            </p:sp>
            <p:sp>
              <p:nvSpPr>
                <p:cNvPr id="54" name="Rectangle 38"/>
                <p:cNvSpPr>
                  <a:spLocks noChangeArrowheads="1"/>
                </p:cNvSpPr>
                <p:nvPr/>
              </p:nvSpPr>
              <p:spPr bwMode="auto">
                <a:xfrm>
                  <a:off x="1610" y="2296"/>
                  <a:ext cx="181" cy="181"/>
                </a:xfrm>
                <a:prstGeom prst="rect">
                  <a:avLst/>
                </a:prstGeom>
                <a:gradFill rotWithShape="1">
                  <a:gsLst>
                    <a:gs pos="0">
                      <a:schemeClr val="bg1"/>
                    </a:gs>
                    <a:gs pos="100000">
                      <a:srgbClr val="EBF7FF"/>
                    </a:gs>
                  </a:gsLst>
                  <a:lin ang="5400000" scaled="1"/>
                </a:gra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cs-CZ"/>
                </a:p>
              </p:txBody>
            </p:sp>
            <p:sp>
              <p:nvSpPr>
                <p:cNvPr id="55" name="Rectangle 55"/>
                <p:cNvSpPr>
                  <a:spLocks noChangeArrowheads="1"/>
                </p:cNvSpPr>
                <p:nvPr/>
              </p:nvSpPr>
              <p:spPr bwMode="auto">
                <a:xfrm>
                  <a:off x="1791" y="2296"/>
                  <a:ext cx="181" cy="181"/>
                </a:xfrm>
                <a:prstGeom prst="rect">
                  <a:avLst/>
                </a:prstGeom>
                <a:gradFill rotWithShape="1">
                  <a:gsLst>
                    <a:gs pos="0">
                      <a:schemeClr val="bg1"/>
                    </a:gs>
                    <a:gs pos="100000">
                      <a:srgbClr val="EBF7FF"/>
                    </a:gs>
                  </a:gsLst>
                  <a:lin ang="5400000" scaled="1"/>
                </a:gra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cs-CZ"/>
                </a:p>
              </p:txBody>
            </p:sp>
            <p:sp>
              <p:nvSpPr>
                <p:cNvPr id="56" name="Rectangle 56"/>
                <p:cNvSpPr>
                  <a:spLocks noChangeArrowheads="1"/>
                </p:cNvSpPr>
                <p:nvPr/>
              </p:nvSpPr>
              <p:spPr bwMode="auto">
                <a:xfrm>
                  <a:off x="1973" y="2296"/>
                  <a:ext cx="181" cy="181"/>
                </a:xfrm>
                <a:prstGeom prst="rect">
                  <a:avLst/>
                </a:prstGeom>
                <a:gradFill rotWithShape="1">
                  <a:gsLst>
                    <a:gs pos="0">
                      <a:schemeClr val="bg1"/>
                    </a:gs>
                    <a:gs pos="100000">
                      <a:srgbClr val="EBF7FF"/>
                    </a:gs>
                  </a:gsLst>
                  <a:lin ang="5400000" scaled="1"/>
                </a:gra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cs-CZ"/>
                </a:p>
              </p:txBody>
            </p:sp>
            <p:sp>
              <p:nvSpPr>
                <p:cNvPr id="57" name="Rectangle 57"/>
                <p:cNvSpPr>
                  <a:spLocks noChangeArrowheads="1"/>
                </p:cNvSpPr>
                <p:nvPr/>
              </p:nvSpPr>
              <p:spPr bwMode="auto">
                <a:xfrm>
                  <a:off x="2154" y="2296"/>
                  <a:ext cx="181" cy="181"/>
                </a:xfrm>
                <a:prstGeom prst="rect">
                  <a:avLst/>
                </a:prstGeom>
                <a:gradFill rotWithShape="1">
                  <a:gsLst>
                    <a:gs pos="0">
                      <a:schemeClr val="bg1"/>
                    </a:gs>
                    <a:gs pos="100000">
                      <a:srgbClr val="EBF7FF"/>
                    </a:gs>
                  </a:gsLst>
                  <a:lin ang="5400000" scaled="1"/>
                </a:gra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cs-CZ"/>
                </a:p>
              </p:txBody>
            </p:sp>
            <p:sp>
              <p:nvSpPr>
                <p:cNvPr id="58" name="Rectangle 58"/>
                <p:cNvSpPr>
                  <a:spLocks noChangeArrowheads="1"/>
                </p:cNvSpPr>
                <p:nvPr/>
              </p:nvSpPr>
              <p:spPr bwMode="auto">
                <a:xfrm>
                  <a:off x="2335" y="2296"/>
                  <a:ext cx="181" cy="181"/>
                </a:xfrm>
                <a:prstGeom prst="rect">
                  <a:avLst/>
                </a:prstGeom>
                <a:gradFill rotWithShape="1">
                  <a:gsLst>
                    <a:gs pos="0">
                      <a:schemeClr val="bg1"/>
                    </a:gs>
                    <a:gs pos="100000">
                      <a:srgbClr val="EBF7FF"/>
                    </a:gs>
                  </a:gsLst>
                  <a:lin ang="5400000" scaled="1"/>
                </a:gra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cs-CZ"/>
                </a:p>
              </p:txBody>
            </p:sp>
            <p:sp>
              <p:nvSpPr>
                <p:cNvPr id="59" name="Rectangle 59"/>
                <p:cNvSpPr>
                  <a:spLocks noChangeArrowheads="1"/>
                </p:cNvSpPr>
                <p:nvPr/>
              </p:nvSpPr>
              <p:spPr bwMode="auto">
                <a:xfrm>
                  <a:off x="2517" y="2296"/>
                  <a:ext cx="182" cy="181"/>
                </a:xfrm>
                <a:prstGeom prst="rect">
                  <a:avLst/>
                </a:prstGeom>
                <a:gradFill rotWithShape="1">
                  <a:gsLst>
                    <a:gs pos="0">
                      <a:schemeClr val="bg1"/>
                    </a:gs>
                    <a:gs pos="100000">
                      <a:srgbClr val="EBF7FF"/>
                    </a:gs>
                  </a:gsLst>
                  <a:lin ang="5400000" scaled="1"/>
                </a:gra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cs-CZ"/>
                </a:p>
              </p:txBody>
            </p:sp>
            <p:sp>
              <p:nvSpPr>
                <p:cNvPr id="60" name="Rectangle 60"/>
                <p:cNvSpPr>
                  <a:spLocks noChangeArrowheads="1"/>
                </p:cNvSpPr>
                <p:nvPr/>
              </p:nvSpPr>
              <p:spPr bwMode="auto">
                <a:xfrm>
                  <a:off x="2699" y="2296"/>
                  <a:ext cx="181" cy="181"/>
                </a:xfrm>
                <a:prstGeom prst="rect">
                  <a:avLst/>
                </a:prstGeom>
                <a:gradFill rotWithShape="1">
                  <a:gsLst>
                    <a:gs pos="0">
                      <a:schemeClr val="bg1"/>
                    </a:gs>
                    <a:gs pos="100000">
                      <a:srgbClr val="EBF7FF"/>
                    </a:gs>
                  </a:gsLst>
                  <a:lin ang="5400000" scaled="1"/>
                </a:gra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cs-CZ"/>
                </a:p>
              </p:txBody>
            </p:sp>
            <p:sp>
              <p:nvSpPr>
                <p:cNvPr id="61" name="Rectangle 61"/>
                <p:cNvSpPr>
                  <a:spLocks noChangeArrowheads="1"/>
                </p:cNvSpPr>
                <p:nvPr/>
              </p:nvSpPr>
              <p:spPr bwMode="auto">
                <a:xfrm>
                  <a:off x="2880" y="2296"/>
                  <a:ext cx="182" cy="181"/>
                </a:xfrm>
                <a:prstGeom prst="rect">
                  <a:avLst/>
                </a:prstGeom>
                <a:gradFill rotWithShape="1">
                  <a:gsLst>
                    <a:gs pos="0">
                      <a:schemeClr val="bg1"/>
                    </a:gs>
                    <a:gs pos="100000">
                      <a:srgbClr val="EBF7FF"/>
                    </a:gs>
                  </a:gsLst>
                  <a:lin ang="5400000" scaled="1"/>
                </a:gra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cs-CZ"/>
                </a:p>
              </p:txBody>
            </p:sp>
            <p:sp>
              <p:nvSpPr>
                <p:cNvPr id="62" name="Rectangle 62"/>
                <p:cNvSpPr>
                  <a:spLocks noChangeArrowheads="1"/>
                </p:cNvSpPr>
                <p:nvPr/>
              </p:nvSpPr>
              <p:spPr bwMode="auto">
                <a:xfrm>
                  <a:off x="3061" y="2296"/>
                  <a:ext cx="182" cy="181"/>
                </a:xfrm>
                <a:prstGeom prst="rect">
                  <a:avLst/>
                </a:prstGeom>
                <a:gradFill rotWithShape="1">
                  <a:gsLst>
                    <a:gs pos="0">
                      <a:schemeClr val="bg1"/>
                    </a:gs>
                    <a:gs pos="100000">
                      <a:srgbClr val="EBF7FF"/>
                    </a:gs>
                  </a:gsLst>
                  <a:lin ang="5400000" scaled="1"/>
                </a:gra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cs-CZ"/>
                </a:p>
              </p:txBody>
            </p:sp>
            <p:sp>
              <p:nvSpPr>
                <p:cNvPr id="63" name="Rectangle 64"/>
                <p:cNvSpPr>
                  <a:spLocks noChangeArrowheads="1"/>
                </p:cNvSpPr>
                <p:nvPr/>
              </p:nvSpPr>
              <p:spPr bwMode="auto">
                <a:xfrm>
                  <a:off x="3243" y="2296"/>
                  <a:ext cx="181" cy="181"/>
                </a:xfrm>
                <a:prstGeom prst="rect">
                  <a:avLst/>
                </a:prstGeom>
                <a:gradFill rotWithShape="1">
                  <a:gsLst>
                    <a:gs pos="0">
                      <a:schemeClr val="bg1"/>
                    </a:gs>
                    <a:gs pos="100000">
                      <a:srgbClr val="EBF7FF"/>
                    </a:gs>
                  </a:gsLst>
                  <a:lin ang="5400000" scaled="1"/>
                </a:gra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cs-CZ"/>
                </a:p>
              </p:txBody>
            </p:sp>
            <p:sp>
              <p:nvSpPr>
                <p:cNvPr id="64" name="Rectangle 65"/>
                <p:cNvSpPr>
                  <a:spLocks noChangeArrowheads="1"/>
                </p:cNvSpPr>
                <p:nvPr/>
              </p:nvSpPr>
              <p:spPr bwMode="auto">
                <a:xfrm>
                  <a:off x="3424" y="2296"/>
                  <a:ext cx="182" cy="181"/>
                </a:xfrm>
                <a:prstGeom prst="rect">
                  <a:avLst/>
                </a:prstGeom>
                <a:gradFill rotWithShape="1">
                  <a:gsLst>
                    <a:gs pos="0">
                      <a:schemeClr val="bg1"/>
                    </a:gs>
                    <a:gs pos="100000">
                      <a:srgbClr val="EBF7FF"/>
                    </a:gs>
                  </a:gsLst>
                  <a:lin ang="5400000" scaled="1"/>
                </a:gra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cs-CZ"/>
                </a:p>
              </p:txBody>
            </p:sp>
            <p:sp>
              <p:nvSpPr>
                <p:cNvPr id="65" name="Rectangle 66"/>
                <p:cNvSpPr>
                  <a:spLocks noChangeArrowheads="1"/>
                </p:cNvSpPr>
                <p:nvPr/>
              </p:nvSpPr>
              <p:spPr bwMode="auto">
                <a:xfrm>
                  <a:off x="3606" y="2296"/>
                  <a:ext cx="181" cy="181"/>
                </a:xfrm>
                <a:prstGeom prst="rect">
                  <a:avLst/>
                </a:prstGeom>
                <a:gradFill rotWithShape="1">
                  <a:gsLst>
                    <a:gs pos="0">
                      <a:schemeClr val="bg1"/>
                    </a:gs>
                    <a:gs pos="100000">
                      <a:srgbClr val="EBF7FF"/>
                    </a:gs>
                  </a:gsLst>
                  <a:lin ang="5400000" scaled="1"/>
                </a:gra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cs-CZ"/>
                </a:p>
              </p:txBody>
            </p:sp>
            <p:sp>
              <p:nvSpPr>
                <p:cNvPr id="66" name="Rectangle 67"/>
                <p:cNvSpPr>
                  <a:spLocks noChangeArrowheads="1"/>
                </p:cNvSpPr>
                <p:nvPr/>
              </p:nvSpPr>
              <p:spPr bwMode="auto">
                <a:xfrm>
                  <a:off x="3787" y="2296"/>
                  <a:ext cx="181" cy="181"/>
                </a:xfrm>
                <a:prstGeom prst="rect">
                  <a:avLst/>
                </a:prstGeom>
                <a:gradFill rotWithShape="1">
                  <a:gsLst>
                    <a:gs pos="0">
                      <a:schemeClr val="bg1"/>
                    </a:gs>
                    <a:gs pos="100000">
                      <a:srgbClr val="EBF7FF"/>
                    </a:gs>
                  </a:gsLst>
                  <a:lin ang="5400000" scaled="1"/>
                </a:gra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cs-CZ"/>
                </a:p>
              </p:txBody>
            </p:sp>
            <p:sp>
              <p:nvSpPr>
                <p:cNvPr id="67" name="Rectangle 68"/>
                <p:cNvSpPr>
                  <a:spLocks noChangeArrowheads="1"/>
                </p:cNvSpPr>
                <p:nvPr/>
              </p:nvSpPr>
              <p:spPr bwMode="auto">
                <a:xfrm>
                  <a:off x="3968" y="2296"/>
                  <a:ext cx="181" cy="181"/>
                </a:xfrm>
                <a:prstGeom prst="rect">
                  <a:avLst/>
                </a:prstGeom>
                <a:gradFill rotWithShape="1">
                  <a:gsLst>
                    <a:gs pos="0">
                      <a:schemeClr val="bg1"/>
                    </a:gs>
                    <a:gs pos="100000">
                      <a:srgbClr val="EBF7FF"/>
                    </a:gs>
                  </a:gsLst>
                  <a:lin ang="5400000" scaled="1"/>
                </a:gra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cs-CZ"/>
                </a:p>
              </p:txBody>
            </p:sp>
            <p:sp>
              <p:nvSpPr>
                <p:cNvPr id="68" name="Rectangle 69"/>
                <p:cNvSpPr>
                  <a:spLocks noChangeArrowheads="1"/>
                </p:cNvSpPr>
                <p:nvPr/>
              </p:nvSpPr>
              <p:spPr bwMode="auto">
                <a:xfrm>
                  <a:off x="4150" y="2296"/>
                  <a:ext cx="181" cy="181"/>
                </a:xfrm>
                <a:prstGeom prst="rect">
                  <a:avLst/>
                </a:prstGeom>
                <a:gradFill rotWithShape="1">
                  <a:gsLst>
                    <a:gs pos="0">
                      <a:schemeClr val="bg1"/>
                    </a:gs>
                    <a:gs pos="100000">
                      <a:srgbClr val="EBF7FF"/>
                    </a:gs>
                  </a:gsLst>
                  <a:lin ang="5400000" scaled="1"/>
                </a:gra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cs-CZ"/>
                </a:p>
              </p:txBody>
            </p:sp>
            <p:sp>
              <p:nvSpPr>
                <p:cNvPr id="69" name="Rectangle 70"/>
                <p:cNvSpPr>
                  <a:spLocks noChangeArrowheads="1"/>
                </p:cNvSpPr>
                <p:nvPr/>
              </p:nvSpPr>
              <p:spPr bwMode="auto">
                <a:xfrm>
                  <a:off x="4331" y="2296"/>
                  <a:ext cx="182" cy="181"/>
                </a:xfrm>
                <a:prstGeom prst="rect">
                  <a:avLst/>
                </a:prstGeom>
                <a:gradFill rotWithShape="1">
                  <a:gsLst>
                    <a:gs pos="0">
                      <a:schemeClr val="bg1"/>
                    </a:gs>
                    <a:gs pos="100000">
                      <a:srgbClr val="EBF7FF"/>
                    </a:gs>
                  </a:gsLst>
                  <a:lin ang="5400000" scaled="1"/>
                </a:gra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cs-CZ"/>
                </a:p>
              </p:txBody>
            </p:sp>
            <p:sp>
              <p:nvSpPr>
                <p:cNvPr id="70" name="Rectangle 71"/>
                <p:cNvSpPr>
                  <a:spLocks noChangeArrowheads="1"/>
                </p:cNvSpPr>
                <p:nvPr/>
              </p:nvSpPr>
              <p:spPr bwMode="auto">
                <a:xfrm>
                  <a:off x="4513" y="2296"/>
                  <a:ext cx="181" cy="181"/>
                </a:xfrm>
                <a:prstGeom prst="rect">
                  <a:avLst/>
                </a:prstGeom>
                <a:gradFill rotWithShape="1">
                  <a:gsLst>
                    <a:gs pos="0">
                      <a:schemeClr val="bg1"/>
                    </a:gs>
                    <a:gs pos="100000">
                      <a:srgbClr val="EBF7FF"/>
                    </a:gs>
                  </a:gsLst>
                  <a:lin ang="5400000" scaled="1"/>
                </a:gra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cs-CZ"/>
                </a:p>
              </p:txBody>
            </p:sp>
            <p:sp>
              <p:nvSpPr>
                <p:cNvPr id="71" name="Rectangle 73"/>
                <p:cNvSpPr>
                  <a:spLocks noChangeArrowheads="1"/>
                </p:cNvSpPr>
                <p:nvPr/>
              </p:nvSpPr>
              <p:spPr bwMode="auto">
                <a:xfrm>
                  <a:off x="4694" y="2296"/>
                  <a:ext cx="182" cy="181"/>
                </a:xfrm>
                <a:prstGeom prst="rect">
                  <a:avLst/>
                </a:prstGeom>
                <a:gradFill rotWithShape="1">
                  <a:gsLst>
                    <a:gs pos="0">
                      <a:schemeClr val="bg1"/>
                    </a:gs>
                    <a:gs pos="100000">
                      <a:srgbClr val="EBF7FF"/>
                    </a:gs>
                  </a:gsLst>
                  <a:lin ang="5400000" scaled="1"/>
                </a:gra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cs-CZ"/>
                </a:p>
              </p:txBody>
            </p:sp>
            <p:sp>
              <p:nvSpPr>
                <p:cNvPr id="72" name="Rectangle 74"/>
                <p:cNvSpPr>
                  <a:spLocks noChangeArrowheads="1"/>
                </p:cNvSpPr>
                <p:nvPr/>
              </p:nvSpPr>
              <p:spPr bwMode="auto">
                <a:xfrm>
                  <a:off x="4876" y="2296"/>
                  <a:ext cx="181" cy="181"/>
                </a:xfrm>
                <a:prstGeom prst="rect">
                  <a:avLst/>
                </a:prstGeom>
                <a:gradFill rotWithShape="1">
                  <a:gsLst>
                    <a:gs pos="0">
                      <a:schemeClr val="bg1"/>
                    </a:gs>
                    <a:gs pos="100000">
                      <a:srgbClr val="EBF7FF"/>
                    </a:gs>
                  </a:gsLst>
                  <a:lin ang="5400000" scaled="1"/>
                </a:gra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cs-CZ"/>
                </a:p>
              </p:txBody>
            </p:sp>
          </p:grpSp>
          <p:grpSp>
            <p:nvGrpSpPr>
              <p:cNvPr id="6" name="Group 112"/>
              <p:cNvGrpSpPr>
                <a:grpSpLocks/>
              </p:cNvGrpSpPr>
              <p:nvPr/>
            </p:nvGrpSpPr>
            <p:grpSpPr bwMode="auto">
              <a:xfrm>
                <a:off x="703" y="2069"/>
                <a:ext cx="4354" cy="181"/>
                <a:chOff x="703" y="2069"/>
                <a:chExt cx="4354" cy="181"/>
              </a:xfrm>
            </p:grpSpPr>
            <p:sp>
              <p:nvSpPr>
                <p:cNvPr id="25" name="Rectangle 83"/>
                <p:cNvSpPr>
                  <a:spLocks noChangeArrowheads="1"/>
                </p:cNvSpPr>
                <p:nvPr/>
              </p:nvSpPr>
              <p:spPr bwMode="auto">
                <a:xfrm>
                  <a:off x="703" y="2069"/>
                  <a:ext cx="181" cy="181"/>
                </a:xfrm>
                <a:prstGeom prst="rect">
                  <a:avLst/>
                </a:prstGeom>
                <a:gradFill rotWithShape="1">
                  <a:gsLst>
                    <a:gs pos="0">
                      <a:schemeClr val="bg1"/>
                    </a:gs>
                    <a:gs pos="100000">
                      <a:srgbClr val="EBF7FF"/>
                    </a:gs>
                  </a:gsLst>
                  <a:lin ang="5400000" scaled="1"/>
                </a:gra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cs-CZ"/>
                </a:p>
              </p:txBody>
            </p:sp>
            <p:sp>
              <p:nvSpPr>
                <p:cNvPr id="26" name="Rectangle 84"/>
                <p:cNvSpPr>
                  <a:spLocks noChangeArrowheads="1"/>
                </p:cNvSpPr>
                <p:nvPr/>
              </p:nvSpPr>
              <p:spPr bwMode="auto">
                <a:xfrm>
                  <a:off x="884" y="2069"/>
                  <a:ext cx="182" cy="181"/>
                </a:xfrm>
                <a:prstGeom prst="rect">
                  <a:avLst/>
                </a:prstGeom>
                <a:gradFill rotWithShape="1">
                  <a:gsLst>
                    <a:gs pos="0">
                      <a:schemeClr val="bg1"/>
                    </a:gs>
                    <a:gs pos="100000">
                      <a:srgbClr val="EBF7FF"/>
                    </a:gs>
                  </a:gsLst>
                  <a:lin ang="5400000" scaled="1"/>
                </a:gra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cs-CZ"/>
                </a:p>
              </p:txBody>
            </p:sp>
            <p:sp>
              <p:nvSpPr>
                <p:cNvPr id="27" name="Rectangle 85"/>
                <p:cNvSpPr>
                  <a:spLocks noChangeArrowheads="1"/>
                </p:cNvSpPr>
                <p:nvPr/>
              </p:nvSpPr>
              <p:spPr bwMode="auto">
                <a:xfrm>
                  <a:off x="1066" y="2069"/>
                  <a:ext cx="181" cy="181"/>
                </a:xfrm>
                <a:prstGeom prst="rect">
                  <a:avLst/>
                </a:prstGeom>
                <a:gradFill rotWithShape="1">
                  <a:gsLst>
                    <a:gs pos="0">
                      <a:schemeClr val="bg1"/>
                    </a:gs>
                    <a:gs pos="100000">
                      <a:srgbClr val="EBF7FF"/>
                    </a:gs>
                  </a:gsLst>
                  <a:lin ang="5400000" scaled="1"/>
                </a:gra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cs-CZ"/>
                </a:p>
              </p:txBody>
            </p:sp>
            <p:sp>
              <p:nvSpPr>
                <p:cNvPr id="28" name="Rectangle 86"/>
                <p:cNvSpPr>
                  <a:spLocks noChangeArrowheads="1"/>
                </p:cNvSpPr>
                <p:nvPr/>
              </p:nvSpPr>
              <p:spPr bwMode="auto">
                <a:xfrm>
                  <a:off x="1247" y="2069"/>
                  <a:ext cx="181" cy="181"/>
                </a:xfrm>
                <a:prstGeom prst="rect">
                  <a:avLst/>
                </a:prstGeom>
                <a:gradFill rotWithShape="1">
                  <a:gsLst>
                    <a:gs pos="0">
                      <a:schemeClr val="bg1"/>
                    </a:gs>
                    <a:gs pos="100000">
                      <a:srgbClr val="EBF7FF"/>
                    </a:gs>
                  </a:gsLst>
                  <a:lin ang="5400000" scaled="1"/>
                </a:gra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cs-CZ"/>
                </a:p>
              </p:txBody>
            </p:sp>
            <p:sp>
              <p:nvSpPr>
                <p:cNvPr id="29" name="Rectangle 87"/>
                <p:cNvSpPr>
                  <a:spLocks noChangeArrowheads="1"/>
                </p:cNvSpPr>
                <p:nvPr/>
              </p:nvSpPr>
              <p:spPr bwMode="auto">
                <a:xfrm>
                  <a:off x="1428" y="2069"/>
                  <a:ext cx="182" cy="181"/>
                </a:xfrm>
                <a:prstGeom prst="rect">
                  <a:avLst/>
                </a:prstGeom>
                <a:gradFill rotWithShape="1">
                  <a:gsLst>
                    <a:gs pos="0">
                      <a:schemeClr val="bg1"/>
                    </a:gs>
                    <a:gs pos="100000">
                      <a:srgbClr val="EBF7FF"/>
                    </a:gs>
                  </a:gsLst>
                  <a:lin ang="5400000" scaled="1"/>
                </a:gra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cs-CZ"/>
                </a:p>
              </p:txBody>
            </p:sp>
            <p:sp>
              <p:nvSpPr>
                <p:cNvPr id="30" name="Rectangle 88"/>
                <p:cNvSpPr>
                  <a:spLocks noChangeArrowheads="1"/>
                </p:cNvSpPr>
                <p:nvPr/>
              </p:nvSpPr>
              <p:spPr bwMode="auto">
                <a:xfrm>
                  <a:off x="1610" y="2069"/>
                  <a:ext cx="181" cy="181"/>
                </a:xfrm>
                <a:prstGeom prst="rect">
                  <a:avLst/>
                </a:prstGeom>
                <a:gradFill rotWithShape="1">
                  <a:gsLst>
                    <a:gs pos="0">
                      <a:schemeClr val="bg1"/>
                    </a:gs>
                    <a:gs pos="100000">
                      <a:srgbClr val="EBF7FF"/>
                    </a:gs>
                  </a:gsLst>
                  <a:lin ang="5400000" scaled="1"/>
                </a:gra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cs-CZ"/>
                </a:p>
              </p:txBody>
            </p:sp>
            <p:sp>
              <p:nvSpPr>
                <p:cNvPr id="31" name="Rectangle 89"/>
                <p:cNvSpPr>
                  <a:spLocks noChangeArrowheads="1"/>
                </p:cNvSpPr>
                <p:nvPr/>
              </p:nvSpPr>
              <p:spPr bwMode="auto">
                <a:xfrm>
                  <a:off x="1791" y="2069"/>
                  <a:ext cx="181" cy="181"/>
                </a:xfrm>
                <a:prstGeom prst="rect">
                  <a:avLst/>
                </a:prstGeom>
                <a:gradFill rotWithShape="1">
                  <a:gsLst>
                    <a:gs pos="0">
                      <a:schemeClr val="bg1"/>
                    </a:gs>
                    <a:gs pos="100000">
                      <a:srgbClr val="EBF7FF"/>
                    </a:gs>
                  </a:gsLst>
                  <a:lin ang="5400000" scaled="1"/>
                </a:gra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cs-CZ"/>
                </a:p>
              </p:txBody>
            </p:sp>
            <p:sp>
              <p:nvSpPr>
                <p:cNvPr id="32" name="Rectangle 90"/>
                <p:cNvSpPr>
                  <a:spLocks noChangeArrowheads="1"/>
                </p:cNvSpPr>
                <p:nvPr/>
              </p:nvSpPr>
              <p:spPr bwMode="auto">
                <a:xfrm>
                  <a:off x="1973" y="2069"/>
                  <a:ext cx="181" cy="181"/>
                </a:xfrm>
                <a:prstGeom prst="rect">
                  <a:avLst/>
                </a:prstGeom>
                <a:gradFill rotWithShape="1">
                  <a:gsLst>
                    <a:gs pos="0">
                      <a:schemeClr val="bg1"/>
                    </a:gs>
                    <a:gs pos="100000">
                      <a:srgbClr val="EBF7FF"/>
                    </a:gs>
                  </a:gsLst>
                  <a:lin ang="5400000" scaled="1"/>
                </a:gra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cs-CZ"/>
                </a:p>
              </p:txBody>
            </p:sp>
            <p:sp>
              <p:nvSpPr>
                <p:cNvPr id="33" name="Rectangle 91"/>
                <p:cNvSpPr>
                  <a:spLocks noChangeArrowheads="1"/>
                </p:cNvSpPr>
                <p:nvPr/>
              </p:nvSpPr>
              <p:spPr bwMode="auto">
                <a:xfrm>
                  <a:off x="2154" y="2069"/>
                  <a:ext cx="181" cy="181"/>
                </a:xfrm>
                <a:prstGeom prst="rect">
                  <a:avLst/>
                </a:prstGeom>
                <a:gradFill rotWithShape="1">
                  <a:gsLst>
                    <a:gs pos="0">
                      <a:schemeClr val="bg1"/>
                    </a:gs>
                    <a:gs pos="100000">
                      <a:srgbClr val="EBF7FF"/>
                    </a:gs>
                  </a:gsLst>
                  <a:lin ang="5400000" scaled="1"/>
                </a:gra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cs-CZ"/>
                </a:p>
              </p:txBody>
            </p:sp>
            <p:sp>
              <p:nvSpPr>
                <p:cNvPr id="34" name="Rectangle 92"/>
                <p:cNvSpPr>
                  <a:spLocks noChangeArrowheads="1"/>
                </p:cNvSpPr>
                <p:nvPr/>
              </p:nvSpPr>
              <p:spPr bwMode="auto">
                <a:xfrm>
                  <a:off x="2335" y="2069"/>
                  <a:ext cx="181" cy="181"/>
                </a:xfrm>
                <a:prstGeom prst="rect">
                  <a:avLst/>
                </a:prstGeom>
                <a:gradFill rotWithShape="1">
                  <a:gsLst>
                    <a:gs pos="0">
                      <a:schemeClr val="bg1"/>
                    </a:gs>
                    <a:gs pos="100000">
                      <a:srgbClr val="EBF7FF"/>
                    </a:gs>
                  </a:gsLst>
                  <a:lin ang="5400000" scaled="1"/>
                </a:gra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cs-CZ"/>
                </a:p>
              </p:txBody>
            </p:sp>
            <p:sp>
              <p:nvSpPr>
                <p:cNvPr id="35" name="Rectangle 93"/>
                <p:cNvSpPr>
                  <a:spLocks noChangeArrowheads="1"/>
                </p:cNvSpPr>
                <p:nvPr/>
              </p:nvSpPr>
              <p:spPr bwMode="auto">
                <a:xfrm>
                  <a:off x="2517" y="2069"/>
                  <a:ext cx="182" cy="181"/>
                </a:xfrm>
                <a:prstGeom prst="rect">
                  <a:avLst/>
                </a:prstGeom>
                <a:gradFill rotWithShape="1">
                  <a:gsLst>
                    <a:gs pos="0">
                      <a:schemeClr val="bg1"/>
                    </a:gs>
                    <a:gs pos="100000">
                      <a:srgbClr val="EBF7FF"/>
                    </a:gs>
                  </a:gsLst>
                  <a:lin ang="5400000" scaled="1"/>
                </a:gra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cs-CZ"/>
                </a:p>
              </p:txBody>
            </p:sp>
            <p:sp>
              <p:nvSpPr>
                <p:cNvPr id="36" name="Rectangle 94"/>
                <p:cNvSpPr>
                  <a:spLocks noChangeArrowheads="1"/>
                </p:cNvSpPr>
                <p:nvPr/>
              </p:nvSpPr>
              <p:spPr bwMode="auto">
                <a:xfrm>
                  <a:off x="2699" y="2069"/>
                  <a:ext cx="181" cy="181"/>
                </a:xfrm>
                <a:prstGeom prst="rect">
                  <a:avLst/>
                </a:prstGeom>
                <a:gradFill rotWithShape="1">
                  <a:gsLst>
                    <a:gs pos="0">
                      <a:schemeClr val="bg1"/>
                    </a:gs>
                    <a:gs pos="100000">
                      <a:srgbClr val="EBF7FF"/>
                    </a:gs>
                  </a:gsLst>
                  <a:lin ang="5400000" scaled="1"/>
                </a:gra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cs-CZ"/>
                </a:p>
              </p:txBody>
            </p:sp>
            <p:sp>
              <p:nvSpPr>
                <p:cNvPr id="37" name="Rectangle 95"/>
                <p:cNvSpPr>
                  <a:spLocks noChangeArrowheads="1"/>
                </p:cNvSpPr>
                <p:nvPr/>
              </p:nvSpPr>
              <p:spPr bwMode="auto">
                <a:xfrm>
                  <a:off x="2880" y="2069"/>
                  <a:ext cx="182" cy="181"/>
                </a:xfrm>
                <a:prstGeom prst="rect">
                  <a:avLst/>
                </a:prstGeom>
                <a:gradFill rotWithShape="1">
                  <a:gsLst>
                    <a:gs pos="0">
                      <a:schemeClr val="bg1"/>
                    </a:gs>
                    <a:gs pos="100000">
                      <a:srgbClr val="EBF7FF"/>
                    </a:gs>
                  </a:gsLst>
                  <a:lin ang="5400000" scaled="1"/>
                </a:gra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cs-CZ"/>
                </a:p>
              </p:txBody>
            </p:sp>
            <p:sp>
              <p:nvSpPr>
                <p:cNvPr id="38" name="Rectangle 96"/>
                <p:cNvSpPr>
                  <a:spLocks noChangeArrowheads="1"/>
                </p:cNvSpPr>
                <p:nvPr/>
              </p:nvSpPr>
              <p:spPr bwMode="auto">
                <a:xfrm>
                  <a:off x="3061" y="2069"/>
                  <a:ext cx="182" cy="181"/>
                </a:xfrm>
                <a:prstGeom prst="rect">
                  <a:avLst/>
                </a:prstGeom>
                <a:gradFill rotWithShape="1">
                  <a:gsLst>
                    <a:gs pos="0">
                      <a:schemeClr val="bg1"/>
                    </a:gs>
                    <a:gs pos="100000">
                      <a:srgbClr val="EBF7FF"/>
                    </a:gs>
                  </a:gsLst>
                  <a:lin ang="5400000" scaled="1"/>
                </a:gra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cs-CZ"/>
                </a:p>
              </p:txBody>
            </p:sp>
            <p:sp>
              <p:nvSpPr>
                <p:cNvPr id="39" name="Rectangle 97"/>
                <p:cNvSpPr>
                  <a:spLocks noChangeArrowheads="1"/>
                </p:cNvSpPr>
                <p:nvPr/>
              </p:nvSpPr>
              <p:spPr bwMode="auto">
                <a:xfrm>
                  <a:off x="3243" y="2069"/>
                  <a:ext cx="181" cy="181"/>
                </a:xfrm>
                <a:prstGeom prst="rect">
                  <a:avLst/>
                </a:prstGeom>
                <a:gradFill rotWithShape="1">
                  <a:gsLst>
                    <a:gs pos="0">
                      <a:schemeClr val="bg1"/>
                    </a:gs>
                    <a:gs pos="100000">
                      <a:srgbClr val="EBF7FF"/>
                    </a:gs>
                  </a:gsLst>
                  <a:lin ang="5400000" scaled="1"/>
                </a:gra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cs-CZ"/>
                </a:p>
              </p:txBody>
            </p:sp>
            <p:sp>
              <p:nvSpPr>
                <p:cNvPr id="40" name="Rectangle 98"/>
                <p:cNvSpPr>
                  <a:spLocks noChangeArrowheads="1"/>
                </p:cNvSpPr>
                <p:nvPr/>
              </p:nvSpPr>
              <p:spPr bwMode="auto">
                <a:xfrm>
                  <a:off x="3424" y="2069"/>
                  <a:ext cx="182" cy="181"/>
                </a:xfrm>
                <a:prstGeom prst="rect">
                  <a:avLst/>
                </a:prstGeom>
                <a:gradFill rotWithShape="1">
                  <a:gsLst>
                    <a:gs pos="0">
                      <a:schemeClr val="bg1"/>
                    </a:gs>
                    <a:gs pos="100000">
                      <a:srgbClr val="EBF7FF"/>
                    </a:gs>
                  </a:gsLst>
                  <a:lin ang="5400000" scaled="1"/>
                </a:gra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cs-CZ"/>
                </a:p>
              </p:txBody>
            </p:sp>
            <p:sp>
              <p:nvSpPr>
                <p:cNvPr id="41" name="Rectangle 99"/>
                <p:cNvSpPr>
                  <a:spLocks noChangeArrowheads="1"/>
                </p:cNvSpPr>
                <p:nvPr/>
              </p:nvSpPr>
              <p:spPr bwMode="auto">
                <a:xfrm>
                  <a:off x="3606" y="2069"/>
                  <a:ext cx="181" cy="181"/>
                </a:xfrm>
                <a:prstGeom prst="rect">
                  <a:avLst/>
                </a:prstGeom>
                <a:gradFill rotWithShape="1">
                  <a:gsLst>
                    <a:gs pos="0">
                      <a:schemeClr val="bg1"/>
                    </a:gs>
                    <a:gs pos="100000">
                      <a:srgbClr val="EBF7FF"/>
                    </a:gs>
                  </a:gsLst>
                  <a:lin ang="5400000" scaled="1"/>
                </a:gra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cs-CZ"/>
                </a:p>
              </p:txBody>
            </p:sp>
            <p:sp>
              <p:nvSpPr>
                <p:cNvPr id="42" name="Rectangle 100"/>
                <p:cNvSpPr>
                  <a:spLocks noChangeArrowheads="1"/>
                </p:cNvSpPr>
                <p:nvPr/>
              </p:nvSpPr>
              <p:spPr bwMode="auto">
                <a:xfrm>
                  <a:off x="3787" y="2069"/>
                  <a:ext cx="181" cy="181"/>
                </a:xfrm>
                <a:prstGeom prst="rect">
                  <a:avLst/>
                </a:prstGeom>
                <a:gradFill rotWithShape="1">
                  <a:gsLst>
                    <a:gs pos="0">
                      <a:schemeClr val="bg1"/>
                    </a:gs>
                    <a:gs pos="100000">
                      <a:srgbClr val="EBF7FF"/>
                    </a:gs>
                  </a:gsLst>
                  <a:lin ang="5400000" scaled="1"/>
                </a:gra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cs-CZ"/>
                </a:p>
              </p:txBody>
            </p:sp>
            <p:sp>
              <p:nvSpPr>
                <p:cNvPr id="43" name="Rectangle 101"/>
                <p:cNvSpPr>
                  <a:spLocks noChangeArrowheads="1"/>
                </p:cNvSpPr>
                <p:nvPr/>
              </p:nvSpPr>
              <p:spPr bwMode="auto">
                <a:xfrm>
                  <a:off x="3968" y="2069"/>
                  <a:ext cx="181" cy="181"/>
                </a:xfrm>
                <a:prstGeom prst="rect">
                  <a:avLst/>
                </a:prstGeom>
                <a:gradFill rotWithShape="1">
                  <a:gsLst>
                    <a:gs pos="0">
                      <a:schemeClr val="bg1"/>
                    </a:gs>
                    <a:gs pos="100000">
                      <a:srgbClr val="EBF7FF"/>
                    </a:gs>
                  </a:gsLst>
                  <a:lin ang="5400000" scaled="1"/>
                </a:gra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cs-CZ"/>
                </a:p>
              </p:txBody>
            </p:sp>
            <p:sp>
              <p:nvSpPr>
                <p:cNvPr id="44" name="Rectangle 102"/>
                <p:cNvSpPr>
                  <a:spLocks noChangeArrowheads="1"/>
                </p:cNvSpPr>
                <p:nvPr/>
              </p:nvSpPr>
              <p:spPr bwMode="auto">
                <a:xfrm>
                  <a:off x="4150" y="2069"/>
                  <a:ext cx="181" cy="181"/>
                </a:xfrm>
                <a:prstGeom prst="rect">
                  <a:avLst/>
                </a:prstGeom>
                <a:gradFill rotWithShape="1">
                  <a:gsLst>
                    <a:gs pos="0">
                      <a:schemeClr val="bg1"/>
                    </a:gs>
                    <a:gs pos="100000">
                      <a:srgbClr val="EBF7FF"/>
                    </a:gs>
                  </a:gsLst>
                  <a:lin ang="5400000" scaled="1"/>
                </a:gra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cs-CZ"/>
                </a:p>
              </p:txBody>
            </p:sp>
            <p:sp>
              <p:nvSpPr>
                <p:cNvPr id="45" name="Rectangle 103"/>
                <p:cNvSpPr>
                  <a:spLocks noChangeArrowheads="1"/>
                </p:cNvSpPr>
                <p:nvPr/>
              </p:nvSpPr>
              <p:spPr bwMode="auto">
                <a:xfrm>
                  <a:off x="4331" y="2069"/>
                  <a:ext cx="182" cy="181"/>
                </a:xfrm>
                <a:prstGeom prst="rect">
                  <a:avLst/>
                </a:prstGeom>
                <a:gradFill rotWithShape="1">
                  <a:gsLst>
                    <a:gs pos="0">
                      <a:schemeClr val="bg1"/>
                    </a:gs>
                    <a:gs pos="100000">
                      <a:srgbClr val="EBF7FF"/>
                    </a:gs>
                  </a:gsLst>
                  <a:lin ang="5400000" scaled="1"/>
                </a:gra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cs-CZ"/>
                </a:p>
              </p:txBody>
            </p:sp>
            <p:sp>
              <p:nvSpPr>
                <p:cNvPr id="46" name="Rectangle 104"/>
                <p:cNvSpPr>
                  <a:spLocks noChangeArrowheads="1"/>
                </p:cNvSpPr>
                <p:nvPr/>
              </p:nvSpPr>
              <p:spPr bwMode="auto">
                <a:xfrm>
                  <a:off x="4513" y="2069"/>
                  <a:ext cx="181" cy="181"/>
                </a:xfrm>
                <a:prstGeom prst="rect">
                  <a:avLst/>
                </a:prstGeom>
                <a:gradFill rotWithShape="1">
                  <a:gsLst>
                    <a:gs pos="0">
                      <a:schemeClr val="bg1"/>
                    </a:gs>
                    <a:gs pos="100000">
                      <a:srgbClr val="EBF7FF"/>
                    </a:gs>
                  </a:gsLst>
                  <a:lin ang="5400000" scaled="1"/>
                </a:gra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cs-CZ"/>
                </a:p>
              </p:txBody>
            </p:sp>
            <p:sp>
              <p:nvSpPr>
                <p:cNvPr id="47" name="Rectangle 105"/>
                <p:cNvSpPr>
                  <a:spLocks noChangeArrowheads="1"/>
                </p:cNvSpPr>
                <p:nvPr/>
              </p:nvSpPr>
              <p:spPr bwMode="auto">
                <a:xfrm>
                  <a:off x="4694" y="2069"/>
                  <a:ext cx="182" cy="181"/>
                </a:xfrm>
                <a:prstGeom prst="rect">
                  <a:avLst/>
                </a:prstGeom>
                <a:gradFill rotWithShape="1">
                  <a:gsLst>
                    <a:gs pos="0">
                      <a:schemeClr val="bg1"/>
                    </a:gs>
                    <a:gs pos="100000">
                      <a:srgbClr val="EBF7FF"/>
                    </a:gs>
                  </a:gsLst>
                  <a:lin ang="5400000" scaled="1"/>
                </a:gra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cs-CZ"/>
                </a:p>
              </p:txBody>
            </p:sp>
            <p:sp>
              <p:nvSpPr>
                <p:cNvPr id="48" name="Rectangle 106"/>
                <p:cNvSpPr>
                  <a:spLocks noChangeArrowheads="1"/>
                </p:cNvSpPr>
                <p:nvPr/>
              </p:nvSpPr>
              <p:spPr bwMode="auto">
                <a:xfrm>
                  <a:off x="4876" y="2069"/>
                  <a:ext cx="181" cy="181"/>
                </a:xfrm>
                <a:prstGeom prst="rect">
                  <a:avLst/>
                </a:prstGeom>
                <a:gradFill rotWithShape="1">
                  <a:gsLst>
                    <a:gs pos="0">
                      <a:schemeClr val="bg1"/>
                    </a:gs>
                    <a:gs pos="100000">
                      <a:srgbClr val="EBF7FF"/>
                    </a:gs>
                  </a:gsLst>
                  <a:lin ang="5400000" scaled="1"/>
                </a:gra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cs-CZ"/>
                </a:p>
              </p:txBody>
            </p:sp>
          </p:grpSp>
          <p:sp>
            <p:nvSpPr>
              <p:cNvPr id="7" name="Line 108"/>
              <p:cNvSpPr>
                <a:spLocks noChangeShapeType="1"/>
              </p:cNvSpPr>
              <p:nvPr/>
            </p:nvSpPr>
            <p:spPr bwMode="auto">
              <a:xfrm>
                <a:off x="1791" y="1979"/>
                <a:ext cx="0" cy="181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dash"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cs-CZ"/>
              </a:p>
            </p:txBody>
          </p:sp>
          <p:sp>
            <p:nvSpPr>
              <p:cNvPr id="8" name="Line 109"/>
              <p:cNvSpPr>
                <a:spLocks noChangeShapeType="1"/>
              </p:cNvSpPr>
              <p:nvPr/>
            </p:nvSpPr>
            <p:spPr bwMode="auto">
              <a:xfrm>
                <a:off x="2880" y="1979"/>
                <a:ext cx="0" cy="181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dash"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cs-CZ"/>
              </a:p>
            </p:txBody>
          </p:sp>
          <p:sp>
            <p:nvSpPr>
              <p:cNvPr id="9" name="Line 110"/>
              <p:cNvSpPr>
                <a:spLocks noChangeShapeType="1"/>
              </p:cNvSpPr>
              <p:nvPr/>
            </p:nvSpPr>
            <p:spPr bwMode="auto">
              <a:xfrm>
                <a:off x="3969" y="1979"/>
                <a:ext cx="0" cy="181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dash"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cs-CZ"/>
              </a:p>
            </p:txBody>
          </p:sp>
          <p:sp>
            <p:nvSpPr>
              <p:cNvPr id="10" name="AutoShape 113"/>
              <p:cNvSpPr>
                <a:spLocks noChangeArrowheads="1"/>
              </p:cNvSpPr>
              <p:nvPr/>
            </p:nvSpPr>
            <p:spPr bwMode="auto">
              <a:xfrm>
                <a:off x="1837" y="2614"/>
                <a:ext cx="998" cy="272"/>
              </a:xfrm>
              <a:prstGeom prst="roundRect">
                <a:avLst>
                  <a:gd name="adj" fmla="val 16667"/>
                </a:avLst>
              </a:prstGeom>
              <a:gradFill rotWithShape="1">
                <a:gsLst>
                  <a:gs pos="0">
                    <a:schemeClr val="bg1"/>
                  </a:gs>
                  <a:gs pos="100000">
                    <a:srgbClr val="FFFFCC"/>
                  </a:gs>
                </a:gsLst>
                <a:lin ang="5400000" scaled="1"/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buNone/>
                </a:pPr>
                <a:r>
                  <a:rPr lang="cs-CZ" sz="1600" dirty="0" err="1"/>
                  <a:t>pre-scan</a:t>
                </a:r>
                <a:endParaRPr lang="cs-CZ" sz="1600" dirty="0"/>
              </a:p>
            </p:txBody>
          </p:sp>
          <p:sp>
            <p:nvSpPr>
              <p:cNvPr id="11" name="AutoShape 114"/>
              <p:cNvSpPr>
                <a:spLocks noChangeArrowheads="1"/>
              </p:cNvSpPr>
              <p:nvPr/>
            </p:nvSpPr>
            <p:spPr bwMode="auto">
              <a:xfrm>
                <a:off x="748" y="2614"/>
                <a:ext cx="998" cy="272"/>
              </a:xfrm>
              <a:prstGeom prst="roundRect">
                <a:avLst>
                  <a:gd name="adj" fmla="val 16667"/>
                </a:avLst>
              </a:prstGeom>
              <a:gradFill rotWithShape="1">
                <a:gsLst>
                  <a:gs pos="0">
                    <a:srgbClr val="FFFF66"/>
                  </a:gs>
                  <a:gs pos="100000">
                    <a:srgbClr val="FFC000"/>
                  </a:gs>
                </a:gsLst>
                <a:lin ang="5400000" scaled="1"/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buNone/>
                </a:pPr>
                <a:r>
                  <a:rPr lang="cs-CZ" sz="1600" dirty="0" err="1"/>
                  <a:t>final</a:t>
                </a:r>
                <a:r>
                  <a:rPr lang="cs-CZ" sz="1600" dirty="0"/>
                  <a:t> </a:t>
                </a:r>
                <a:r>
                  <a:rPr lang="cs-CZ" sz="1600" dirty="0" err="1"/>
                  <a:t>scan</a:t>
                </a:r>
                <a:endParaRPr lang="cs-CZ" sz="1600" dirty="0"/>
              </a:p>
            </p:txBody>
          </p:sp>
          <p:sp>
            <p:nvSpPr>
              <p:cNvPr id="12" name="AutoShape 115"/>
              <p:cNvSpPr>
                <a:spLocks noChangeArrowheads="1"/>
              </p:cNvSpPr>
              <p:nvPr/>
            </p:nvSpPr>
            <p:spPr bwMode="auto">
              <a:xfrm>
                <a:off x="1837" y="3430"/>
                <a:ext cx="998" cy="272"/>
              </a:xfrm>
              <a:prstGeom prst="roundRect">
                <a:avLst>
                  <a:gd name="adj" fmla="val 16667"/>
                </a:avLst>
              </a:prstGeom>
              <a:gradFill rotWithShape="1">
                <a:gsLst>
                  <a:gs pos="0">
                    <a:srgbClr val="FFFF66"/>
                  </a:gs>
                  <a:gs pos="100000">
                    <a:srgbClr val="FFC000"/>
                  </a:gs>
                </a:gsLst>
                <a:lin ang="5400000" scaled="1"/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buNone/>
                </a:pPr>
                <a:r>
                  <a:rPr lang="cs-CZ" sz="1600" dirty="0" err="1"/>
                  <a:t>final</a:t>
                </a:r>
                <a:r>
                  <a:rPr lang="cs-CZ" sz="1600" dirty="0"/>
                  <a:t> </a:t>
                </a:r>
                <a:r>
                  <a:rPr lang="cs-CZ" sz="1600" dirty="0" err="1"/>
                  <a:t>scan</a:t>
                </a:r>
                <a:endParaRPr lang="cs-CZ" sz="1600" dirty="0"/>
              </a:p>
            </p:txBody>
          </p:sp>
          <p:sp>
            <p:nvSpPr>
              <p:cNvPr id="13" name="Oval 116"/>
              <p:cNvSpPr>
                <a:spLocks noChangeArrowheads="1"/>
              </p:cNvSpPr>
              <p:nvPr/>
            </p:nvSpPr>
            <p:spPr bwMode="auto">
              <a:xfrm>
                <a:off x="2245" y="3067"/>
                <a:ext cx="181" cy="182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buNone/>
                </a:pPr>
                <a:r>
                  <a:rPr lang="cs-CZ" sz="1600" dirty="0"/>
                  <a:t>+</a:t>
                </a:r>
              </a:p>
            </p:txBody>
          </p:sp>
          <p:sp>
            <p:nvSpPr>
              <p:cNvPr id="14" name="Oval 117"/>
              <p:cNvSpPr>
                <a:spLocks noChangeArrowheads="1"/>
              </p:cNvSpPr>
              <p:nvPr/>
            </p:nvSpPr>
            <p:spPr bwMode="auto">
              <a:xfrm>
                <a:off x="3334" y="3067"/>
                <a:ext cx="181" cy="182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buNone/>
                </a:pPr>
                <a:r>
                  <a:rPr lang="cs-CZ" sz="1600" dirty="0"/>
                  <a:t>+</a:t>
                </a:r>
              </a:p>
            </p:txBody>
          </p:sp>
          <p:cxnSp>
            <p:nvCxnSpPr>
              <p:cNvPr id="15" name="AutoShape 119"/>
              <p:cNvCxnSpPr>
                <a:cxnSpLocks noChangeShapeType="1"/>
                <a:stCxn id="11" idx="2"/>
                <a:endCxn id="13" idx="2"/>
              </p:cNvCxnSpPr>
              <p:nvPr/>
            </p:nvCxnSpPr>
            <p:spPr bwMode="auto">
              <a:xfrm rot="16200000" flipH="1">
                <a:off x="1610" y="2523"/>
                <a:ext cx="272" cy="998"/>
              </a:xfrm>
              <a:prstGeom prst="curvedConnector2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sp>
            <p:nvSpPr>
              <p:cNvPr id="16" name="Line 121"/>
              <p:cNvSpPr>
                <a:spLocks noChangeShapeType="1"/>
              </p:cNvSpPr>
              <p:nvPr/>
            </p:nvSpPr>
            <p:spPr bwMode="auto">
              <a:xfrm>
                <a:off x="2336" y="2886"/>
                <a:ext cx="0" cy="18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cs-CZ"/>
              </a:p>
            </p:txBody>
          </p:sp>
          <p:sp>
            <p:nvSpPr>
              <p:cNvPr id="17" name="Line 122"/>
              <p:cNvSpPr>
                <a:spLocks noChangeShapeType="1"/>
              </p:cNvSpPr>
              <p:nvPr/>
            </p:nvSpPr>
            <p:spPr bwMode="auto">
              <a:xfrm>
                <a:off x="2426" y="3158"/>
                <a:ext cx="908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cs-CZ"/>
              </a:p>
            </p:txBody>
          </p:sp>
          <p:sp>
            <p:nvSpPr>
              <p:cNvPr id="18" name="AutoShape 123"/>
              <p:cNvSpPr>
                <a:spLocks noChangeArrowheads="1"/>
              </p:cNvSpPr>
              <p:nvPr/>
            </p:nvSpPr>
            <p:spPr bwMode="auto">
              <a:xfrm>
                <a:off x="2925" y="2614"/>
                <a:ext cx="998" cy="272"/>
              </a:xfrm>
              <a:prstGeom prst="roundRect">
                <a:avLst>
                  <a:gd name="adj" fmla="val 16667"/>
                </a:avLst>
              </a:prstGeom>
              <a:gradFill rotWithShape="1">
                <a:gsLst>
                  <a:gs pos="0">
                    <a:schemeClr val="bg1"/>
                  </a:gs>
                  <a:gs pos="100000">
                    <a:srgbClr val="FFFFCC"/>
                  </a:gs>
                </a:gsLst>
                <a:lin ang="5400000" scaled="1"/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buNone/>
                </a:pPr>
                <a:r>
                  <a:rPr lang="cs-CZ" sz="1600" dirty="0" err="1"/>
                  <a:t>pre-scan</a:t>
                </a:r>
                <a:endParaRPr lang="cs-CZ" sz="1600" dirty="0"/>
              </a:p>
            </p:txBody>
          </p:sp>
          <p:sp>
            <p:nvSpPr>
              <p:cNvPr id="19" name="AutoShape 125"/>
              <p:cNvSpPr>
                <a:spLocks noChangeArrowheads="1"/>
              </p:cNvSpPr>
              <p:nvPr/>
            </p:nvSpPr>
            <p:spPr bwMode="auto">
              <a:xfrm>
                <a:off x="2925" y="3430"/>
                <a:ext cx="998" cy="272"/>
              </a:xfrm>
              <a:prstGeom prst="roundRect">
                <a:avLst>
                  <a:gd name="adj" fmla="val 16667"/>
                </a:avLst>
              </a:prstGeom>
              <a:gradFill rotWithShape="1">
                <a:gsLst>
                  <a:gs pos="0">
                    <a:srgbClr val="FFFF66"/>
                  </a:gs>
                  <a:gs pos="100000">
                    <a:srgbClr val="FFC000"/>
                  </a:gs>
                </a:gsLst>
                <a:lin ang="5400000" scaled="1"/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buNone/>
                </a:pPr>
                <a:r>
                  <a:rPr lang="cs-CZ" sz="1600" dirty="0" err="1"/>
                  <a:t>final</a:t>
                </a:r>
                <a:r>
                  <a:rPr lang="cs-CZ" sz="1600" dirty="0"/>
                  <a:t> </a:t>
                </a:r>
                <a:r>
                  <a:rPr lang="cs-CZ" sz="1600" dirty="0" err="1"/>
                  <a:t>scan</a:t>
                </a:r>
                <a:endParaRPr lang="cs-CZ" sz="1600" dirty="0"/>
              </a:p>
            </p:txBody>
          </p:sp>
          <p:sp>
            <p:nvSpPr>
              <p:cNvPr id="20" name="AutoShape 126"/>
              <p:cNvSpPr>
                <a:spLocks noChangeArrowheads="1"/>
              </p:cNvSpPr>
              <p:nvPr/>
            </p:nvSpPr>
            <p:spPr bwMode="auto">
              <a:xfrm>
                <a:off x="4014" y="3430"/>
                <a:ext cx="998" cy="272"/>
              </a:xfrm>
              <a:prstGeom prst="roundRect">
                <a:avLst>
                  <a:gd name="adj" fmla="val 16667"/>
                </a:avLst>
              </a:prstGeom>
              <a:gradFill rotWithShape="1">
                <a:gsLst>
                  <a:gs pos="0">
                    <a:srgbClr val="FFFF66"/>
                  </a:gs>
                  <a:gs pos="100000">
                    <a:srgbClr val="FFC000"/>
                  </a:gs>
                </a:gsLst>
                <a:lin ang="5400000" scaled="1"/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buNone/>
                </a:pPr>
                <a:r>
                  <a:rPr lang="cs-CZ" sz="1600" dirty="0" err="1"/>
                  <a:t>final</a:t>
                </a:r>
                <a:r>
                  <a:rPr lang="cs-CZ" sz="1600" dirty="0"/>
                  <a:t> </a:t>
                </a:r>
                <a:r>
                  <a:rPr lang="cs-CZ" sz="1600" dirty="0" err="1"/>
                  <a:t>scan</a:t>
                </a:r>
                <a:endParaRPr lang="cs-CZ" sz="1600" dirty="0"/>
              </a:p>
            </p:txBody>
          </p:sp>
          <p:cxnSp>
            <p:nvCxnSpPr>
              <p:cNvPr id="21" name="AutoShape 127"/>
              <p:cNvCxnSpPr>
                <a:cxnSpLocks noChangeShapeType="1"/>
                <a:stCxn id="14" idx="6"/>
                <a:endCxn id="20" idx="0"/>
              </p:cNvCxnSpPr>
              <p:nvPr/>
            </p:nvCxnSpPr>
            <p:spPr bwMode="auto">
              <a:xfrm>
                <a:off x="3515" y="3158"/>
                <a:ext cx="998" cy="272"/>
              </a:xfrm>
              <a:prstGeom prst="curvedConnector2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22" name="AutoShape 128"/>
              <p:cNvCxnSpPr>
                <a:cxnSpLocks noChangeShapeType="1"/>
                <a:stCxn id="11" idx="2"/>
                <a:endCxn id="12" idx="0"/>
              </p:cNvCxnSpPr>
              <p:nvPr/>
            </p:nvCxnSpPr>
            <p:spPr bwMode="auto">
              <a:xfrm rot="16200000" flipH="1">
                <a:off x="1520" y="2613"/>
                <a:ext cx="544" cy="1089"/>
              </a:xfrm>
              <a:prstGeom prst="curvedConnector3">
                <a:avLst>
                  <a:gd name="adj1" fmla="val 61213"/>
                </a:avLst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sp>
            <p:nvSpPr>
              <p:cNvPr id="23" name="Line 129"/>
              <p:cNvSpPr>
                <a:spLocks noChangeShapeType="1"/>
              </p:cNvSpPr>
              <p:nvPr/>
            </p:nvSpPr>
            <p:spPr bwMode="auto">
              <a:xfrm>
                <a:off x="3424" y="2886"/>
                <a:ext cx="0" cy="18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cs-CZ"/>
              </a:p>
            </p:txBody>
          </p:sp>
          <p:cxnSp>
            <p:nvCxnSpPr>
              <p:cNvPr id="24" name="AutoShape 130"/>
              <p:cNvCxnSpPr>
                <a:cxnSpLocks noChangeShapeType="1"/>
                <a:stCxn id="13" idx="6"/>
                <a:endCxn id="19" idx="0"/>
              </p:cNvCxnSpPr>
              <p:nvPr/>
            </p:nvCxnSpPr>
            <p:spPr bwMode="auto">
              <a:xfrm>
                <a:off x="2426" y="3158"/>
                <a:ext cx="998" cy="272"/>
              </a:xfrm>
              <a:prstGeom prst="curvedConnector2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</p:grpSp>
        <p:sp>
          <p:nvSpPr>
            <p:cNvPr id="73" name="Text Box 132"/>
            <p:cNvSpPr txBox="1">
              <a:spLocks noChangeArrowheads="1"/>
            </p:cNvSpPr>
            <p:nvPr/>
          </p:nvSpPr>
          <p:spPr bwMode="auto">
            <a:xfrm>
              <a:off x="2293542" y="3059982"/>
              <a:ext cx="271462" cy="3048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b="1" i="1">
                  <a:solidFill>
                    <a:schemeClr val="tx1"/>
                  </a:solidFill>
                  <a:latin typeface="Tahoma" pitchFamily="34" charset="0"/>
                </a:defRPr>
              </a:lvl1pPr>
              <a:lvl2pPr marL="742950" indent="-285750" eaLnBrk="0" hangingPunct="0">
                <a:defRPr b="1" i="1">
                  <a:solidFill>
                    <a:schemeClr val="tx1"/>
                  </a:solidFill>
                  <a:latin typeface="Tahoma" pitchFamily="34" charset="0"/>
                </a:defRPr>
              </a:lvl2pPr>
              <a:lvl3pPr marL="1143000" indent="-228600" eaLnBrk="0" hangingPunct="0">
                <a:defRPr b="1" i="1">
                  <a:solidFill>
                    <a:schemeClr val="tx1"/>
                  </a:solidFill>
                  <a:latin typeface="Tahoma" pitchFamily="34" charset="0"/>
                </a:defRPr>
              </a:lvl3pPr>
              <a:lvl4pPr marL="1600200" indent="-228600" eaLnBrk="0" hangingPunct="0">
                <a:defRPr b="1" i="1">
                  <a:solidFill>
                    <a:schemeClr val="tx1"/>
                  </a:solidFill>
                  <a:latin typeface="Tahoma" pitchFamily="34" charset="0"/>
                </a:defRPr>
              </a:lvl4pPr>
              <a:lvl5pPr marL="2057400" indent="-228600" eaLnBrk="0" hangingPunct="0">
                <a:defRPr b="1" i="1">
                  <a:solidFill>
                    <a:schemeClr val="tx1"/>
                  </a:solidFill>
                  <a:latin typeface="Tahoma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 i="1">
                  <a:solidFill>
                    <a:schemeClr val="tx1"/>
                  </a:solidFill>
                  <a:latin typeface="Tahoma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 i="1">
                  <a:solidFill>
                    <a:schemeClr val="tx1"/>
                  </a:solidFill>
                  <a:latin typeface="Tahoma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 i="1">
                  <a:solidFill>
                    <a:schemeClr val="tx1"/>
                  </a:solidFill>
                  <a:latin typeface="Tahoma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 i="1">
                  <a:solidFill>
                    <a:schemeClr val="tx1"/>
                  </a:solidFill>
                  <a:latin typeface="Tahoma" pitchFamily="34" charset="0"/>
                </a:defRPr>
              </a:lvl9pPr>
            </a:lstStyle>
            <a:p>
              <a:pPr eaLnBrk="1" hangingPunct="1">
                <a:buNone/>
              </a:pPr>
              <a:r>
                <a:rPr lang="cs-CZ" sz="1400" b="0" i="0" dirty="0"/>
                <a:t>x</a:t>
              </a:r>
            </a:p>
          </p:txBody>
        </p:sp>
        <p:sp>
          <p:nvSpPr>
            <p:cNvPr id="74" name="Text Box 133"/>
            <p:cNvSpPr txBox="1">
              <a:spLocks noChangeArrowheads="1"/>
            </p:cNvSpPr>
            <p:nvPr/>
          </p:nvSpPr>
          <p:spPr bwMode="auto">
            <a:xfrm>
              <a:off x="2293542" y="3420346"/>
              <a:ext cx="274434" cy="3077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b="1" i="1">
                  <a:solidFill>
                    <a:schemeClr val="tx1"/>
                  </a:solidFill>
                  <a:latin typeface="Tahoma" pitchFamily="34" charset="0"/>
                </a:defRPr>
              </a:lvl1pPr>
              <a:lvl2pPr marL="742950" indent="-285750" eaLnBrk="0" hangingPunct="0">
                <a:defRPr b="1" i="1">
                  <a:solidFill>
                    <a:schemeClr val="tx1"/>
                  </a:solidFill>
                  <a:latin typeface="Tahoma" pitchFamily="34" charset="0"/>
                </a:defRPr>
              </a:lvl2pPr>
              <a:lvl3pPr marL="1143000" indent="-228600" eaLnBrk="0" hangingPunct="0">
                <a:defRPr b="1" i="1">
                  <a:solidFill>
                    <a:schemeClr val="tx1"/>
                  </a:solidFill>
                  <a:latin typeface="Tahoma" pitchFamily="34" charset="0"/>
                </a:defRPr>
              </a:lvl3pPr>
              <a:lvl4pPr marL="1600200" indent="-228600" eaLnBrk="0" hangingPunct="0">
                <a:defRPr b="1" i="1">
                  <a:solidFill>
                    <a:schemeClr val="tx1"/>
                  </a:solidFill>
                  <a:latin typeface="Tahoma" pitchFamily="34" charset="0"/>
                </a:defRPr>
              </a:lvl4pPr>
              <a:lvl5pPr marL="2057400" indent="-228600" eaLnBrk="0" hangingPunct="0">
                <a:defRPr b="1" i="1">
                  <a:solidFill>
                    <a:schemeClr val="tx1"/>
                  </a:solidFill>
                  <a:latin typeface="Tahoma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 i="1">
                  <a:solidFill>
                    <a:schemeClr val="tx1"/>
                  </a:solidFill>
                  <a:latin typeface="Tahoma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 i="1">
                  <a:solidFill>
                    <a:schemeClr val="tx1"/>
                  </a:solidFill>
                  <a:latin typeface="Tahoma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 i="1">
                  <a:solidFill>
                    <a:schemeClr val="tx1"/>
                  </a:solidFill>
                  <a:latin typeface="Tahoma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 i="1">
                  <a:solidFill>
                    <a:schemeClr val="tx1"/>
                  </a:solidFill>
                  <a:latin typeface="Tahoma" pitchFamily="34" charset="0"/>
                </a:defRPr>
              </a:lvl9pPr>
            </a:lstStyle>
            <a:p>
              <a:pPr eaLnBrk="1" hangingPunct="1">
                <a:buNone/>
              </a:pPr>
              <a:r>
                <a:rPr lang="cs-CZ" sz="1400" b="0" i="0" dirty="0"/>
                <a:t>y</a:t>
              </a:r>
            </a:p>
          </p:txBody>
        </p:sp>
      </p:grp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173C27F-72EC-AEA6-74BF-BCFB6E9889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 altLang="en-US"/>
              <a:t>10.3.2025</a:t>
            </a:r>
            <a:endParaRPr lang="en-US" alt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9AD5A59-985B-765A-4B57-3201F89F5E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/>
              <a:t>Martin Kruliš, v1.0</a:t>
            </a:r>
          </a:p>
        </p:txBody>
      </p:sp>
      <p:sp>
        <p:nvSpPr>
          <p:cNvPr id="21504" name="Slide Number Placeholder 21503">
            <a:extLst>
              <a:ext uri="{FF2B5EF4-FFF2-40B4-BE49-F238E27FC236}">
                <a16:creationId xmlns:a16="http://schemas.microsoft.com/office/drawing/2014/main" id="{2728A231-168C-96C1-CBAE-9E4D18072B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A1145F-674A-4228-8958-0EA9769F5517}" type="slidenum">
              <a:rPr lang="en-US" altLang="en-US" smtClean="0"/>
              <a:pPr/>
              <a:t>19</a:t>
            </a:fld>
            <a:endParaRPr lang="en-US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15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parallel_for_each</a:t>
            </a:r>
          </a:p>
        </p:txBody>
      </p:sp>
      <p:sp>
        <p:nvSpPr>
          <p:cNvPr id="2355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Like STL’s 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for_each</a:t>
            </a:r>
            <a:endParaRPr lang="en-US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lvl="1"/>
            <a:r>
              <a:rPr lang="en-US" dirty="0"/>
              <a:t>Same semantics, except for parallel processing</a:t>
            </a:r>
          </a:p>
          <a:p>
            <a:pPr>
              <a:defRPr/>
            </a:pPr>
            <a:r>
              <a:rPr lang="en-US" dirty="0"/>
              <a:t>Different Body than 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parallel_for</a:t>
            </a:r>
            <a:endParaRPr lang="en-US" sz="24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lvl="1">
              <a:defRPr/>
            </a:pPr>
            <a:r>
              <a:rPr lang="en-US" b="1" dirty="0">
                <a:latin typeface="Courier New" pitchFamily="49" charset="0"/>
                <a:cs typeface="Courier New" pitchFamily="49" charset="0"/>
              </a:rPr>
              <a:t>operator()</a:t>
            </a:r>
            <a:r>
              <a:rPr lang="en-US" dirty="0"/>
              <a:t> is unary and must be </a:t>
            </a:r>
            <a:r>
              <a:rPr lang="en-US" b="1" dirty="0">
                <a:solidFill>
                  <a:srgbClr val="C00000"/>
                </a:solidFill>
              </a:rPr>
              <a:t>reentrant</a:t>
            </a:r>
          </a:p>
          <a:p>
            <a:pPr lvl="2">
              <a:defRPr/>
            </a:pPr>
            <a:r>
              <a:rPr lang="en-US" sz="2100" dirty="0"/>
              <a:t>Optional 2</a:t>
            </a:r>
            <a:r>
              <a:rPr lang="en-US" sz="2100" baseline="30000" dirty="0"/>
              <a:t>nd</a:t>
            </a:r>
            <a:r>
              <a:rPr lang="en-US" sz="2100" dirty="0"/>
              <a:t> argument is feeder, which is used to add more work that is processed by subsequent calls (for better scalability)</a:t>
            </a:r>
          </a:p>
          <a:p>
            <a:pPr lvl="1">
              <a:defRPr/>
            </a:pPr>
            <a:r>
              <a:rPr lang="en-US" dirty="0"/>
              <a:t>no splitting</a:t>
            </a:r>
          </a:p>
          <a:p>
            <a:pPr>
              <a:defRPr/>
            </a:pPr>
            <a:r>
              <a:rPr lang="en-US" dirty="0"/>
              <a:t>Not suitable for trivial operations</a:t>
            </a:r>
          </a:p>
          <a:p>
            <a:pPr lvl="1">
              <a:defRPr/>
            </a:pPr>
            <a:r>
              <a:rPr lang="en-US" dirty="0"/>
              <a:t>less than ~ 10.000 instructions in Body::operator()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4D8FC2A-6E68-1E79-EEC0-A8C8D8355C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 altLang="en-US"/>
              <a:t>10.3.2025</a:t>
            </a:r>
            <a:endParaRPr lang="en-US" alt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403C2D4-FDF1-C303-ECC5-3CFAE32E89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/>
              <a:t>Martin Kruliš, v1.0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AF754B2-6E02-F98E-5DCE-207A7B9C86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A1145F-674A-4228-8958-0EA9769F5517}" type="slidenum">
              <a:rPr lang="en-US" altLang="en-US" smtClean="0"/>
              <a:pPr/>
              <a:t>20</a:t>
            </a:fld>
            <a:endParaRPr lang="en-US" altLang="en-US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parallel_pipeline</a:t>
            </a:r>
          </a:p>
        </p:txBody>
      </p:sp>
      <p:sp>
        <p:nvSpPr>
          <p:cNvPr id="2560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Strongly typed lambda-friendly pipeline</a:t>
            </a:r>
          </a:p>
          <a:p>
            <a:pPr>
              <a:buFont typeface="Wingdings" pitchFamily="2" charset="2"/>
              <a:buNone/>
            </a:pPr>
            <a:r>
              <a:rPr lang="en-US" sz="2400" b="1" dirty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void</a:t>
            </a:r>
            <a:r>
              <a:rPr lang="en-US" sz="2400" b="1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2400" b="1" dirty="0" err="1">
                <a:latin typeface="Courier New" pitchFamily="49" charset="0"/>
                <a:cs typeface="Courier New" pitchFamily="49" charset="0"/>
              </a:rPr>
              <a:t>parallel_pipeline</a:t>
            </a:r>
            <a:r>
              <a:rPr lang="en-US" sz="2400" b="1" dirty="0">
                <a:latin typeface="Courier New" pitchFamily="49" charset="0"/>
                <a:cs typeface="Courier New" pitchFamily="49" charset="0"/>
              </a:rPr>
              <a:t>( </a:t>
            </a:r>
          </a:p>
          <a:p>
            <a:pPr>
              <a:buFont typeface="Wingdings" pitchFamily="2" charset="2"/>
              <a:buNone/>
            </a:pPr>
            <a:r>
              <a:rPr lang="en-US" sz="2400" b="1" dirty="0">
                <a:latin typeface="Courier New" pitchFamily="49" charset="0"/>
                <a:cs typeface="Courier New" pitchFamily="49" charset="0"/>
              </a:rPr>
              <a:t>	</a:t>
            </a:r>
            <a:r>
              <a:rPr lang="en-US" sz="2400" b="1" dirty="0" err="1">
                <a:latin typeface="Courier New" pitchFamily="49" charset="0"/>
                <a:cs typeface="Courier New" pitchFamily="49" charset="0"/>
              </a:rPr>
              <a:t>size_t</a:t>
            </a:r>
            <a:r>
              <a:rPr lang="en-US" sz="2400" b="1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2400" b="1" dirty="0" err="1">
                <a:latin typeface="Courier New" pitchFamily="49" charset="0"/>
                <a:cs typeface="Courier New" pitchFamily="49" charset="0"/>
              </a:rPr>
              <a:t>max_number_of_live_tokens</a:t>
            </a:r>
            <a:r>
              <a:rPr lang="en-US" sz="2400" b="1" dirty="0">
                <a:latin typeface="Courier New" pitchFamily="49" charset="0"/>
                <a:cs typeface="Courier New" pitchFamily="49" charset="0"/>
              </a:rPr>
              <a:t>,  </a:t>
            </a:r>
          </a:p>
          <a:p>
            <a:pPr>
              <a:buFont typeface="Wingdings" pitchFamily="2" charset="2"/>
              <a:buNone/>
            </a:pPr>
            <a:r>
              <a:rPr lang="en-US" sz="2400" b="1" dirty="0">
                <a:latin typeface="Courier New" pitchFamily="49" charset="0"/>
                <a:cs typeface="Courier New" pitchFamily="49" charset="0"/>
              </a:rPr>
              <a:t>	</a:t>
            </a:r>
            <a:r>
              <a:rPr lang="en-US" sz="2400" b="1" dirty="0" err="1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const</a:t>
            </a:r>
            <a:r>
              <a:rPr lang="en-US" sz="2400" b="1" dirty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2400" b="1" dirty="0" err="1">
                <a:latin typeface="Courier New" pitchFamily="49" charset="0"/>
                <a:cs typeface="Courier New" pitchFamily="49" charset="0"/>
              </a:rPr>
              <a:t>filter_t</a:t>
            </a:r>
            <a:r>
              <a:rPr lang="en-US" sz="2400" b="1" dirty="0">
                <a:latin typeface="Courier New" pitchFamily="49" charset="0"/>
                <a:cs typeface="Courier New" pitchFamily="49" charset="0"/>
              </a:rPr>
              <a:t>&lt;</a:t>
            </a:r>
            <a:r>
              <a:rPr lang="en-US" sz="2400" b="1" dirty="0" err="1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void</a:t>
            </a:r>
            <a:r>
              <a:rPr lang="en-US" sz="2400" b="1" dirty="0" err="1">
                <a:latin typeface="Courier New" pitchFamily="49" charset="0"/>
                <a:cs typeface="Courier New" pitchFamily="49" charset="0"/>
              </a:rPr>
              <a:t>,</a:t>
            </a:r>
            <a:r>
              <a:rPr lang="en-US" sz="2400" b="1" dirty="0" err="1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void</a:t>
            </a:r>
            <a:r>
              <a:rPr lang="en-US" sz="2400" b="1" dirty="0">
                <a:latin typeface="Courier New" pitchFamily="49" charset="0"/>
                <a:cs typeface="Courier New" pitchFamily="49" charset="0"/>
              </a:rPr>
              <a:t>&gt;&amp; </a:t>
            </a:r>
            <a:r>
              <a:rPr lang="en-US" sz="2400" b="1" dirty="0" err="1">
                <a:latin typeface="Courier New" pitchFamily="49" charset="0"/>
                <a:cs typeface="Courier New" pitchFamily="49" charset="0"/>
              </a:rPr>
              <a:t>filter_chain</a:t>
            </a:r>
            <a:r>
              <a:rPr lang="en-US" sz="2400" b="1" dirty="0">
                <a:latin typeface="Courier New" pitchFamily="49" charset="0"/>
                <a:cs typeface="Courier New" pitchFamily="49" charset="0"/>
              </a:rPr>
              <a:t>);</a:t>
            </a:r>
          </a:p>
          <a:p>
            <a:r>
              <a:rPr lang="en-US" dirty="0"/>
              <a:t>Filters</a:t>
            </a:r>
          </a:p>
          <a:p>
            <a:pPr lvl="1"/>
            <a:r>
              <a:rPr lang="en-US" dirty="0">
                <a:cs typeface="Courier New" pitchFamily="49" charset="0"/>
              </a:rPr>
              <a:t>combined using </a:t>
            </a:r>
            <a:r>
              <a:rPr lang="en-US" b="1" dirty="0">
                <a:latin typeface="Courier New" pitchFamily="49" charset="0"/>
                <a:cs typeface="Courier New" pitchFamily="49" charset="0"/>
              </a:rPr>
              <a:t>&amp;</a:t>
            </a:r>
            <a:r>
              <a:rPr lang="en-US" dirty="0">
                <a:cs typeface="Courier New" pitchFamily="49" charset="0"/>
              </a:rPr>
              <a:t> operator</a:t>
            </a:r>
          </a:p>
          <a:p>
            <a:pPr lvl="1"/>
            <a:r>
              <a:rPr lang="en-US" dirty="0">
                <a:cs typeface="Courier New" pitchFamily="49" charset="0"/>
              </a:rPr>
              <a:t>same modes as original pipeline</a:t>
            </a:r>
          </a:p>
          <a:p>
            <a:pPr lvl="1"/>
            <a:r>
              <a:rPr lang="en-US" dirty="0">
                <a:cs typeface="Courier New" pitchFamily="49" charset="0"/>
              </a:rPr>
              <a:t>input and output type (first and last are voids)</a:t>
            </a:r>
          </a:p>
          <a:p>
            <a:pPr lvl="1"/>
            <a:r>
              <a:rPr lang="en-US" dirty="0" err="1">
                <a:cs typeface="Courier New" pitchFamily="49" charset="0"/>
              </a:rPr>
              <a:t>functor</a:t>
            </a:r>
            <a:r>
              <a:rPr lang="en-US" dirty="0">
                <a:cs typeface="Courier New" pitchFamily="49" charset="0"/>
              </a:rPr>
              <a:t> for the action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16D9696-5478-D754-8743-67F64867AF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 altLang="en-US"/>
              <a:t>10.3.2025</a:t>
            </a:r>
            <a:endParaRPr lang="en-US" alt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7C8359C-F789-7C89-3D5E-1EF8CDAF76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/>
              <a:t>Martin Kruliš, v1.0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C6F875A-4F3B-A179-4115-E884239FFC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A1145F-674A-4228-8958-0EA9769F5517}" type="slidenum">
              <a:rPr lang="en-US" altLang="en-US" smtClean="0"/>
              <a:pPr/>
              <a:t>21</a:t>
            </a:fld>
            <a:endParaRPr lang="en-US" altLang="en-US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parallel_pipeline</a:t>
            </a:r>
          </a:p>
        </p:txBody>
      </p:sp>
      <p:sp>
        <p:nvSpPr>
          <p:cNvPr id="26627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buFont typeface="Wingdings" pitchFamily="2" charset="2"/>
              <a:buNone/>
            </a:pPr>
            <a:r>
              <a:rPr lang="en-US" sz="1600" b="1" dirty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float</a:t>
            </a:r>
            <a:r>
              <a:rPr lang="en-US" sz="1600" b="1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600" b="1" dirty="0" err="1">
                <a:latin typeface="Courier New" pitchFamily="49" charset="0"/>
                <a:cs typeface="Courier New" pitchFamily="49" charset="0"/>
              </a:rPr>
              <a:t>RootMeanSquare</a:t>
            </a:r>
            <a:r>
              <a:rPr lang="en-US" sz="1600" b="1" dirty="0">
                <a:latin typeface="Courier New" pitchFamily="49" charset="0"/>
                <a:cs typeface="Courier New" pitchFamily="49" charset="0"/>
              </a:rPr>
              <a:t>(</a:t>
            </a:r>
            <a:r>
              <a:rPr lang="en-US" sz="1600" b="1" dirty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float</a:t>
            </a:r>
            <a:r>
              <a:rPr lang="en-US" sz="1600" b="1" dirty="0">
                <a:latin typeface="Courier New" pitchFamily="49" charset="0"/>
                <a:cs typeface="Courier New" pitchFamily="49" charset="0"/>
              </a:rPr>
              <a:t>* first, </a:t>
            </a:r>
            <a:r>
              <a:rPr lang="en-US" sz="1600" b="1" dirty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float</a:t>
            </a:r>
            <a:r>
              <a:rPr lang="en-US" sz="1600" b="1" dirty="0">
                <a:latin typeface="Courier New" pitchFamily="49" charset="0"/>
                <a:cs typeface="Courier New" pitchFamily="49" charset="0"/>
              </a:rPr>
              <a:t>* last) {</a:t>
            </a:r>
          </a:p>
          <a:p>
            <a:pPr>
              <a:buFont typeface="Wingdings" pitchFamily="2" charset="2"/>
              <a:buNone/>
            </a:pPr>
            <a:r>
              <a:rPr lang="en-US" sz="1600" b="1" dirty="0">
                <a:latin typeface="Courier New" pitchFamily="49" charset="0"/>
                <a:cs typeface="Courier New" pitchFamily="49" charset="0"/>
              </a:rPr>
              <a:t>  </a:t>
            </a:r>
            <a:r>
              <a:rPr lang="en-US" sz="1600" b="1" dirty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float</a:t>
            </a:r>
            <a:r>
              <a:rPr lang="en-US" sz="1600" b="1" dirty="0">
                <a:latin typeface="Courier New" pitchFamily="49" charset="0"/>
                <a:cs typeface="Courier New" pitchFamily="49" charset="0"/>
              </a:rPr>
              <a:t> sum = 0; </a:t>
            </a:r>
          </a:p>
          <a:p>
            <a:pPr>
              <a:buFont typeface="Wingdings" pitchFamily="2" charset="2"/>
              <a:buNone/>
            </a:pPr>
            <a:r>
              <a:rPr lang="en-US" sz="1600" b="1" dirty="0">
                <a:latin typeface="Courier New" pitchFamily="49" charset="0"/>
                <a:cs typeface="Courier New" pitchFamily="49" charset="0"/>
              </a:rPr>
              <a:t>  </a:t>
            </a:r>
            <a:r>
              <a:rPr lang="en-US" sz="1600" b="1" dirty="0" err="1">
                <a:latin typeface="Courier New" pitchFamily="49" charset="0"/>
                <a:cs typeface="Courier New" pitchFamily="49" charset="0"/>
              </a:rPr>
              <a:t>parallel_pipeline</a:t>
            </a:r>
            <a:r>
              <a:rPr lang="en-US" sz="1600" b="1" dirty="0">
                <a:latin typeface="Courier New" pitchFamily="49" charset="0"/>
                <a:cs typeface="Courier New" pitchFamily="49" charset="0"/>
              </a:rPr>
              <a:t>(16, </a:t>
            </a:r>
            <a:r>
              <a:rPr lang="en-US" sz="1600" b="1" dirty="0" err="1">
                <a:latin typeface="Courier New" pitchFamily="49" charset="0"/>
                <a:cs typeface="Courier New" pitchFamily="49" charset="0"/>
              </a:rPr>
              <a:t>make_filter</a:t>
            </a:r>
            <a:r>
              <a:rPr lang="en-US" sz="1600" b="1" dirty="0">
                <a:latin typeface="Courier New" pitchFamily="49" charset="0"/>
                <a:cs typeface="Courier New" pitchFamily="49" charset="0"/>
              </a:rPr>
              <a:t>&lt;</a:t>
            </a:r>
            <a:r>
              <a:rPr lang="en-US" sz="1600" b="1" dirty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void</a:t>
            </a:r>
            <a:r>
              <a:rPr lang="en-US" sz="1600" b="1" dirty="0">
                <a:latin typeface="Courier New" pitchFamily="49" charset="0"/>
                <a:cs typeface="Courier New" pitchFamily="49" charset="0"/>
              </a:rPr>
              <a:t>, </a:t>
            </a:r>
            <a:r>
              <a:rPr lang="en-US" sz="1600" b="1" dirty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float</a:t>
            </a:r>
            <a:r>
              <a:rPr lang="en-US" sz="1600" b="1" dirty="0">
                <a:latin typeface="Courier New" pitchFamily="49" charset="0"/>
                <a:cs typeface="Courier New" pitchFamily="49" charset="0"/>
              </a:rPr>
              <a:t>*&gt;(filter::serial,</a:t>
            </a:r>
          </a:p>
          <a:p>
            <a:pPr>
              <a:buFont typeface="Wingdings" pitchFamily="2" charset="2"/>
              <a:buNone/>
            </a:pPr>
            <a:r>
              <a:rPr lang="en-US" sz="1600" b="1" dirty="0">
                <a:latin typeface="Courier New" pitchFamily="49" charset="0"/>
                <a:cs typeface="Courier New" pitchFamily="49" charset="0"/>
              </a:rPr>
              <a:t>      [&amp;](</a:t>
            </a:r>
            <a:r>
              <a:rPr lang="en-US" sz="1600" b="1" dirty="0" err="1">
                <a:latin typeface="Courier New" pitchFamily="49" charset="0"/>
                <a:cs typeface="Courier New" pitchFamily="49" charset="0"/>
              </a:rPr>
              <a:t>flow_control</a:t>
            </a:r>
            <a:r>
              <a:rPr lang="en-US" sz="1600" b="1" dirty="0">
                <a:latin typeface="Courier New" pitchFamily="49" charset="0"/>
                <a:cs typeface="Courier New" pitchFamily="49" charset="0"/>
              </a:rPr>
              <a:t>&amp; fc) -&gt; </a:t>
            </a:r>
            <a:r>
              <a:rPr lang="en-US" sz="1600" b="1" dirty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float</a:t>
            </a:r>
            <a:r>
              <a:rPr lang="en-US" sz="1600" b="1" dirty="0">
                <a:latin typeface="Courier New" pitchFamily="49" charset="0"/>
                <a:cs typeface="Courier New" pitchFamily="49" charset="0"/>
              </a:rPr>
              <a:t>* {</a:t>
            </a:r>
          </a:p>
          <a:p>
            <a:pPr>
              <a:buFont typeface="Wingdings" pitchFamily="2" charset="2"/>
              <a:buNone/>
            </a:pPr>
            <a:r>
              <a:rPr lang="en-US" sz="1600" b="1" dirty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        if</a:t>
            </a:r>
            <a:r>
              <a:rPr lang="en-US" sz="1600" b="1" dirty="0">
                <a:latin typeface="Courier New" pitchFamily="49" charset="0"/>
                <a:cs typeface="Courier New" pitchFamily="49" charset="0"/>
              </a:rPr>
              <a:t> (first &lt; last) </a:t>
            </a:r>
            <a:r>
              <a:rPr lang="en-US" sz="1600" b="1" dirty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return</a:t>
            </a:r>
            <a:r>
              <a:rPr lang="en-US" sz="1600" b="1" dirty="0">
                <a:latin typeface="Courier New" pitchFamily="49" charset="0"/>
                <a:cs typeface="Courier New" pitchFamily="49" charset="0"/>
              </a:rPr>
              <a:t> first++; </a:t>
            </a:r>
          </a:p>
          <a:p>
            <a:pPr>
              <a:buFont typeface="Wingdings" pitchFamily="2" charset="2"/>
              <a:buNone/>
            </a:pPr>
            <a:r>
              <a:rPr lang="en-US" sz="1600" b="1" dirty="0">
                <a:latin typeface="Courier New" pitchFamily="49" charset="0"/>
                <a:cs typeface="Courier New" pitchFamily="49" charset="0"/>
              </a:rPr>
              <a:t>        </a:t>
            </a:r>
            <a:r>
              <a:rPr lang="en-US" sz="1600" b="1" dirty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else</a:t>
            </a:r>
            <a:r>
              <a:rPr lang="en-US" sz="1600" b="1" dirty="0">
                <a:latin typeface="Courier New" pitchFamily="49" charset="0"/>
                <a:cs typeface="Courier New" pitchFamily="49" charset="0"/>
              </a:rPr>
              <a:t> { </a:t>
            </a:r>
            <a:r>
              <a:rPr lang="en-US" sz="1600" b="1" dirty="0" err="1">
                <a:latin typeface="Courier New" pitchFamily="49" charset="0"/>
                <a:cs typeface="Courier New" pitchFamily="49" charset="0"/>
              </a:rPr>
              <a:t>fc.stop</a:t>
            </a:r>
            <a:r>
              <a:rPr lang="en-US" sz="1600" b="1" dirty="0">
                <a:latin typeface="Courier New" pitchFamily="49" charset="0"/>
                <a:cs typeface="Courier New" pitchFamily="49" charset="0"/>
              </a:rPr>
              <a:t>(); </a:t>
            </a:r>
            <a:r>
              <a:rPr lang="en-US" sz="1600" b="1" dirty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return</a:t>
            </a:r>
            <a:r>
              <a:rPr lang="en-US" sz="1600" b="1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600" b="1" dirty="0" err="1">
                <a:latin typeface="Courier New" pitchFamily="49" charset="0"/>
                <a:cs typeface="Courier New" pitchFamily="49" charset="0"/>
              </a:rPr>
              <a:t>nullptr</a:t>
            </a:r>
            <a:r>
              <a:rPr lang="en-US" sz="1600" b="1" dirty="0">
                <a:latin typeface="Courier New" pitchFamily="49" charset="0"/>
                <a:cs typeface="Courier New" pitchFamily="49" charset="0"/>
              </a:rPr>
              <a:t>; } </a:t>
            </a:r>
          </a:p>
          <a:p>
            <a:pPr>
              <a:buFont typeface="Wingdings" pitchFamily="2" charset="2"/>
              <a:buNone/>
            </a:pPr>
            <a:r>
              <a:rPr lang="en-US" sz="1600" b="1" dirty="0">
                <a:latin typeface="Courier New" pitchFamily="49" charset="0"/>
                <a:cs typeface="Courier New" pitchFamily="49" charset="0"/>
              </a:rPr>
              <a:t>    }) &amp; </a:t>
            </a:r>
            <a:r>
              <a:rPr lang="en-US" sz="1600" b="1" dirty="0" err="1">
                <a:latin typeface="Courier New" pitchFamily="49" charset="0"/>
                <a:cs typeface="Courier New" pitchFamily="49" charset="0"/>
              </a:rPr>
              <a:t>make_filter</a:t>
            </a:r>
            <a:r>
              <a:rPr lang="en-US" sz="1600" b="1" dirty="0">
                <a:latin typeface="Courier New" pitchFamily="49" charset="0"/>
                <a:cs typeface="Courier New" pitchFamily="49" charset="0"/>
              </a:rPr>
              <a:t>&lt;</a:t>
            </a:r>
            <a:r>
              <a:rPr lang="en-US" sz="1600" b="1" dirty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float</a:t>
            </a:r>
            <a:r>
              <a:rPr lang="en-US" sz="1600" b="1" dirty="0">
                <a:latin typeface="Courier New" pitchFamily="49" charset="0"/>
                <a:cs typeface="Courier New" pitchFamily="49" charset="0"/>
              </a:rPr>
              <a:t>*, </a:t>
            </a:r>
            <a:r>
              <a:rPr lang="en-US" sz="1600" b="1" dirty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float</a:t>
            </a:r>
            <a:r>
              <a:rPr lang="en-US" sz="1600" b="1" dirty="0">
                <a:latin typeface="Courier New" pitchFamily="49" charset="0"/>
                <a:cs typeface="Courier New" pitchFamily="49" charset="0"/>
              </a:rPr>
              <a:t>&gt;(filter::parallel, </a:t>
            </a:r>
          </a:p>
          <a:p>
            <a:pPr>
              <a:buFont typeface="Wingdings" pitchFamily="2" charset="2"/>
              <a:buNone/>
            </a:pPr>
            <a:r>
              <a:rPr lang="en-US" sz="1600" b="1" dirty="0">
                <a:latin typeface="Courier New" pitchFamily="49" charset="0"/>
                <a:cs typeface="Courier New" pitchFamily="49" charset="0"/>
              </a:rPr>
              <a:t>      [](</a:t>
            </a:r>
            <a:r>
              <a:rPr lang="en-US" sz="1600" b="1" dirty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float</a:t>
            </a:r>
            <a:r>
              <a:rPr lang="en-US" sz="1600" b="1" dirty="0">
                <a:latin typeface="Courier New" pitchFamily="49" charset="0"/>
                <a:cs typeface="Courier New" pitchFamily="49" charset="0"/>
              </a:rPr>
              <a:t>* p){ </a:t>
            </a:r>
            <a:r>
              <a:rPr lang="en-US" sz="1600" b="1" dirty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return</a:t>
            </a:r>
            <a:r>
              <a:rPr lang="en-US" sz="1600" b="1" dirty="0">
                <a:latin typeface="Courier New" pitchFamily="49" charset="0"/>
                <a:cs typeface="Courier New" pitchFamily="49" charset="0"/>
              </a:rPr>
              <a:t> (*p)*(*p); }  </a:t>
            </a:r>
          </a:p>
          <a:p>
            <a:pPr>
              <a:buFont typeface="Wingdings" pitchFamily="2" charset="2"/>
              <a:buNone/>
            </a:pPr>
            <a:r>
              <a:rPr lang="en-US" sz="1600" b="1" dirty="0">
                <a:latin typeface="Courier New" pitchFamily="49" charset="0"/>
                <a:cs typeface="Courier New" pitchFamily="49" charset="0"/>
              </a:rPr>
              <a:t>    ) &amp; </a:t>
            </a:r>
            <a:r>
              <a:rPr lang="en-US" sz="1600" b="1" dirty="0" err="1">
                <a:latin typeface="Courier New" pitchFamily="49" charset="0"/>
                <a:cs typeface="Courier New" pitchFamily="49" charset="0"/>
              </a:rPr>
              <a:t>make_filter</a:t>
            </a:r>
            <a:r>
              <a:rPr lang="en-US" sz="1600" b="1" dirty="0">
                <a:latin typeface="Courier New" pitchFamily="49" charset="0"/>
                <a:cs typeface="Courier New" pitchFamily="49" charset="0"/>
              </a:rPr>
              <a:t>&lt;</a:t>
            </a:r>
            <a:r>
              <a:rPr lang="en-US" sz="1600" b="1" dirty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float</a:t>
            </a:r>
            <a:r>
              <a:rPr lang="en-US" sz="1600" b="1" dirty="0">
                <a:latin typeface="Courier New" pitchFamily="49" charset="0"/>
                <a:cs typeface="Courier New" pitchFamily="49" charset="0"/>
              </a:rPr>
              <a:t>, </a:t>
            </a:r>
            <a:r>
              <a:rPr lang="en-US" sz="1600" b="1" dirty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void</a:t>
            </a:r>
            <a:r>
              <a:rPr lang="en-US" sz="1600" b="1" dirty="0">
                <a:latin typeface="Courier New" pitchFamily="49" charset="0"/>
                <a:cs typeface="Courier New" pitchFamily="49" charset="0"/>
              </a:rPr>
              <a:t>&gt;(filter::serial, </a:t>
            </a:r>
          </a:p>
          <a:p>
            <a:pPr>
              <a:buFont typeface="Wingdings" pitchFamily="2" charset="2"/>
              <a:buNone/>
            </a:pPr>
            <a:r>
              <a:rPr lang="en-US" sz="1600" b="1" dirty="0">
                <a:latin typeface="Courier New" pitchFamily="49" charset="0"/>
                <a:cs typeface="Courier New" pitchFamily="49" charset="0"/>
              </a:rPr>
              <a:t>      [&amp;](</a:t>
            </a:r>
            <a:r>
              <a:rPr lang="en-US" sz="1600" b="1" dirty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float</a:t>
            </a:r>
            <a:r>
              <a:rPr lang="en-US" sz="1600" b="1" dirty="0">
                <a:latin typeface="Courier New" pitchFamily="49" charset="0"/>
                <a:cs typeface="Courier New" pitchFamily="49" charset="0"/>
              </a:rPr>
              <a:t> x) { sum += x; } </a:t>
            </a:r>
          </a:p>
          <a:p>
            <a:pPr>
              <a:buFont typeface="Wingdings" pitchFamily="2" charset="2"/>
              <a:buNone/>
            </a:pPr>
            <a:r>
              <a:rPr lang="en-US" sz="1600" b="1" dirty="0">
                <a:latin typeface="Courier New" pitchFamily="49" charset="0"/>
                <a:cs typeface="Courier New" pitchFamily="49" charset="0"/>
              </a:rPr>
              <a:t>  )); </a:t>
            </a:r>
          </a:p>
          <a:p>
            <a:pPr>
              <a:buFont typeface="Wingdings" pitchFamily="2" charset="2"/>
              <a:buNone/>
            </a:pPr>
            <a:r>
              <a:rPr lang="en-US" sz="1600" b="1" dirty="0">
                <a:latin typeface="Courier New" pitchFamily="49" charset="0"/>
                <a:cs typeface="Courier New" pitchFamily="49" charset="0"/>
              </a:rPr>
              <a:t>  </a:t>
            </a:r>
            <a:r>
              <a:rPr lang="en-US" sz="1600" b="1" dirty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return</a:t>
            </a:r>
            <a:r>
              <a:rPr lang="en-US" sz="1600" b="1" dirty="0">
                <a:latin typeface="Courier New" pitchFamily="49" charset="0"/>
                <a:cs typeface="Courier New" pitchFamily="49" charset="0"/>
              </a:rPr>
              <a:t> sqrt(sum); </a:t>
            </a:r>
          </a:p>
          <a:p>
            <a:pPr>
              <a:buFont typeface="Wingdings" pitchFamily="2" charset="2"/>
              <a:buNone/>
            </a:pPr>
            <a:r>
              <a:rPr lang="en-US" sz="1600" b="1" dirty="0">
                <a:latin typeface="Courier New" pitchFamily="49" charset="0"/>
                <a:cs typeface="Courier New" pitchFamily="49" charset="0"/>
              </a:rPr>
              <a:t>} 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DC78258-E5AB-0EDD-5E1E-8AFD13E930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 altLang="en-US"/>
              <a:t>10.3.2025</a:t>
            </a:r>
            <a:endParaRPr lang="en-US" alt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820E8C7-EE47-26C7-D4BC-0E012603B3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/>
              <a:t>Martin Kruliš, v1.0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46682C7-6C84-3AB4-148B-6F54CFA93E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A1145F-674A-4228-8958-0EA9769F5517}" type="slidenum">
              <a:rPr lang="en-US" altLang="en-US" smtClean="0"/>
              <a:pPr/>
              <a:t>22</a:t>
            </a:fld>
            <a:endParaRPr lang="en-US" altLang="en-US"/>
          </a:p>
        </p:txBody>
      </p:sp>
      <p:sp>
        <p:nvSpPr>
          <p:cNvPr id="5" name="Zaoblený obdélníkový popisek 1">
            <a:extLst>
              <a:ext uri="{FF2B5EF4-FFF2-40B4-BE49-F238E27FC236}">
                <a16:creationId xmlns:a16="http://schemas.microsoft.com/office/drawing/2014/main" id="{AA4D9337-7FEB-243B-4A37-AF3272F37EBB}"/>
              </a:ext>
            </a:extLst>
          </p:cNvPr>
          <p:cNvSpPr/>
          <p:nvPr/>
        </p:nvSpPr>
        <p:spPr bwMode="auto">
          <a:xfrm>
            <a:off x="3984616" y="2119256"/>
            <a:ext cx="3494115" cy="402002"/>
          </a:xfrm>
          <a:prstGeom prst="wedgeRoundRectCallout">
            <a:avLst>
              <a:gd name="adj1" fmla="val -60939"/>
              <a:gd name="adj2" fmla="val 58628"/>
              <a:gd name="adj3" fmla="val 16667"/>
            </a:avLst>
          </a:prstGeom>
          <a:ln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600" dirty="0">
                <a:solidFill>
                  <a:schemeClr val="tx1"/>
                </a:solidFill>
                <a:latin typeface="Arial" charset="0"/>
              </a:rPr>
              <a:t>16 is the max number of live tokens</a:t>
            </a:r>
            <a:endParaRPr lang="cs-CZ" sz="1600" dirty="0">
              <a:solidFill>
                <a:schemeClr val="tx1"/>
              </a:solidFill>
              <a:latin typeface="Arial" charset="0"/>
            </a:endParaRPr>
          </a:p>
        </p:txBody>
      </p:sp>
      <p:sp>
        <p:nvSpPr>
          <p:cNvPr id="6" name="Zaoblený obdélníkový popisek 1">
            <a:extLst>
              <a:ext uri="{FF2B5EF4-FFF2-40B4-BE49-F238E27FC236}">
                <a16:creationId xmlns:a16="http://schemas.microsoft.com/office/drawing/2014/main" id="{CC2FCCF9-162B-8512-645B-6E8F69DE0AB6}"/>
              </a:ext>
            </a:extLst>
          </p:cNvPr>
          <p:cNvSpPr/>
          <p:nvPr/>
        </p:nvSpPr>
        <p:spPr bwMode="auto">
          <a:xfrm>
            <a:off x="6863542" y="2814889"/>
            <a:ext cx="3494115" cy="402002"/>
          </a:xfrm>
          <a:prstGeom prst="wedgeRoundRectCallout">
            <a:avLst>
              <a:gd name="adj1" fmla="val -73643"/>
              <a:gd name="adj2" fmla="val -58415"/>
              <a:gd name="adj3" fmla="val 16667"/>
            </a:avLst>
          </a:prstGeom>
          <a:ln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600" dirty="0">
                <a:solidFill>
                  <a:schemeClr val="tx1"/>
                </a:solidFill>
                <a:latin typeface="Arial" charset="0"/>
              </a:rPr>
              <a:t>takes nothing, yields </a:t>
            </a:r>
            <a:r>
              <a:rPr lang="en-US" sz="1600" dirty="0" err="1">
                <a:solidFill>
                  <a:schemeClr val="tx1"/>
                </a:solidFill>
                <a:latin typeface="Arial" charset="0"/>
              </a:rPr>
              <a:t>ptr</a:t>
            </a:r>
            <a:r>
              <a:rPr lang="en-US" sz="1600" dirty="0">
                <a:solidFill>
                  <a:schemeClr val="tx1"/>
                </a:solidFill>
                <a:latin typeface="Arial" charset="0"/>
              </a:rPr>
              <a:t> to float</a:t>
            </a:r>
            <a:endParaRPr lang="cs-CZ" sz="1600" dirty="0">
              <a:solidFill>
                <a:schemeClr val="tx1"/>
              </a:solidFill>
              <a:latin typeface="Arial" charset="0"/>
            </a:endParaRPr>
          </a:p>
        </p:txBody>
      </p:sp>
      <p:sp>
        <p:nvSpPr>
          <p:cNvPr id="7" name="Zaoblený obdélníkový popisek 1">
            <a:extLst>
              <a:ext uri="{FF2B5EF4-FFF2-40B4-BE49-F238E27FC236}">
                <a16:creationId xmlns:a16="http://schemas.microsoft.com/office/drawing/2014/main" id="{78A2948F-41AC-F295-DD5B-27957D2A5E68}"/>
              </a:ext>
            </a:extLst>
          </p:cNvPr>
          <p:cNvSpPr/>
          <p:nvPr/>
        </p:nvSpPr>
        <p:spPr bwMode="auto">
          <a:xfrm>
            <a:off x="5959500" y="4194568"/>
            <a:ext cx="3494115" cy="402002"/>
          </a:xfrm>
          <a:prstGeom prst="wedgeRoundRectCallout">
            <a:avLst>
              <a:gd name="adj1" fmla="val -73643"/>
              <a:gd name="adj2" fmla="val -58415"/>
              <a:gd name="adj3" fmla="val 16667"/>
            </a:avLst>
          </a:prstGeom>
          <a:ln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600" dirty="0">
                <a:solidFill>
                  <a:schemeClr val="tx1"/>
                </a:solidFill>
                <a:latin typeface="Arial" charset="0"/>
              </a:rPr>
              <a:t>takes </a:t>
            </a:r>
            <a:r>
              <a:rPr lang="en-US" sz="1600" dirty="0" err="1">
                <a:solidFill>
                  <a:schemeClr val="tx1"/>
                </a:solidFill>
                <a:latin typeface="Arial" charset="0"/>
              </a:rPr>
              <a:t>ptr</a:t>
            </a:r>
            <a:r>
              <a:rPr lang="en-US" sz="1600" dirty="0">
                <a:solidFill>
                  <a:schemeClr val="tx1"/>
                </a:solidFill>
                <a:latin typeface="Arial" charset="0"/>
              </a:rPr>
              <a:t> to float, yields float (value)</a:t>
            </a:r>
            <a:endParaRPr lang="cs-CZ" sz="1600" dirty="0">
              <a:solidFill>
                <a:schemeClr val="tx1"/>
              </a:solidFill>
              <a:latin typeface="Arial" charset="0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pipeline (deprecated)</a:t>
            </a:r>
            <a:endParaRPr lang="cs-CZ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Autofit/>
          </a:bodyPr>
          <a:lstStyle/>
          <a:p>
            <a:pPr>
              <a:defRPr/>
            </a:pPr>
            <a:r>
              <a:rPr lang="en-US" dirty="0"/>
              <a:t>Sequence of filters</a:t>
            </a:r>
            <a:endParaRPr lang="en-US" sz="1000" b="1" dirty="0">
              <a:latin typeface="Courier New" pitchFamily="49" charset="0"/>
              <a:cs typeface="Courier New" pitchFamily="49" charset="0"/>
            </a:endParaRPr>
          </a:p>
          <a:p>
            <a:pPr lvl="1">
              <a:defRPr/>
            </a:pPr>
            <a:r>
              <a:rPr lang="en-US" dirty="0"/>
              <a:t>Filters are serial or parallel</a:t>
            </a:r>
          </a:p>
          <a:p>
            <a:pPr lvl="1">
              <a:defRPr/>
            </a:pPr>
            <a:r>
              <a:rPr lang="en-US" dirty="0"/>
              <a:t>Serial is either in-order or out-of-order</a:t>
            </a:r>
          </a:p>
          <a:p>
            <a:pPr lvl="1">
              <a:defRPr/>
            </a:pPr>
            <a:r>
              <a:rPr lang="en-US" dirty="0"/>
              <a:t>Filters derive from the class filter and override virtual</a:t>
            </a:r>
            <a:br>
              <a:rPr lang="en-US" dirty="0"/>
            </a:br>
            <a:r>
              <a:rPr lang="en-US" sz="1600" b="1" dirty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void</a:t>
            </a:r>
            <a:r>
              <a:rPr lang="en-US" sz="1600" b="1" dirty="0">
                <a:latin typeface="Courier New" pitchFamily="49" charset="0"/>
                <a:cs typeface="Courier New" pitchFamily="49" charset="0"/>
              </a:rPr>
              <a:t>* operator()(</a:t>
            </a:r>
            <a:r>
              <a:rPr lang="en-US" sz="1600" b="1" dirty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void</a:t>
            </a:r>
            <a:r>
              <a:rPr lang="en-US" sz="1600" b="1" dirty="0">
                <a:latin typeface="Courier New" pitchFamily="49" charset="0"/>
                <a:cs typeface="Courier New" pitchFamily="49" charset="0"/>
              </a:rPr>
              <a:t> *item);</a:t>
            </a:r>
          </a:p>
          <a:p>
            <a:pPr lvl="2">
              <a:defRPr/>
            </a:pPr>
            <a:r>
              <a:rPr lang="en-US" sz="1600" dirty="0"/>
              <a:t>The first filter’s operator() is called repeatedly until it returns NULL</a:t>
            </a:r>
          </a:p>
          <a:p>
            <a:pPr lvl="2">
              <a:defRPr/>
            </a:pPr>
            <a:r>
              <a:rPr lang="en-US" sz="1600" dirty="0"/>
              <a:t>The results returned by the last filter are ignored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ED520B7-A181-1C4C-BE74-EF757ED7D79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279994" cy="4351338"/>
          </a:xfrm>
        </p:spPr>
        <p:txBody>
          <a:bodyPr/>
          <a:lstStyle/>
          <a:p>
            <a:pPr>
              <a:buFont typeface="Wingdings" pitchFamily="2" charset="2"/>
              <a:buNone/>
              <a:defRPr/>
            </a:pPr>
            <a:r>
              <a:rPr lang="cs-CZ" sz="2000" b="1" dirty="0" err="1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class</a:t>
            </a:r>
            <a:r>
              <a:rPr lang="cs-CZ" sz="2000" b="1" dirty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cs-CZ" sz="2000" b="1" dirty="0" err="1">
                <a:latin typeface="Courier New" pitchFamily="49" charset="0"/>
                <a:cs typeface="Courier New" pitchFamily="49" charset="0"/>
              </a:rPr>
              <a:t>pipeline</a:t>
            </a:r>
            <a:r>
              <a:rPr lang="cs-CZ" sz="2000" b="1" dirty="0">
                <a:latin typeface="Courier New" pitchFamily="49" charset="0"/>
                <a:cs typeface="Courier New" pitchFamily="49" charset="0"/>
              </a:rPr>
              <a:t> {</a:t>
            </a:r>
          </a:p>
          <a:p>
            <a:pPr>
              <a:buFont typeface="Wingdings" pitchFamily="2" charset="2"/>
              <a:buNone/>
              <a:defRPr/>
            </a:pPr>
            <a:r>
              <a:rPr lang="cs-CZ" sz="2000" b="1" dirty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public</a:t>
            </a:r>
            <a:r>
              <a:rPr lang="cs-CZ" sz="2000" b="1" dirty="0">
                <a:latin typeface="Courier New" pitchFamily="49" charset="0"/>
                <a:cs typeface="Courier New" pitchFamily="49" charset="0"/>
              </a:rPr>
              <a:t>:</a:t>
            </a:r>
          </a:p>
          <a:p>
            <a:pPr>
              <a:buFont typeface="Wingdings" pitchFamily="2" charset="2"/>
              <a:buNone/>
              <a:defRPr/>
            </a:pPr>
            <a:r>
              <a:rPr lang="en-US" sz="2000" b="1" dirty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  </a:t>
            </a:r>
            <a:r>
              <a:rPr lang="cs-CZ" sz="2000" b="1" dirty="0" err="1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void</a:t>
            </a:r>
            <a:r>
              <a:rPr lang="cs-CZ" sz="2000" b="1" dirty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cs-CZ" sz="2000" b="1" dirty="0" err="1">
                <a:latin typeface="Courier New" pitchFamily="49" charset="0"/>
                <a:cs typeface="Courier New" pitchFamily="49" charset="0"/>
              </a:rPr>
              <a:t>add_filter</a:t>
            </a:r>
            <a:r>
              <a:rPr lang="cs-CZ" sz="2000" b="1" dirty="0">
                <a:latin typeface="Courier New" pitchFamily="49" charset="0"/>
                <a:cs typeface="Courier New" pitchFamily="49" charset="0"/>
              </a:rPr>
              <a:t>(</a:t>
            </a:r>
            <a:r>
              <a:rPr lang="cs-CZ" sz="2000" b="1" dirty="0" err="1">
                <a:latin typeface="Courier New" pitchFamily="49" charset="0"/>
                <a:cs typeface="Courier New" pitchFamily="49" charset="0"/>
              </a:rPr>
              <a:t>filter</a:t>
            </a:r>
            <a:r>
              <a:rPr lang="cs-CZ" sz="2000" b="1" dirty="0">
                <a:latin typeface="Courier New" pitchFamily="49" charset="0"/>
                <a:cs typeface="Courier New" pitchFamily="49" charset="0"/>
              </a:rPr>
              <a:t>&amp; f);</a:t>
            </a:r>
            <a:endParaRPr lang="en-US" sz="2000" b="1" dirty="0">
              <a:latin typeface="Courier New" pitchFamily="49" charset="0"/>
              <a:cs typeface="Courier New" pitchFamily="49" charset="0"/>
            </a:endParaRPr>
          </a:p>
          <a:p>
            <a:pPr>
              <a:buFont typeface="Wingdings" pitchFamily="2" charset="2"/>
              <a:buNone/>
              <a:defRPr/>
            </a:pPr>
            <a:r>
              <a:rPr lang="en-US" sz="2000" b="1" dirty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  </a:t>
            </a:r>
            <a:r>
              <a:rPr lang="cs-CZ" sz="2000" b="1" dirty="0" err="1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void</a:t>
            </a:r>
            <a:r>
              <a:rPr lang="cs-CZ" sz="2000" b="1" dirty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cs-CZ" sz="2000" b="1" dirty="0">
                <a:latin typeface="Courier New" pitchFamily="49" charset="0"/>
                <a:cs typeface="Courier New" pitchFamily="49" charset="0"/>
              </a:rPr>
              <a:t>run(</a:t>
            </a:r>
            <a:r>
              <a:rPr lang="cs-CZ" sz="2000" b="1" dirty="0" err="1">
                <a:latin typeface="Courier New" pitchFamily="49" charset="0"/>
                <a:cs typeface="Courier New" pitchFamily="49" charset="0"/>
              </a:rPr>
              <a:t>size_t</a:t>
            </a:r>
            <a:r>
              <a:rPr lang="en-US" sz="2000" b="1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cs-CZ" sz="2000" b="1" dirty="0">
                <a:latin typeface="Courier New" pitchFamily="49" charset="0"/>
                <a:cs typeface="Courier New" pitchFamily="49" charset="0"/>
              </a:rPr>
              <a:t>max</a:t>
            </a:r>
            <a:r>
              <a:rPr lang="en-US" sz="2000" b="1" dirty="0">
                <a:latin typeface="Courier New" pitchFamily="49" charset="0"/>
                <a:cs typeface="Courier New" pitchFamily="49" charset="0"/>
              </a:rPr>
              <a:t>L</a:t>
            </a:r>
            <a:r>
              <a:rPr lang="cs-CZ" sz="2000" b="1" dirty="0" err="1">
                <a:latin typeface="Courier New" pitchFamily="49" charset="0"/>
                <a:cs typeface="Courier New" pitchFamily="49" charset="0"/>
              </a:rPr>
              <a:t>ive</a:t>
            </a:r>
            <a:r>
              <a:rPr lang="en-US" sz="2000" b="1" dirty="0">
                <a:latin typeface="Courier New" pitchFamily="49" charset="0"/>
                <a:cs typeface="Courier New" pitchFamily="49" charset="0"/>
              </a:rPr>
              <a:t>T</a:t>
            </a:r>
            <a:r>
              <a:rPr lang="cs-CZ" sz="2000" b="1" dirty="0" err="1">
                <a:latin typeface="Courier New" pitchFamily="49" charset="0"/>
                <a:cs typeface="Courier New" pitchFamily="49" charset="0"/>
              </a:rPr>
              <a:t>okens</a:t>
            </a:r>
            <a:r>
              <a:rPr lang="cs-CZ" sz="2000" b="1" dirty="0">
                <a:latin typeface="Courier New" pitchFamily="49" charset="0"/>
                <a:cs typeface="Courier New" pitchFamily="49" charset="0"/>
              </a:rPr>
              <a:t>);</a:t>
            </a:r>
          </a:p>
          <a:p>
            <a:pPr>
              <a:buFont typeface="Wingdings" pitchFamily="2" charset="2"/>
              <a:buNone/>
              <a:defRPr/>
            </a:pPr>
            <a:r>
              <a:rPr lang="cs-CZ" sz="2000" b="1" dirty="0">
                <a:latin typeface="Courier New" pitchFamily="49" charset="0"/>
                <a:cs typeface="Courier New" pitchFamily="49" charset="0"/>
              </a:rPr>
              <a:t>};</a:t>
            </a:r>
            <a:endParaRPr lang="en-US" sz="2000" b="1" dirty="0">
              <a:latin typeface="Courier New" pitchFamily="49" charset="0"/>
              <a:cs typeface="Courier New" pitchFamily="49" charset="0"/>
            </a:endParaRPr>
          </a:p>
          <a:p>
            <a:pPr marL="0" indent="0">
              <a:buNone/>
            </a:pPr>
            <a:endParaRPr lang="cs-CZ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A4C648A-5A67-3097-C2C9-3BF620C1E2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 altLang="en-US"/>
              <a:t>10.3.2025</a:t>
            </a:r>
            <a:endParaRPr lang="en-US" alt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6530F89-0B99-8B3C-AF9B-FC0B01A2F2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/>
              <a:t>Martin Kruliš, v1.0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5CA63D8-5B93-0265-6D41-EA803AACE0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A1145F-674A-4228-8958-0EA9769F5517}" type="slidenum">
              <a:rPr lang="en-US" altLang="en-US" smtClean="0"/>
              <a:pPr/>
              <a:t>23</a:t>
            </a:fld>
            <a:endParaRPr lang="en-US" altLang="en-US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Flow graph</a:t>
            </a:r>
            <a:endParaRPr lang="cs-CZ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defRPr/>
            </a:pPr>
            <a:r>
              <a:rPr lang="en-US" dirty="0"/>
              <a:t>Generalization of the pipeline</a:t>
            </a:r>
          </a:p>
          <a:p>
            <a:pPr lvl="1">
              <a:defRPr/>
            </a:pPr>
            <a:r>
              <a:rPr lang="en-US" dirty="0"/>
              <a:t> Arbitrary oriented graph</a:t>
            </a:r>
          </a:p>
          <a:p>
            <a:pPr lvl="1">
              <a:defRPr/>
            </a:pPr>
            <a:r>
              <a:rPr lang="en-US" dirty="0"/>
              <a:t>Nodes and explicit (dataflow) connections</a:t>
            </a:r>
          </a:p>
          <a:p>
            <a:pPr>
              <a:defRPr/>
            </a:pPr>
            <a:r>
              <a:rPr lang="en-US" dirty="0"/>
              <a:t>More complex rules for execution</a:t>
            </a:r>
          </a:p>
          <a:p>
            <a:pPr lvl="1">
              <a:defRPr/>
            </a:pPr>
            <a:r>
              <a:rPr lang="en-US" dirty="0"/>
              <a:t>e.g., no explicit “number of live tokens”</a:t>
            </a:r>
          </a:p>
          <a:p>
            <a:pPr>
              <a:defRPr/>
            </a:pPr>
            <a:r>
              <a:rPr lang="en-US" dirty="0"/>
              <a:t>Pre-defined set of node types</a:t>
            </a:r>
          </a:p>
          <a:p>
            <a:pPr lvl="1">
              <a:defRPr/>
            </a:pPr>
            <a:r>
              <a:rPr lang="en-US" dirty="0"/>
              <a:t>function, join, limiter,…</a:t>
            </a:r>
          </a:p>
          <a:p>
            <a:pPr lvl="1">
              <a:defRPr/>
            </a:pPr>
            <a:endParaRPr lang="en-US" sz="1000" dirty="0"/>
          </a:p>
          <a:p>
            <a:pPr>
              <a:defRPr/>
            </a:pPr>
            <a:r>
              <a:rPr lang="en-US" dirty="0"/>
              <a:t>See the documentation…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3D64688-4E05-1C2B-E10D-C298DA8039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 altLang="en-US"/>
              <a:t>10.3.2025</a:t>
            </a:r>
            <a:endParaRPr lang="en-US" alt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672C7B3-A84E-6BE0-1B22-9A0EA82280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/>
              <a:t>Martin Kruliš, v1.0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CDBFF1D-4812-6605-E29A-28D28598FE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A1145F-674A-4228-8958-0EA9769F5517}" type="slidenum">
              <a:rPr lang="en-US" altLang="en-US" smtClean="0"/>
              <a:pPr/>
              <a:t>24</a:t>
            </a:fld>
            <a:endParaRPr lang="en-US" altLang="en-US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err="1"/>
              <a:t>parallel_sort</a:t>
            </a:r>
            <a:endParaRPr lang="cs-CZ" dirty="0"/>
          </a:p>
        </p:txBody>
      </p:sp>
      <p:sp>
        <p:nvSpPr>
          <p:cNvPr id="2765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None/>
            </a:pPr>
            <a:r>
              <a:rPr lang="cs-CZ" sz="2000" b="1" dirty="0" err="1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template</a:t>
            </a:r>
            <a:r>
              <a:rPr lang="cs-CZ" sz="2000" b="1" dirty="0">
                <a:latin typeface="Courier New" pitchFamily="49" charset="0"/>
                <a:cs typeface="Courier New" pitchFamily="49" charset="0"/>
              </a:rPr>
              <a:t>&lt;</a:t>
            </a:r>
            <a:r>
              <a:rPr lang="cs-CZ" sz="2000" b="1" dirty="0" err="1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typename</a:t>
            </a:r>
            <a:r>
              <a:rPr lang="cs-CZ" sz="2000" b="1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2000" b="1" dirty="0" err="1">
                <a:latin typeface="Courier New" pitchFamily="49" charset="0"/>
                <a:cs typeface="Courier New" pitchFamily="49" charset="0"/>
              </a:rPr>
              <a:t>RndAccIter</a:t>
            </a:r>
            <a:r>
              <a:rPr lang="cs-CZ" sz="2000" b="1" dirty="0">
                <a:latin typeface="Courier New" pitchFamily="49" charset="0"/>
                <a:cs typeface="Courier New" pitchFamily="49" charset="0"/>
              </a:rPr>
              <a:t>&gt;</a:t>
            </a:r>
          </a:p>
          <a:p>
            <a:pPr>
              <a:buFont typeface="Wingdings" pitchFamily="2" charset="2"/>
              <a:buNone/>
            </a:pPr>
            <a:r>
              <a:rPr lang="en-US" sz="2000" b="1" dirty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void</a:t>
            </a:r>
            <a:r>
              <a:rPr lang="en-US" sz="2000" b="1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2000" b="1" dirty="0" err="1">
                <a:latin typeface="Courier New" pitchFamily="49" charset="0"/>
                <a:cs typeface="Courier New" pitchFamily="49" charset="0"/>
              </a:rPr>
              <a:t>parallel_sort</a:t>
            </a:r>
            <a:r>
              <a:rPr lang="en-US" sz="2000" b="1" dirty="0">
                <a:latin typeface="Courier New" pitchFamily="49" charset="0"/>
                <a:cs typeface="Courier New" pitchFamily="49" charset="0"/>
              </a:rPr>
              <a:t>(</a:t>
            </a:r>
            <a:r>
              <a:rPr lang="en-US" sz="2000" b="1" dirty="0" err="1">
                <a:latin typeface="Courier New" pitchFamily="49" charset="0"/>
                <a:cs typeface="Courier New" pitchFamily="49" charset="0"/>
              </a:rPr>
              <a:t>RndAccIter</a:t>
            </a:r>
            <a:r>
              <a:rPr lang="en-US" sz="2000" b="1" dirty="0">
                <a:latin typeface="Courier New" pitchFamily="49" charset="0"/>
                <a:cs typeface="Courier New" pitchFamily="49" charset="0"/>
              </a:rPr>
              <a:t> begin, </a:t>
            </a:r>
            <a:r>
              <a:rPr lang="en-US" sz="2000" b="1" dirty="0" err="1">
                <a:latin typeface="Courier New" pitchFamily="49" charset="0"/>
                <a:cs typeface="Courier New" pitchFamily="49" charset="0"/>
              </a:rPr>
              <a:t>RndAccIter</a:t>
            </a:r>
            <a:r>
              <a:rPr lang="en-US" sz="2000" b="1" dirty="0">
                <a:latin typeface="Courier New" pitchFamily="49" charset="0"/>
                <a:cs typeface="Courier New" pitchFamily="49" charset="0"/>
              </a:rPr>
              <a:t> end);</a:t>
            </a:r>
          </a:p>
          <a:p>
            <a:pPr>
              <a:buFont typeface="Wingdings" pitchFamily="2" charset="2"/>
              <a:buNone/>
            </a:pPr>
            <a:r>
              <a:rPr lang="cs-CZ" sz="2000" b="1" dirty="0" err="1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template</a:t>
            </a:r>
            <a:r>
              <a:rPr lang="cs-CZ" sz="2000" b="1" dirty="0">
                <a:latin typeface="Courier New" pitchFamily="49" charset="0"/>
                <a:cs typeface="Courier New" pitchFamily="49" charset="0"/>
              </a:rPr>
              <a:t>&lt;</a:t>
            </a:r>
            <a:r>
              <a:rPr lang="cs-CZ" sz="2000" b="1" dirty="0" err="1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typename</a:t>
            </a:r>
            <a:r>
              <a:rPr lang="cs-CZ" sz="2000" b="1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2000" b="1" dirty="0" err="1">
                <a:latin typeface="Courier New" pitchFamily="49" charset="0"/>
                <a:cs typeface="Courier New" pitchFamily="49" charset="0"/>
              </a:rPr>
              <a:t>RndAccIter</a:t>
            </a:r>
            <a:r>
              <a:rPr lang="cs-CZ" sz="2000" b="1" dirty="0">
                <a:latin typeface="Courier New" pitchFamily="49" charset="0"/>
                <a:cs typeface="Courier New" pitchFamily="49" charset="0"/>
              </a:rPr>
              <a:t>, </a:t>
            </a:r>
            <a:r>
              <a:rPr lang="cs-CZ" sz="2000" b="1" dirty="0" err="1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typename</a:t>
            </a:r>
            <a:r>
              <a:rPr lang="cs-CZ" sz="2000" b="1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cs-CZ" sz="2000" b="1" dirty="0" err="1">
                <a:latin typeface="Courier New" pitchFamily="49" charset="0"/>
                <a:cs typeface="Courier New" pitchFamily="49" charset="0"/>
              </a:rPr>
              <a:t>Compare</a:t>
            </a:r>
            <a:r>
              <a:rPr lang="cs-CZ" sz="2000" b="1" dirty="0">
                <a:latin typeface="Courier New" pitchFamily="49" charset="0"/>
                <a:cs typeface="Courier New" pitchFamily="49" charset="0"/>
              </a:rPr>
              <a:t>&gt;</a:t>
            </a:r>
          </a:p>
          <a:p>
            <a:pPr>
              <a:buFont typeface="Wingdings" pitchFamily="2" charset="2"/>
              <a:buNone/>
            </a:pPr>
            <a:r>
              <a:rPr lang="en-US" sz="2000" b="1" dirty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void</a:t>
            </a:r>
            <a:r>
              <a:rPr lang="en-US" sz="2000" b="1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2000" b="1" dirty="0" err="1">
                <a:latin typeface="Courier New" pitchFamily="49" charset="0"/>
                <a:cs typeface="Courier New" pitchFamily="49" charset="0"/>
              </a:rPr>
              <a:t>parallel_sort</a:t>
            </a:r>
            <a:r>
              <a:rPr lang="en-US" sz="2000" b="1" dirty="0">
                <a:latin typeface="Courier New" pitchFamily="49" charset="0"/>
                <a:cs typeface="Courier New" pitchFamily="49" charset="0"/>
              </a:rPr>
              <a:t>(</a:t>
            </a:r>
            <a:r>
              <a:rPr lang="en-US" sz="2000" b="1" dirty="0" err="1">
                <a:latin typeface="Courier New" pitchFamily="49" charset="0"/>
                <a:cs typeface="Courier New" pitchFamily="49" charset="0"/>
              </a:rPr>
              <a:t>RndAccIter</a:t>
            </a:r>
            <a:r>
              <a:rPr lang="en-US" sz="2000" b="1" dirty="0">
                <a:latin typeface="Courier New" pitchFamily="49" charset="0"/>
                <a:cs typeface="Courier New" pitchFamily="49" charset="0"/>
              </a:rPr>
              <a:t> begin, </a:t>
            </a:r>
            <a:r>
              <a:rPr lang="en-US" sz="2000" b="1" dirty="0" err="1">
                <a:latin typeface="Courier New" pitchFamily="49" charset="0"/>
                <a:cs typeface="Courier New" pitchFamily="49" charset="0"/>
              </a:rPr>
              <a:t>RndAccIter</a:t>
            </a:r>
            <a:r>
              <a:rPr lang="en-US" sz="2000" b="1" dirty="0">
                <a:latin typeface="Courier New" pitchFamily="49" charset="0"/>
                <a:cs typeface="Courier New" pitchFamily="49" charset="0"/>
              </a:rPr>
              <a:t> end,</a:t>
            </a:r>
          </a:p>
          <a:p>
            <a:pPr>
              <a:buFont typeface="Wingdings" pitchFamily="2" charset="2"/>
              <a:buNone/>
            </a:pPr>
            <a:r>
              <a:rPr lang="en-US" sz="2000" b="1" dirty="0">
                <a:latin typeface="Courier New" pitchFamily="49" charset="0"/>
                <a:cs typeface="Courier New" pitchFamily="49" charset="0"/>
              </a:rPr>
              <a:t>	</a:t>
            </a:r>
            <a:r>
              <a:rPr lang="cs-CZ" sz="2000" b="1" dirty="0" err="1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const</a:t>
            </a:r>
            <a:r>
              <a:rPr lang="cs-CZ" sz="2000" b="1" dirty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cs-CZ" sz="2000" b="1" dirty="0" err="1">
                <a:latin typeface="Courier New" pitchFamily="49" charset="0"/>
                <a:cs typeface="Courier New" pitchFamily="49" charset="0"/>
              </a:rPr>
              <a:t>Compare</a:t>
            </a:r>
            <a:r>
              <a:rPr lang="cs-CZ" sz="2000" b="1" dirty="0">
                <a:latin typeface="Courier New" pitchFamily="49" charset="0"/>
                <a:cs typeface="Courier New" pitchFamily="49" charset="0"/>
              </a:rPr>
              <a:t>&amp; </a:t>
            </a:r>
            <a:r>
              <a:rPr lang="cs-CZ" sz="2000" b="1" dirty="0" err="1">
                <a:latin typeface="Courier New" pitchFamily="49" charset="0"/>
                <a:cs typeface="Courier New" pitchFamily="49" charset="0"/>
              </a:rPr>
              <a:t>comp</a:t>
            </a:r>
            <a:r>
              <a:rPr lang="cs-CZ" sz="2000" b="1" dirty="0">
                <a:latin typeface="Courier New" pitchFamily="49" charset="0"/>
                <a:cs typeface="Courier New" pitchFamily="49" charset="0"/>
              </a:rPr>
              <a:t>);</a:t>
            </a:r>
            <a:endParaRPr lang="en-US" sz="2000" b="1" dirty="0">
              <a:latin typeface="Courier New" pitchFamily="49" charset="0"/>
              <a:cs typeface="Courier New" pitchFamily="49" charset="0"/>
            </a:endParaRPr>
          </a:p>
          <a:p>
            <a:pPr lvl="1"/>
            <a:r>
              <a:rPr lang="en-US" dirty="0"/>
              <a:t>Parallel unstable sort</a:t>
            </a:r>
          </a:p>
          <a:p>
            <a:pPr lvl="1"/>
            <a:r>
              <a:rPr lang="en-US" dirty="0" err="1"/>
              <a:t>A</a:t>
            </a:r>
            <a:r>
              <a:rPr lang="cs-CZ" dirty="0" err="1"/>
              <a:t>verage</a:t>
            </a:r>
            <a:r>
              <a:rPr lang="cs-CZ" dirty="0"/>
              <a:t> </a:t>
            </a:r>
            <a:r>
              <a:rPr lang="cs-CZ" dirty="0" err="1"/>
              <a:t>time</a:t>
            </a:r>
            <a:r>
              <a:rPr lang="cs-CZ" dirty="0"/>
              <a:t> </a:t>
            </a:r>
            <a:r>
              <a:rPr lang="cs-CZ" dirty="0" err="1"/>
              <a:t>complexity</a:t>
            </a:r>
            <a:r>
              <a:rPr lang="cs-CZ" dirty="0"/>
              <a:t> </a:t>
            </a:r>
            <a:r>
              <a:rPr lang="cs-CZ" dirty="0" err="1"/>
              <a:t>of</a:t>
            </a:r>
            <a:r>
              <a:rPr lang="cs-CZ" dirty="0"/>
              <a:t> O(N log (N))</a:t>
            </a:r>
            <a:endParaRPr lang="en-US" dirty="0"/>
          </a:p>
          <a:p>
            <a:pPr lvl="1"/>
            <a:r>
              <a:rPr lang="en-US" dirty="0"/>
              <a:t>Usage:</a:t>
            </a:r>
            <a:endParaRPr lang="en-US" dirty="0">
              <a:latin typeface="Courier New" pitchFamily="49" charset="0"/>
              <a:cs typeface="Courier New" pitchFamily="49" charset="0"/>
            </a:endParaRPr>
          </a:p>
          <a:p>
            <a:pPr>
              <a:buFont typeface="Wingdings" pitchFamily="2" charset="2"/>
              <a:buNone/>
            </a:pPr>
            <a:r>
              <a:rPr lang="en-US" sz="2000" b="1" dirty="0">
                <a:latin typeface="Courier New" pitchFamily="49" charset="0"/>
                <a:cs typeface="Courier New" pitchFamily="49" charset="0"/>
              </a:rPr>
              <a:t>	</a:t>
            </a:r>
            <a:r>
              <a:rPr lang="cs-CZ" sz="2000" b="1" dirty="0" err="1">
                <a:latin typeface="Courier New" pitchFamily="49" charset="0"/>
                <a:cs typeface="Courier New" pitchFamily="49" charset="0"/>
              </a:rPr>
              <a:t>parallel_sort</a:t>
            </a:r>
            <a:r>
              <a:rPr lang="cs-CZ" sz="2000" b="1" dirty="0">
                <a:latin typeface="Courier New" pitchFamily="49" charset="0"/>
                <a:cs typeface="Courier New" pitchFamily="49" charset="0"/>
              </a:rPr>
              <a:t>(a, a + N);</a:t>
            </a:r>
          </a:p>
          <a:p>
            <a:pPr>
              <a:buFont typeface="Wingdings" pitchFamily="2" charset="2"/>
              <a:buNone/>
            </a:pPr>
            <a:r>
              <a:rPr lang="en-US" sz="2000" b="1" dirty="0">
                <a:latin typeface="Courier New" pitchFamily="49" charset="0"/>
                <a:cs typeface="Courier New" pitchFamily="49" charset="0"/>
              </a:rPr>
              <a:t>	</a:t>
            </a:r>
            <a:r>
              <a:rPr lang="cs-CZ" sz="2000" b="1" dirty="0" err="1">
                <a:latin typeface="Courier New" pitchFamily="49" charset="0"/>
                <a:cs typeface="Courier New" pitchFamily="49" charset="0"/>
              </a:rPr>
              <a:t>parallel_sort</a:t>
            </a:r>
            <a:r>
              <a:rPr lang="cs-CZ" sz="2000" b="1" dirty="0">
                <a:latin typeface="Courier New" pitchFamily="49" charset="0"/>
                <a:cs typeface="Courier New" pitchFamily="49" charset="0"/>
              </a:rPr>
              <a:t>(b,</a:t>
            </a:r>
            <a:r>
              <a:rPr lang="en-US" sz="2000" b="1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cs-CZ" sz="2000" b="1" dirty="0" err="1">
                <a:latin typeface="Courier New" pitchFamily="49" charset="0"/>
                <a:cs typeface="Courier New" pitchFamily="49" charset="0"/>
              </a:rPr>
              <a:t>b+N</a:t>
            </a:r>
            <a:r>
              <a:rPr lang="cs-CZ" sz="2000" b="1" dirty="0">
                <a:latin typeface="Courier New" pitchFamily="49" charset="0"/>
                <a:cs typeface="Courier New" pitchFamily="49" charset="0"/>
              </a:rPr>
              <a:t>,</a:t>
            </a:r>
            <a:r>
              <a:rPr lang="en-US" sz="2000" b="1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cs-CZ" sz="2000" b="1" dirty="0" err="1">
                <a:latin typeface="Courier New" pitchFamily="49" charset="0"/>
                <a:cs typeface="Courier New" pitchFamily="49" charset="0"/>
              </a:rPr>
              <a:t>std</a:t>
            </a:r>
            <a:r>
              <a:rPr lang="cs-CZ" sz="2000" b="1" dirty="0">
                <a:latin typeface="Courier New" pitchFamily="49" charset="0"/>
                <a:cs typeface="Courier New" pitchFamily="49" charset="0"/>
              </a:rPr>
              <a:t>::</a:t>
            </a:r>
            <a:r>
              <a:rPr lang="cs-CZ" sz="2000" b="1" dirty="0" err="1">
                <a:latin typeface="Courier New" pitchFamily="49" charset="0"/>
                <a:cs typeface="Courier New" pitchFamily="49" charset="0"/>
              </a:rPr>
              <a:t>greater</a:t>
            </a:r>
            <a:r>
              <a:rPr lang="cs-CZ" sz="2000" b="1" dirty="0">
                <a:latin typeface="Courier New" pitchFamily="49" charset="0"/>
                <a:cs typeface="Courier New" pitchFamily="49" charset="0"/>
              </a:rPr>
              <a:t>&lt;</a:t>
            </a:r>
            <a:r>
              <a:rPr lang="cs-CZ" sz="2000" b="1" dirty="0" err="1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float</a:t>
            </a:r>
            <a:r>
              <a:rPr lang="cs-CZ" sz="2000" b="1" dirty="0">
                <a:latin typeface="Courier New" pitchFamily="49" charset="0"/>
                <a:cs typeface="Courier New" pitchFamily="49" charset="0"/>
              </a:rPr>
              <a:t>&gt;());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1B5BB27-32F0-A1E9-A5DD-FEC2EF3168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 altLang="en-US"/>
              <a:t>10.3.2025</a:t>
            </a:r>
            <a:endParaRPr lang="en-US" alt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73B85A4-BCF7-AA0F-2685-C1D4051A13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/>
              <a:t>Martin Kruliš, v1.0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33D8F57-0D20-551A-F0B5-C84117CA44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A1145F-674A-4228-8958-0EA9769F5517}" type="slidenum">
              <a:rPr lang="en-US" altLang="en-US" smtClean="0"/>
              <a:pPr/>
              <a:t>25</a:t>
            </a:fld>
            <a:endParaRPr lang="en-US" altLang="en-US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parallel_invoke</a:t>
            </a:r>
          </a:p>
        </p:txBody>
      </p:sp>
      <p:sp>
        <p:nvSpPr>
          <p:cNvPr id="2867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Parallel invocation of multiple </a:t>
            </a:r>
            <a:r>
              <a:rPr lang="en-US" dirty="0" err="1"/>
              <a:t>functors</a:t>
            </a:r>
            <a:endParaRPr lang="en-US" dirty="0"/>
          </a:p>
          <a:p>
            <a:pPr lvl="1"/>
            <a:r>
              <a:rPr lang="en-US" dirty="0"/>
              <a:t>May be used to invoke completely different tasks in a simple manner</a:t>
            </a:r>
          </a:p>
          <a:p>
            <a:pPr>
              <a:buFont typeface="Wingdings" pitchFamily="2" charset="2"/>
              <a:buNone/>
            </a:pPr>
            <a:endParaRPr lang="en-US" dirty="0">
              <a:latin typeface="Courier New" pitchFamily="49" charset="0"/>
              <a:cs typeface="Courier New" pitchFamily="49" charset="0"/>
            </a:endParaRPr>
          </a:p>
          <a:p>
            <a:pPr lvl="1">
              <a:buFont typeface="Wingdings" pitchFamily="2" charset="2"/>
              <a:buNone/>
            </a:pPr>
            <a:r>
              <a:rPr lang="en-US" b="1" dirty="0" err="1">
                <a:latin typeface="Courier New" pitchFamily="49" charset="0"/>
                <a:cs typeface="Courier New" pitchFamily="49" charset="0"/>
              </a:rPr>
              <a:t>tbb</a:t>
            </a:r>
            <a:r>
              <a:rPr lang="en-US" b="1" dirty="0">
                <a:latin typeface="Courier New" pitchFamily="49" charset="0"/>
                <a:cs typeface="Courier New" pitchFamily="49" charset="0"/>
              </a:rPr>
              <a:t>::</a:t>
            </a:r>
            <a:r>
              <a:rPr lang="en-US" b="1" dirty="0" err="1">
                <a:latin typeface="Courier New" pitchFamily="49" charset="0"/>
                <a:cs typeface="Courier New" pitchFamily="49" charset="0"/>
              </a:rPr>
              <a:t>parallel_invoke</a:t>
            </a:r>
            <a:r>
              <a:rPr lang="en-US" b="1" dirty="0">
                <a:latin typeface="Courier New" pitchFamily="49" charset="0"/>
                <a:cs typeface="Courier New" pitchFamily="49" charset="0"/>
              </a:rPr>
              <a:t>(</a:t>
            </a:r>
          </a:p>
          <a:p>
            <a:pPr lvl="1">
              <a:buFont typeface="Wingdings" pitchFamily="2" charset="2"/>
              <a:buNone/>
            </a:pPr>
            <a:r>
              <a:rPr lang="en-US" b="1" dirty="0">
                <a:latin typeface="Courier New" pitchFamily="49" charset="0"/>
                <a:cs typeface="Courier New" pitchFamily="49" charset="0"/>
              </a:rPr>
              <a:t>    myfunc1,</a:t>
            </a:r>
          </a:p>
          <a:p>
            <a:pPr lvl="1">
              <a:buFont typeface="Wingdings" pitchFamily="2" charset="2"/>
              <a:buNone/>
            </a:pPr>
            <a:r>
              <a:rPr lang="en-US" b="1" dirty="0">
                <a:latin typeface="Courier New" pitchFamily="49" charset="0"/>
                <a:cs typeface="Courier New" pitchFamily="49" charset="0"/>
              </a:rPr>
              <a:t>    []{ bar(2); },</a:t>
            </a:r>
          </a:p>
          <a:p>
            <a:pPr lvl="1">
              <a:buFont typeface="Wingdings" pitchFamily="2" charset="2"/>
              <a:buNone/>
            </a:pPr>
            <a:r>
              <a:rPr lang="en-US" b="1" dirty="0">
                <a:latin typeface="Courier New" pitchFamily="49" charset="0"/>
                <a:cs typeface="Courier New" pitchFamily="49" charset="0"/>
              </a:rPr>
              <a:t>    []{ bar(3); },</a:t>
            </a:r>
          </a:p>
          <a:p>
            <a:pPr lvl="1">
              <a:buFont typeface="Wingdings" pitchFamily="2" charset="2"/>
              <a:buNone/>
            </a:pPr>
            <a:r>
              <a:rPr lang="en-US" b="1" dirty="0">
                <a:latin typeface="Courier New" pitchFamily="49" charset="0"/>
                <a:cs typeface="Courier New" pitchFamily="49" charset="0"/>
              </a:rPr>
              <a:t>);</a:t>
            </a:r>
            <a:endParaRPr lang="en-US" b="1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65009B0-085A-F13C-E5A6-760E6F3BFA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 altLang="en-US"/>
              <a:t>10.3.2025</a:t>
            </a:r>
            <a:endParaRPr lang="en-US" alt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1A7E5D3-5811-4DBF-9499-2A949BC582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/>
              <a:t>Martin Kruliš, v1.0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6E0D12E-1CEF-91D7-CAEB-567AA2A24B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A1145F-674A-4228-8958-0EA9769F5517}" type="slidenum">
              <a:rPr lang="en-US" altLang="en-US" smtClean="0"/>
              <a:pPr/>
              <a:t>26</a:t>
            </a:fld>
            <a:endParaRPr lang="en-US" altLang="en-US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Containers</a:t>
            </a:r>
            <a:endParaRPr lang="cs-CZ"/>
          </a:p>
        </p:txBody>
      </p:sp>
      <p:sp>
        <p:nvSpPr>
          <p:cNvPr id="26627" name="Rectangle 3"/>
          <p:cNvSpPr>
            <a:spLocks noGrp="1" noChangeArrowheads="1"/>
          </p:cNvSpPr>
          <p:nvPr>
            <p:ph sz="half" idx="1"/>
          </p:nvPr>
        </p:nvSpPr>
        <p:spPr/>
        <p:txBody>
          <a:bodyPr>
            <a:noAutofit/>
          </a:bodyPr>
          <a:lstStyle/>
          <a:p>
            <a:pPr>
              <a:lnSpc>
                <a:spcPct val="90000"/>
              </a:lnSpc>
              <a:defRPr/>
            </a:pPr>
            <a:r>
              <a:rPr lang="en-US" sz="2400" dirty="0"/>
              <a:t>Selected operations are thread-safe</a:t>
            </a:r>
          </a:p>
          <a:p>
            <a:pPr>
              <a:lnSpc>
                <a:spcPct val="90000"/>
              </a:lnSpc>
              <a:defRPr/>
            </a:pPr>
            <a:r>
              <a:rPr lang="en-US" sz="2400" dirty="0"/>
              <a:t>Can be used with “raw” threads, </a:t>
            </a:r>
            <a:r>
              <a:rPr lang="en-US" sz="2400" dirty="0" err="1"/>
              <a:t>OpenMP</a:t>
            </a:r>
            <a:r>
              <a:rPr lang="en-US" sz="2400" dirty="0"/>
              <a:t>,…</a:t>
            </a:r>
          </a:p>
          <a:p>
            <a:pPr>
              <a:lnSpc>
                <a:spcPct val="90000"/>
              </a:lnSpc>
              <a:defRPr/>
            </a:pPr>
            <a:r>
              <a:rPr lang="en-US" sz="2400" dirty="0"/>
              <a:t>Designed for high concurrency</a:t>
            </a:r>
          </a:p>
          <a:p>
            <a:pPr lvl="1">
              <a:lnSpc>
                <a:spcPct val="90000"/>
              </a:lnSpc>
              <a:defRPr/>
            </a:pPr>
            <a:r>
              <a:rPr lang="en-US" sz="2200" dirty="0"/>
              <a:t> fine-grained locking, lock-free algorithms</a:t>
            </a:r>
          </a:p>
          <a:p>
            <a:pPr>
              <a:lnSpc>
                <a:spcPct val="90000"/>
              </a:lnSpc>
              <a:defRPr/>
            </a:pPr>
            <a:r>
              <a:rPr lang="en-US" sz="2400" dirty="0"/>
              <a:t>Higher overhead than STL (due to concurrency)</a:t>
            </a:r>
          </a:p>
          <a:p>
            <a:pPr>
              <a:lnSpc>
                <a:spcPct val="90000"/>
              </a:lnSpc>
              <a:defRPr/>
            </a:pPr>
            <a:endParaRPr lang="cs-CZ" sz="2100" dirty="0">
              <a:latin typeface="Courier New" pitchFamily="49" charset="0"/>
            </a:endParaRP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A63FDC03-5083-6B15-7921-C591CA348915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Autofit/>
          </a:bodyPr>
          <a:lstStyle/>
          <a:p>
            <a:pPr marL="0" indent="0">
              <a:buNone/>
              <a:defRPr/>
            </a:pPr>
            <a:r>
              <a:rPr lang="cs-CZ" sz="2000" b="1" dirty="0" err="1">
                <a:latin typeface="Courier New" pitchFamily="49" charset="0"/>
              </a:rPr>
              <a:t>concurrent</a:t>
            </a:r>
            <a:r>
              <a:rPr lang="cs-CZ" sz="2000" b="1" dirty="0">
                <a:latin typeface="Courier New" pitchFamily="49" charset="0"/>
              </a:rPr>
              <a:t>_</a:t>
            </a:r>
            <a:r>
              <a:rPr lang="en-US" sz="2000" b="1" dirty="0" err="1">
                <a:latin typeface="Courier New" pitchFamily="49" charset="0"/>
              </a:rPr>
              <a:t>unordered_map</a:t>
            </a:r>
            <a:br>
              <a:rPr lang="en-US" sz="2000" b="1" dirty="0">
                <a:latin typeface="Courier New" pitchFamily="49" charset="0"/>
              </a:rPr>
            </a:br>
            <a:r>
              <a:rPr lang="en-US" sz="2000" b="1" dirty="0">
                <a:latin typeface="Courier New" pitchFamily="49" charset="0"/>
              </a:rPr>
              <a:t>&lt;Key, Val, Hash, Eq, </a:t>
            </a:r>
            <a:r>
              <a:rPr lang="en-US" sz="2000" b="1" dirty="0" err="1">
                <a:latin typeface="Courier New" pitchFamily="49" charset="0"/>
              </a:rPr>
              <a:t>Alloc</a:t>
            </a:r>
            <a:r>
              <a:rPr lang="en-US" sz="2000" b="1" dirty="0">
                <a:latin typeface="Courier New" pitchFamily="49" charset="0"/>
              </a:rPr>
              <a:t>&gt;</a:t>
            </a:r>
          </a:p>
          <a:p>
            <a:pPr marL="0" indent="0">
              <a:buNone/>
              <a:defRPr/>
            </a:pPr>
            <a:r>
              <a:rPr lang="cs-CZ" sz="2000" b="1" dirty="0" err="1">
                <a:latin typeface="Courier New" pitchFamily="49" charset="0"/>
              </a:rPr>
              <a:t>concurrent</a:t>
            </a:r>
            <a:r>
              <a:rPr lang="cs-CZ" sz="2000" b="1" dirty="0">
                <a:latin typeface="Courier New" pitchFamily="49" charset="0"/>
              </a:rPr>
              <a:t>_</a:t>
            </a:r>
            <a:r>
              <a:rPr lang="en-US" sz="2000" b="1" dirty="0" err="1">
                <a:latin typeface="Courier New" pitchFamily="49" charset="0"/>
              </a:rPr>
              <a:t>unordered_set</a:t>
            </a:r>
            <a:br>
              <a:rPr lang="en-US" sz="2000" b="1" dirty="0">
                <a:latin typeface="Courier New" pitchFamily="49" charset="0"/>
              </a:rPr>
            </a:br>
            <a:r>
              <a:rPr lang="en-US" sz="2000" b="1" dirty="0">
                <a:latin typeface="Courier New" pitchFamily="49" charset="0"/>
              </a:rPr>
              <a:t>&lt;Key, Hash, Eq, </a:t>
            </a:r>
            <a:r>
              <a:rPr lang="en-US" sz="2000" b="1" dirty="0" err="1">
                <a:latin typeface="Courier New" pitchFamily="49" charset="0"/>
              </a:rPr>
              <a:t>Alloc</a:t>
            </a:r>
            <a:r>
              <a:rPr lang="en-US" sz="2000" b="1" dirty="0">
                <a:latin typeface="Courier New" pitchFamily="49" charset="0"/>
              </a:rPr>
              <a:t>&gt;</a:t>
            </a:r>
          </a:p>
          <a:p>
            <a:pPr marL="0" indent="0">
              <a:buNone/>
              <a:defRPr/>
            </a:pPr>
            <a:r>
              <a:rPr lang="cs-CZ" sz="2000" b="1" dirty="0" err="1">
                <a:latin typeface="Courier New" pitchFamily="49" charset="0"/>
              </a:rPr>
              <a:t>concurrent_hash_map</a:t>
            </a:r>
            <a:br>
              <a:rPr lang="en-US" sz="2000" b="1" dirty="0">
                <a:latin typeface="Courier New" pitchFamily="49" charset="0"/>
              </a:rPr>
            </a:br>
            <a:r>
              <a:rPr lang="cs-CZ" sz="2000" b="1" dirty="0">
                <a:latin typeface="Courier New" pitchFamily="49" charset="0"/>
              </a:rPr>
              <a:t>&lt;</a:t>
            </a:r>
            <a:r>
              <a:rPr lang="cs-CZ" sz="2000" b="1" dirty="0" err="1">
                <a:latin typeface="Courier New" pitchFamily="49" charset="0"/>
              </a:rPr>
              <a:t>Key</a:t>
            </a:r>
            <a:r>
              <a:rPr lang="cs-CZ" sz="2000" b="1" dirty="0">
                <a:latin typeface="Courier New" pitchFamily="49" charset="0"/>
              </a:rPr>
              <a:t>,</a:t>
            </a:r>
            <a:r>
              <a:rPr lang="en-US" sz="2000" b="1" dirty="0">
                <a:latin typeface="Courier New" pitchFamily="49" charset="0"/>
              </a:rPr>
              <a:t> </a:t>
            </a:r>
            <a:r>
              <a:rPr lang="cs-CZ" sz="2000" b="1" dirty="0">
                <a:latin typeface="Courier New" pitchFamily="49" charset="0"/>
              </a:rPr>
              <a:t>T,</a:t>
            </a:r>
            <a:r>
              <a:rPr lang="en-US" sz="2000" b="1" dirty="0">
                <a:latin typeface="Courier New" pitchFamily="49" charset="0"/>
              </a:rPr>
              <a:t> </a:t>
            </a:r>
            <a:r>
              <a:rPr lang="cs-CZ" sz="2000" b="1" dirty="0" err="1">
                <a:latin typeface="Courier New" pitchFamily="49" charset="0"/>
              </a:rPr>
              <a:t>HashCompare</a:t>
            </a:r>
            <a:r>
              <a:rPr lang="en-US" sz="2000" b="1" dirty="0">
                <a:latin typeface="Courier New" pitchFamily="49" charset="0"/>
              </a:rPr>
              <a:t>, </a:t>
            </a:r>
            <a:r>
              <a:rPr lang="en-US" sz="2000" b="1" dirty="0" err="1">
                <a:latin typeface="Courier New" pitchFamily="49" charset="0"/>
              </a:rPr>
              <a:t>Alloc</a:t>
            </a:r>
            <a:r>
              <a:rPr lang="cs-CZ" sz="2000" b="1" dirty="0">
                <a:latin typeface="Courier New" pitchFamily="49" charset="0"/>
              </a:rPr>
              <a:t>&gt;</a:t>
            </a:r>
            <a:endParaRPr lang="en-US" sz="2000" b="1" dirty="0">
              <a:latin typeface="Courier New" pitchFamily="49" charset="0"/>
            </a:endParaRPr>
          </a:p>
          <a:p>
            <a:pPr marL="0" indent="0">
              <a:buNone/>
              <a:defRPr/>
            </a:pPr>
            <a:r>
              <a:rPr lang="cs-CZ" sz="2000" b="1" dirty="0" err="1">
                <a:latin typeface="Courier New" pitchFamily="49" charset="0"/>
              </a:rPr>
              <a:t>concurrent_queue</a:t>
            </a:r>
            <a:r>
              <a:rPr lang="cs-CZ" sz="2000" b="1" dirty="0">
                <a:latin typeface="Courier New" pitchFamily="49" charset="0"/>
              </a:rPr>
              <a:t>&lt;T</a:t>
            </a:r>
            <a:r>
              <a:rPr lang="en-US" sz="2000" b="1" dirty="0">
                <a:latin typeface="Courier New" pitchFamily="49" charset="0"/>
              </a:rPr>
              <a:t>, </a:t>
            </a:r>
            <a:r>
              <a:rPr lang="en-US" sz="2000" b="1" dirty="0" err="1">
                <a:latin typeface="Courier New" pitchFamily="49" charset="0"/>
              </a:rPr>
              <a:t>Alloc</a:t>
            </a:r>
            <a:r>
              <a:rPr lang="cs-CZ" sz="2000" b="1" dirty="0">
                <a:latin typeface="Courier New" pitchFamily="49" charset="0"/>
              </a:rPr>
              <a:t>&gt;</a:t>
            </a:r>
            <a:endParaRPr lang="en-US" sz="2000" b="1" dirty="0">
              <a:latin typeface="Courier New" pitchFamily="49" charset="0"/>
            </a:endParaRPr>
          </a:p>
          <a:p>
            <a:pPr marL="0" indent="0">
              <a:buNone/>
              <a:defRPr/>
            </a:pPr>
            <a:r>
              <a:rPr lang="cs-CZ" sz="2000" b="1" dirty="0" err="1">
                <a:latin typeface="Courier New" pitchFamily="49" charset="0"/>
              </a:rPr>
              <a:t>concurrent</a:t>
            </a:r>
            <a:r>
              <a:rPr lang="cs-CZ" sz="2000" b="1" dirty="0">
                <a:latin typeface="Courier New" pitchFamily="49" charset="0"/>
              </a:rPr>
              <a:t>_</a:t>
            </a:r>
            <a:r>
              <a:rPr lang="en-US" sz="2000" b="1" dirty="0">
                <a:latin typeface="Courier New" pitchFamily="49" charset="0"/>
              </a:rPr>
              <a:t>bounded_</a:t>
            </a:r>
            <a:r>
              <a:rPr lang="cs-CZ" sz="2000" b="1" dirty="0" err="1">
                <a:latin typeface="Courier New" pitchFamily="49" charset="0"/>
              </a:rPr>
              <a:t>queue</a:t>
            </a:r>
            <a:br>
              <a:rPr lang="en-US" sz="2000" b="1" dirty="0">
                <a:latin typeface="Courier New" pitchFamily="49" charset="0"/>
              </a:rPr>
            </a:br>
            <a:r>
              <a:rPr lang="cs-CZ" sz="2000" b="1" dirty="0">
                <a:latin typeface="Courier New" pitchFamily="49" charset="0"/>
              </a:rPr>
              <a:t>&lt;T</a:t>
            </a:r>
            <a:r>
              <a:rPr lang="en-US" sz="2000" b="1" dirty="0">
                <a:latin typeface="Courier New" pitchFamily="49" charset="0"/>
              </a:rPr>
              <a:t>, </a:t>
            </a:r>
            <a:r>
              <a:rPr lang="en-US" sz="2000" b="1" dirty="0" err="1">
                <a:latin typeface="Courier New" pitchFamily="49" charset="0"/>
              </a:rPr>
              <a:t>Alloc</a:t>
            </a:r>
            <a:r>
              <a:rPr lang="cs-CZ" sz="2000" b="1" dirty="0">
                <a:latin typeface="Courier New" pitchFamily="49" charset="0"/>
              </a:rPr>
              <a:t>&gt;</a:t>
            </a:r>
            <a:endParaRPr lang="en-US" sz="2000" b="1" dirty="0">
              <a:latin typeface="Courier New" pitchFamily="49" charset="0"/>
            </a:endParaRPr>
          </a:p>
          <a:p>
            <a:pPr marL="0" indent="0">
              <a:buNone/>
              <a:defRPr/>
            </a:pPr>
            <a:r>
              <a:rPr lang="cs-CZ" sz="2000" b="1" dirty="0" err="1">
                <a:latin typeface="Courier New" pitchFamily="49" charset="0"/>
              </a:rPr>
              <a:t>concurrent</a:t>
            </a:r>
            <a:r>
              <a:rPr lang="cs-CZ" sz="2000" b="1" dirty="0">
                <a:latin typeface="Courier New" pitchFamily="49" charset="0"/>
              </a:rPr>
              <a:t>_</a:t>
            </a:r>
            <a:r>
              <a:rPr lang="en-US" sz="2000" b="1" dirty="0">
                <a:latin typeface="Courier New" pitchFamily="49" charset="0"/>
              </a:rPr>
              <a:t>priority_</a:t>
            </a:r>
            <a:r>
              <a:rPr lang="cs-CZ" sz="2000" b="1" dirty="0" err="1">
                <a:latin typeface="Courier New" pitchFamily="49" charset="0"/>
              </a:rPr>
              <a:t>queue</a:t>
            </a:r>
            <a:br>
              <a:rPr lang="en-US" sz="2000" b="1" dirty="0">
                <a:latin typeface="Courier New" pitchFamily="49" charset="0"/>
              </a:rPr>
            </a:br>
            <a:r>
              <a:rPr lang="cs-CZ" sz="2000" b="1" dirty="0">
                <a:latin typeface="Courier New" pitchFamily="49" charset="0"/>
              </a:rPr>
              <a:t>&lt;T</a:t>
            </a:r>
            <a:r>
              <a:rPr lang="en-US" sz="2000" b="1" dirty="0">
                <a:latin typeface="Courier New" pitchFamily="49" charset="0"/>
              </a:rPr>
              <a:t>, </a:t>
            </a:r>
            <a:r>
              <a:rPr lang="en-US" sz="2000" b="1" dirty="0" err="1">
                <a:latin typeface="Courier New" pitchFamily="49" charset="0"/>
              </a:rPr>
              <a:t>Compare,Alloc</a:t>
            </a:r>
            <a:r>
              <a:rPr lang="cs-CZ" sz="2000" b="1" dirty="0">
                <a:latin typeface="Courier New" pitchFamily="49" charset="0"/>
              </a:rPr>
              <a:t>&gt;</a:t>
            </a:r>
            <a:endParaRPr lang="en-US" sz="2000" b="1" dirty="0">
              <a:latin typeface="Courier New" pitchFamily="49" charset="0"/>
            </a:endParaRPr>
          </a:p>
          <a:p>
            <a:pPr marL="0" indent="0">
              <a:buNone/>
              <a:defRPr/>
            </a:pPr>
            <a:r>
              <a:rPr lang="cs-CZ" sz="2000" b="1" dirty="0" err="1">
                <a:latin typeface="Courier New" pitchFamily="49" charset="0"/>
              </a:rPr>
              <a:t>concurrent_vector</a:t>
            </a:r>
            <a:r>
              <a:rPr lang="en-US" sz="2000" b="1" dirty="0">
                <a:latin typeface="Courier New" pitchFamily="49" charset="0"/>
              </a:rPr>
              <a:t>&lt;T&gt;</a:t>
            </a:r>
          </a:p>
          <a:p>
            <a:pPr marL="0" indent="0">
              <a:buNone/>
            </a:pPr>
            <a:endParaRPr lang="cs-CZ" sz="1800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87A7B4B-F7AF-D86D-F2A9-26FEC4BB48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 altLang="en-US"/>
              <a:t>10.3.2025</a:t>
            </a:r>
            <a:endParaRPr lang="en-US" alt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6BC3CDB-A216-346A-1027-7E7516E0CE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 dirty="0"/>
              <a:t>Martin Kruliš, v1.0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9B23D55-E6EB-7AF5-9C79-9A81F45892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A1145F-674A-4228-8958-0EA9769F5517}" type="slidenum">
              <a:rPr lang="en-US" altLang="en-US" smtClean="0"/>
              <a:pPr/>
              <a:t>27</a:t>
            </a:fld>
            <a:endParaRPr lang="en-US" altLang="en-US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concurrent_vector</a:t>
            </a:r>
            <a:endParaRPr lang="cs-CZ"/>
          </a:p>
        </p:txBody>
      </p:sp>
      <p:sp>
        <p:nvSpPr>
          <p:cNvPr id="378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Concurrent growth and access</a:t>
            </a:r>
          </a:p>
          <a:p>
            <a:r>
              <a:rPr lang="en-US" dirty="0"/>
              <a:t>Careful with exceptions</a:t>
            </a:r>
          </a:p>
          <a:p>
            <a:pPr lvl="1"/>
            <a:r>
              <a:rPr lang="en-US" dirty="0"/>
              <a:t>Special rules for item constructors and destructors</a:t>
            </a:r>
          </a:p>
          <a:p>
            <a:r>
              <a:rPr lang="en-US" dirty="0"/>
              <a:t>Existing elements are never moved</a:t>
            </a:r>
          </a:p>
          <a:p>
            <a:pPr lvl="1"/>
            <a:r>
              <a:rPr lang="en-US" dirty="0"/>
              <a:t>iterators and references not invalidated by growth</a:t>
            </a:r>
          </a:p>
          <a:p>
            <a:pPr lvl="1"/>
            <a:r>
              <a:rPr lang="en-US" dirty="0"/>
              <a:t>results in fragmentation – call </a:t>
            </a:r>
            <a:r>
              <a:rPr lang="en-US" dirty="0">
                <a:latin typeface="Courier New" pitchFamily="49" charset="0"/>
              </a:rPr>
              <a:t>compact()</a:t>
            </a:r>
          </a:p>
          <a:p>
            <a:r>
              <a:rPr lang="en-US" dirty="0"/>
              <a:t>Copy construction and assignment are not thread-safe</a:t>
            </a:r>
            <a:endParaRPr lang="cs-CZ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139C3A0-0EF0-11E8-4AE5-ABA831D823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 altLang="en-US"/>
              <a:t>10.3.2025</a:t>
            </a:r>
            <a:endParaRPr lang="en-US" alt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E76E884-62A7-AFFF-7EC4-197888B7EE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/>
              <a:t>Martin Kruliš, v1.0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8EC505A-5E44-5706-56AD-D2B28915F3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A1145F-674A-4228-8958-0EA9769F5517}" type="slidenum">
              <a:rPr lang="en-US" altLang="en-US" smtClean="0"/>
              <a:pPr/>
              <a:t>28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4691764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concurrent_vector</a:t>
            </a:r>
            <a:endParaRPr lang="cs-CZ" dirty="0"/>
          </a:p>
        </p:txBody>
      </p:sp>
      <p:sp>
        <p:nvSpPr>
          <p:cNvPr id="38915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2400" dirty="0"/>
              <a:t>Concurrent operations</a:t>
            </a:r>
          </a:p>
          <a:p>
            <a:pPr lvl="1"/>
            <a:r>
              <a:rPr lang="en-US" sz="2000" b="1" dirty="0" err="1">
                <a:latin typeface="Courier New" pitchFamily="49" charset="0"/>
              </a:rPr>
              <a:t>grow_by</a:t>
            </a:r>
            <a:r>
              <a:rPr lang="cs-CZ" sz="2000" b="1" dirty="0">
                <a:latin typeface="Courier New" pitchFamily="49" charset="0"/>
              </a:rPr>
              <a:t>(</a:t>
            </a:r>
            <a:r>
              <a:rPr lang="cs-CZ" sz="2000" b="1" dirty="0" err="1">
                <a:latin typeface="Courier New" pitchFamily="49" charset="0"/>
              </a:rPr>
              <a:t>size_type</a:t>
            </a:r>
            <a:r>
              <a:rPr lang="cs-CZ" sz="2000" b="1" dirty="0">
                <a:latin typeface="Courier New" pitchFamily="49" charset="0"/>
              </a:rPr>
              <a:t> delta</a:t>
            </a:r>
            <a:r>
              <a:rPr lang="en-US" sz="2000" b="1" dirty="0">
                <a:latin typeface="Courier New" pitchFamily="49" charset="0"/>
              </a:rPr>
              <a:t> [, </a:t>
            </a:r>
            <a:r>
              <a:rPr lang="cs-CZ" sz="2000" b="1" dirty="0" err="1">
                <a:solidFill>
                  <a:srgbClr val="0070C0"/>
                </a:solidFill>
                <a:latin typeface="Courier New" pitchFamily="49" charset="0"/>
              </a:rPr>
              <a:t>const</a:t>
            </a:r>
            <a:r>
              <a:rPr lang="cs-CZ" sz="2000" b="1" dirty="0">
                <a:latin typeface="Courier New" pitchFamily="49" charset="0"/>
              </a:rPr>
              <a:t> T</a:t>
            </a:r>
            <a:r>
              <a:rPr lang="en-US" sz="2000" b="1" dirty="0">
                <a:latin typeface="Courier New" pitchFamily="49" charset="0"/>
              </a:rPr>
              <a:t>&amp; t]</a:t>
            </a:r>
            <a:r>
              <a:rPr lang="cs-CZ" sz="2000" b="1" dirty="0">
                <a:latin typeface="Courier New" pitchFamily="49" charset="0"/>
              </a:rPr>
              <a:t>)</a:t>
            </a:r>
            <a:r>
              <a:rPr lang="en-US" sz="2000" b="1" dirty="0">
                <a:latin typeface="Courier New" pitchFamily="49" charset="0"/>
              </a:rPr>
              <a:t>;</a:t>
            </a:r>
          </a:p>
          <a:p>
            <a:pPr lvl="2"/>
            <a:r>
              <a:rPr lang="en-US" dirty="0"/>
              <a:t>Adds </a:t>
            </a:r>
            <a:r>
              <a:rPr lang="en-US" b="1" dirty="0">
                <a:latin typeface="Courier New" pitchFamily="49" charset="0"/>
              </a:rPr>
              <a:t>delta</a:t>
            </a:r>
            <a:r>
              <a:rPr lang="en-US" dirty="0"/>
              <a:t> elements (atomically) to the end of the vector</a:t>
            </a:r>
          </a:p>
          <a:p>
            <a:pPr lvl="2"/>
            <a:r>
              <a:rPr lang="en-US" dirty="0"/>
              <a:t>Returns original size of the vector … </a:t>
            </a:r>
            <a:r>
              <a:rPr lang="en-US" i="1" dirty="0"/>
              <a:t>k</a:t>
            </a:r>
          </a:p>
          <a:p>
            <a:pPr lvl="2"/>
            <a:r>
              <a:rPr lang="en-US" dirty="0"/>
              <a:t>New elements have indexes [</a:t>
            </a:r>
            <a:r>
              <a:rPr lang="en-US" i="1" dirty="0"/>
              <a:t>k</a:t>
            </a:r>
            <a:r>
              <a:rPr lang="en-US" dirty="0"/>
              <a:t>, </a:t>
            </a:r>
            <a:r>
              <a:rPr lang="en-US" i="1" dirty="0" err="1"/>
              <a:t>k</a:t>
            </a:r>
            <a:r>
              <a:rPr lang="en-US" dirty="0" err="1"/>
              <a:t>+</a:t>
            </a:r>
            <a:r>
              <a:rPr lang="en-US" dirty="0" err="1">
                <a:latin typeface="Courier New" pitchFamily="49" charset="0"/>
              </a:rPr>
              <a:t>delta</a:t>
            </a:r>
            <a:r>
              <a:rPr lang="en-US" dirty="0"/>
              <a:t>)</a:t>
            </a:r>
          </a:p>
          <a:p>
            <a:pPr lvl="1"/>
            <a:r>
              <a:rPr lang="en-US" sz="2000" b="1" dirty="0">
                <a:latin typeface="Courier New" pitchFamily="49" charset="0"/>
              </a:rPr>
              <a:t>s</a:t>
            </a:r>
            <a:r>
              <a:rPr lang="cs-CZ" sz="2000" b="1" dirty="0" err="1">
                <a:latin typeface="Courier New" pitchFamily="49" charset="0"/>
              </a:rPr>
              <a:t>ize_t</a:t>
            </a:r>
            <a:r>
              <a:rPr lang="cs-CZ" sz="2000" b="1" dirty="0">
                <a:latin typeface="Courier New" pitchFamily="49" charset="0"/>
              </a:rPr>
              <a:t> </a:t>
            </a:r>
            <a:r>
              <a:rPr lang="cs-CZ" sz="2000" b="1" dirty="0" err="1">
                <a:latin typeface="Courier New" pitchFamily="49" charset="0"/>
              </a:rPr>
              <a:t>push_back</a:t>
            </a:r>
            <a:r>
              <a:rPr lang="cs-CZ" sz="2000" b="1" dirty="0">
                <a:latin typeface="Courier New" pitchFamily="49" charset="0"/>
              </a:rPr>
              <a:t>(</a:t>
            </a:r>
            <a:r>
              <a:rPr lang="cs-CZ" sz="2000" b="1" dirty="0" err="1">
                <a:solidFill>
                  <a:srgbClr val="0070C0"/>
                </a:solidFill>
                <a:latin typeface="Courier New" pitchFamily="49" charset="0"/>
              </a:rPr>
              <a:t>const</a:t>
            </a:r>
            <a:r>
              <a:rPr lang="en-US" sz="2000" b="1" dirty="0">
                <a:latin typeface="Courier New" pitchFamily="49" charset="0"/>
              </a:rPr>
              <a:t> T</a:t>
            </a:r>
            <a:r>
              <a:rPr lang="cs-CZ" sz="2000" b="1" dirty="0">
                <a:latin typeface="Courier New" pitchFamily="49" charset="0"/>
              </a:rPr>
              <a:t>&amp; </a:t>
            </a:r>
            <a:r>
              <a:rPr lang="cs-CZ" sz="2000" b="1" dirty="0" err="1">
                <a:latin typeface="Courier New" pitchFamily="49" charset="0"/>
              </a:rPr>
              <a:t>value</a:t>
            </a:r>
            <a:r>
              <a:rPr lang="cs-CZ" sz="2000" b="1" dirty="0">
                <a:latin typeface="Courier New" pitchFamily="49" charset="0"/>
              </a:rPr>
              <a:t>);</a:t>
            </a:r>
            <a:endParaRPr lang="en-US" sz="2000" b="1" dirty="0">
              <a:latin typeface="Courier New" pitchFamily="49" charset="0"/>
            </a:endParaRPr>
          </a:p>
          <a:p>
            <a:pPr lvl="2"/>
            <a:r>
              <a:rPr lang="en-US" dirty="0"/>
              <a:t>Atomically add copy of value to the end of the vector</a:t>
            </a:r>
          </a:p>
          <a:p>
            <a:pPr lvl="2"/>
            <a:r>
              <a:rPr lang="en-US" dirty="0"/>
              <a:t>Returns the index of the new value</a:t>
            </a:r>
          </a:p>
          <a:p>
            <a:pPr lvl="1"/>
            <a:r>
              <a:rPr lang="en-US" dirty="0"/>
              <a:t>Access methods</a:t>
            </a:r>
          </a:p>
          <a:p>
            <a:pPr lvl="2"/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operator[]</a:t>
            </a:r>
            <a:r>
              <a:rPr lang="en-US" dirty="0"/>
              <a:t>, 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at()</a:t>
            </a:r>
            <a:r>
              <a:rPr lang="en-US" dirty="0"/>
              <a:t>, 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front()</a:t>
            </a:r>
            <a:r>
              <a:rPr lang="en-US" dirty="0"/>
              <a:t>, 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back()</a:t>
            </a:r>
            <a:r>
              <a:rPr lang="en-US" dirty="0"/>
              <a:t> – all const and non-const</a:t>
            </a:r>
          </a:p>
          <a:p>
            <a:pPr lvl="2"/>
            <a:r>
              <a:rPr lang="en-US" dirty="0"/>
              <a:t>Can be called concurrently while the vector grows</a:t>
            </a:r>
          </a:p>
          <a:p>
            <a:pPr lvl="2"/>
            <a:r>
              <a:rPr lang="en-US" dirty="0"/>
              <a:t>May return reference that is currently being constructed</a:t>
            </a:r>
            <a:r>
              <a:rPr lang="en-US" b="1" dirty="0">
                <a:solidFill>
                  <a:srgbClr val="FF3300"/>
                </a:solidFill>
              </a:rPr>
              <a:t>!</a:t>
            </a:r>
            <a:endParaRPr lang="cs-CZ" b="1" dirty="0">
              <a:solidFill>
                <a:srgbClr val="FF3300"/>
              </a:solidFill>
            </a:endParaRP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FD0BB8C-5494-13D5-3357-2B386C910F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 altLang="en-US"/>
              <a:t>10.3.2025</a:t>
            </a:r>
            <a:endParaRPr lang="en-US" alt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F09C7DD-5FF5-19A3-FA69-809CAA56B4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/>
              <a:t>Martin Kruliš, v1.0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4CD9164-274B-D31D-D483-2E7B2212BC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A1145F-674A-4228-8958-0EA9769F5517}" type="slidenum">
              <a:rPr lang="en-US" altLang="en-US" smtClean="0"/>
              <a:pPr/>
              <a:t>29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3493002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concurrent_vector</a:t>
            </a:r>
            <a:endParaRPr lang="cs-CZ" dirty="0"/>
          </a:p>
        </p:txBody>
      </p:sp>
      <p:sp>
        <p:nvSpPr>
          <p:cNvPr id="399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range (</a:t>
            </a:r>
            <a:r>
              <a:rPr lang="en-US" dirty="0" err="1"/>
              <a:t>const</a:t>
            </a:r>
            <a:r>
              <a:rPr lang="en-US" dirty="0"/>
              <a:t> and non-</a:t>
            </a:r>
            <a:r>
              <a:rPr lang="en-US" dirty="0" err="1"/>
              <a:t>const</a:t>
            </a:r>
            <a:r>
              <a:rPr lang="en-US" dirty="0"/>
              <a:t>)</a:t>
            </a:r>
          </a:p>
          <a:p>
            <a:pPr lvl="1"/>
            <a:r>
              <a:rPr lang="en-US" dirty="0"/>
              <a:t>used in parallel algorithms</a:t>
            </a:r>
          </a:p>
          <a:p>
            <a:r>
              <a:rPr lang="en-US" dirty="0"/>
              <a:t>size()</a:t>
            </a:r>
          </a:p>
          <a:p>
            <a:pPr lvl="1"/>
            <a:r>
              <a:rPr lang="en-US" dirty="0"/>
              <a:t>number of elements, including those currently being constructed</a:t>
            </a:r>
          </a:p>
          <a:p>
            <a:r>
              <a:rPr lang="en-US" dirty="0"/>
              <a:t>standard ISO C++ random access iterators</a:t>
            </a:r>
          </a:p>
          <a:p>
            <a:endParaRPr lang="cs-CZ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477F372-78A2-3075-A159-2EB3304645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 altLang="en-US"/>
              <a:t>10.3.2025</a:t>
            </a:r>
            <a:endParaRPr lang="en-US" alt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4EFDEBD-6AF3-382D-6F1F-517F7EA817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/>
              <a:t>Martin Kruliš, v1.0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E18625D-A394-8E17-5658-BB6DAAA7DD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A1145F-674A-4228-8958-0EA9769F5517}" type="slidenum">
              <a:rPr lang="en-US" altLang="en-US" smtClean="0"/>
              <a:pPr/>
              <a:t>30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5969347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concurrent_queue</a:t>
            </a:r>
            <a:endParaRPr lang="cs-CZ"/>
          </a:p>
        </p:txBody>
      </p:sp>
      <p:sp>
        <p:nvSpPr>
          <p:cNvPr id="24579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defRPr/>
            </a:pPr>
            <a:r>
              <a:rPr lang="en-US" sz="2600" b="1" dirty="0">
                <a:latin typeface="Courier New" panose="02070309020205020404" pitchFamily="49" charset="0"/>
                <a:cs typeface="Courier New" panose="02070309020205020404" pitchFamily="49" charset="0"/>
              </a:rPr>
              <a:t>push()</a:t>
            </a:r>
            <a:r>
              <a:rPr lang="en-US" sz="2600" dirty="0"/>
              <a:t>, </a:t>
            </a:r>
            <a:r>
              <a:rPr lang="en-US" sz="26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try_pop</a:t>
            </a:r>
            <a:r>
              <a:rPr lang="en-US" sz="2600" b="1" dirty="0">
                <a:latin typeface="Courier New" panose="02070309020205020404" pitchFamily="49" charset="0"/>
                <a:cs typeface="Courier New" panose="02070309020205020404" pitchFamily="49" charset="0"/>
              </a:rPr>
              <a:t>()</a:t>
            </a:r>
          </a:p>
          <a:p>
            <a:pPr lvl="1">
              <a:defRPr/>
            </a:pPr>
            <a:r>
              <a:rPr lang="en-US" sz="2200" dirty="0"/>
              <a:t>non-blocking</a:t>
            </a:r>
          </a:p>
          <a:p>
            <a:pPr>
              <a:defRPr/>
            </a:pPr>
            <a:r>
              <a:rPr lang="en-US" sz="2600" dirty="0"/>
              <a:t>No STL-like front and back</a:t>
            </a:r>
          </a:p>
          <a:p>
            <a:pPr lvl="1">
              <a:defRPr/>
            </a:pPr>
            <a:r>
              <a:rPr lang="en-US" sz="2200" dirty="0"/>
              <a:t>They cannot be made thread-safe</a:t>
            </a:r>
          </a:p>
          <a:p>
            <a:pPr lvl="1">
              <a:defRPr/>
            </a:pP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unsafe_begin</a:t>
            </a:r>
            <a:r>
              <a:rPr lang="en-US" dirty="0"/>
              <a:t>, 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unsafe_end</a:t>
            </a:r>
            <a:r>
              <a:rPr lang="en-US" dirty="0"/>
              <a:t>, 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unsafe_size</a:t>
            </a:r>
            <a:endParaRPr lang="en-US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>
              <a:defRPr/>
            </a:pPr>
            <a:r>
              <a:rPr lang="en-US" sz="26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concurrent_bounded_queue</a:t>
            </a:r>
            <a:endParaRPr lang="en-US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lvl="1">
              <a:defRPr/>
            </a:pPr>
            <a:r>
              <a:rPr lang="en-US" sz="2200" dirty="0"/>
              <a:t>Added later, originally </a:t>
            </a:r>
            <a:r>
              <a:rPr lang="en-US" sz="22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concurrent_queue</a:t>
            </a:r>
            <a:r>
              <a:rPr lang="en-US" sz="2200" dirty="0"/>
              <a:t> was bounded</a:t>
            </a:r>
          </a:p>
          <a:p>
            <a:pPr lvl="1">
              <a:defRPr/>
            </a:pPr>
            <a:r>
              <a:rPr lang="en-US" sz="2200" dirty="0"/>
              <a:t>Limits the maximal number of elements in the queue</a:t>
            </a:r>
          </a:p>
          <a:p>
            <a:pPr lvl="1">
              <a:defRPr/>
            </a:pPr>
            <a:r>
              <a:rPr lang="en-US" sz="2200" b="1" dirty="0">
                <a:latin typeface="Courier New" panose="02070309020205020404" pitchFamily="49" charset="0"/>
                <a:cs typeface="Courier New" panose="02070309020205020404" pitchFamily="49" charset="0"/>
              </a:rPr>
              <a:t>push()</a:t>
            </a:r>
            <a:r>
              <a:rPr lang="en-US" sz="2200" dirty="0"/>
              <a:t> and </a:t>
            </a:r>
            <a:r>
              <a:rPr lang="en-US" sz="2200" b="1" dirty="0">
                <a:latin typeface="Courier New" panose="02070309020205020404" pitchFamily="49" charset="0"/>
                <a:cs typeface="Courier New" panose="02070309020205020404" pitchFamily="49" charset="0"/>
              </a:rPr>
              <a:t>pop()</a:t>
            </a:r>
            <a:r>
              <a:rPr lang="en-US" sz="2200" dirty="0"/>
              <a:t> are blocking</a:t>
            </a:r>
          </a:p>
          <a:p>
            <a:pPr lvl="2">
              <a:defRPr/>
            </a:pPr>
            <a:r>
              <a:rPr lang="en-US" sz="1900" dirty="0"/>
              <a:t> An active (spin)lock is used for blocking operations, so it should not wait long!</a:t>
            </a:r>
          </a:p>
          <a:p>
            <a:pPr lvl="1">
              <a:defRPr/>
            </a:pPr>
            <a:r>
              <a:rPr lang="en-US" sz="2200" b="1" dirty="0">
                <a:latin typeface="Courier New" panose="02070309020205020404" pitchFamily="49" charset="0"/>
                <a:cs typeface="Courier New" panose="02070309020205020404" pitchFamily="49" charset="0"/>
              </a:rPr>
              <a:t>size()</a:t>
            </a:r>
            <a:r>
              <a:rPr lang="en-US" sz="2200" dirty="0"/>
              <a:t> returns the number of pushes minus the number of pops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F8CA9DB-7B0C-4098-6DBD-931746C667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 altLang="en-US"/>
              <a:t>10.3.2025</a:t>
            </a:r>
            <a:endParaRPr lang="en-US" alt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F167241-E150-B34E-F1E5-3AF1363DB7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/>
              <a:t>Martin Kruliš, v1.0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D5CA6D-E5C2-B7DA-8F3A-D4B65ECC6F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A1145F-674A-4228-8958-0EA9769F5517}" type="slidenum">
              <a:rPr lang="en-US" altLang="en-US" smtClean="0"/>
              <a:pPr/>
              <a:t>31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6593775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concurrent_queue</a:t>
            </a:r>
            <a:endParaRPr lang="cs-CZ" dirty="0"/>
          </a:p>
        </p:txBody>
      </p:sp>
      <p:sp>
        <p:nvSpPr>
          <p:cNvPr id="33795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lnSpc>
                <a:spcPct val="90000"/>
              </a:lnSpc>
            </a:pPr>
            <a:r>
              <a:rPr lang="en-US" sz="2600" dirty="0"/>
              <a:t>Order of items partially preserved</a:t>
            </a:r>
          </a:p>
          <a:p>
            <a:pPr lvl="1">
              <a:lnSpc>
                <a:spcPct val="90000"/>
              </a:lnSpc>
            </a:pPr>
            <a:r>
              <a:rPr lang="en-US" sz="2200" dirty="0"/>
              <a:t>If one thread pushes X before Y and another thread pops both values, then X is popped before Y</a:t>
            </a:r>
            <a:endParaRPr lang="cs-CZ" sz="2200" dirty="0"/>
          </a:p>
          <a:p>
            <a:pPr>
              <a:lnSpc>
                <a:spcPct val="90000"/>
              </a:lnSpc>
            </a:pPr>
            <a:r>
              <a:rPr lang="en-US" sz="2600" dirty="0"/>
              <a:t>Provides iterators</a:t>
            </a:r>
          </a:p>
          <a:p>
            <a:pPr lvl="1">
              <a:lnSpc>
                <a:spcPct val="90000"/>
              </a:lnSpc>
            </a:pPr>
            <a:r>
              <a:rPr lang="en-US" sz="2200" dirty="0"/>
              <a:t>For debugging only, invalidated on modification</a:t>
            </a:r>
          </a:p>
          <a:p>
            <a:pPr lvl="1">
              <a:lnSpc>
                <a:spcPct val="90000"/>
              </a:lnSpc>
            </a:pPr>
            <a:r>
              <a:rPr lang="en-US" sz="2200" dirty="0"/>
              <a:t>STL compliant iterator and </a:t>
            </a:r>
            <a:r>
              <a:rPr lang="en-US" sz="2200" dirty="0" err="1"/>
              <a:t>const_iterator</a:t>
            </a:r>
            <a:endParaRPr lang="en-US" sz="2200" dirty="0"/>
          </a:p>
          <a:p>
            <a:pPr>
              <a:lnSpc>
                <a:spcPct val="90000"/>
              </a:lnSpc>
            </a:pPr>
            <a:r>
              <a:rPr lang="en-US" sz="2600" dirty="0"/>
              <a:t>To be used wisely</a:t>
            </a:r>
          </a:p>
          <a:p>
            <a:pPr lvl="1">
              <a:lnSpc>
                <a:spcPct val="90000"/>
              </a:lnSpc>
            </a:pPr>
            <a:r>
              <a:rPr lang="en-US" sz="2200" dirty="0"/>
              <a:t>Maybe </a:t>
            </a:r>
            <a:r>
              <a:rPr lang="en-US" sz="22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parallel_for_each</a:t>
            </a:r>
            <a:r>
              <a:rPr lang="en-US" sz="2200" dirty="0"/>
              <a:t> or </a:t>
            </a:r>
            <a:r>
              <a:rPr lang="en-US" sz="22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parallel_pipeline</a:t>
            </a:r>
            <a:r>
              <a:rPr lang="en-US" sz="2200" dirty="0"/>
              <a:t> can be used as well</a:t>
            </a:r>
          </a:p>
          <a:p>
            <a:pPr lvl="1">
              <a:lnSpc>
                <a:spcPct val="90000"/>
              </a:lnSpc>
            </a:pPr>
            <a:r>
              <a:rPr lang="en-US" sz="2200" dirty="0"/>
              <a:t>Parallel algorithms perform better</a:t>
            </a:r>
          </a:p>
          <a:p>
            <a:pPr lvl="2"/>
            <a:r>
              <a:rPr lang="en-US" sz="1800" dirty="0"/>
              <a:t>No single bottleneck (the queue), better use of caches, …</a:t>
            </a:r>
          </a:p>
          <a:p>
            <a:pPr lvl="1">
              <a:lnSpc>
                <a:spcPct val="90000"/>
              </a:lnSpc>
            </a:pPr>
            <a:r>
              <a:rPr lang="en-US" sz="2200" dirty="0"/>
              <a:t>Resist the temptation to implement “producer-consumer” (or similar) algorithms</a:t>
            </a:r>
            <a:endParaRPr lang="cs-CZ" sz="2200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0695F1D-22E7-03F0-6AE1-98AFAFA811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 altLang="en-US"/>
              <a:t>10.3.2025</a:t>
            </a:r>
            <a:endParaRPr lang="en-US" alt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CE4F89B-6950-468B-7E7E-27894F2124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/>
              <a:t>Martin Kruliš, v1.0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A4FAB3A-5F45-1748-F1E6-C30EF9E850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A1145F-674A-4228-8958-0EA9769F5517}" type="slidenum">
              <a:rPr lang="en-US" altLang="en-US" smtClean="0"/>
              <a:pPr/>
              <a:t>32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9505294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concurrent_priority_queue</a:t>
            </a:r>
          </a:p>
        </p:txBody>
      </p:sp>
      <p:sp>
        <p:nvSpPr>
          <p:cNvPr id="3481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Similar to STL 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priority_queue</a:t>
            </a:r>
            <a:endParaRPr lang="en-US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lvl="1"/>
            <a:r>
              <a:rPr lang="en-US" dirty="0"/>
              <a:t>With a fixed underlying container</a:t>
            </a:r>
          </a:p>
          <a:p>
            <a:pPr lvl="1"/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try_pop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()</a:t>
            </a:r>
            <a:r>
              <a:rPr lang="en-US" dirty="0"/>
              <a:t> instead of 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pop()</a:t>
            </a:r>
          </a:p>
          <a:p>
            <a:pPr lvl="1"/>
            <a:r>
              <a:rPr lang="en-US" dirty="0"/>
              <a:t>thread-unsafe 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empty()</a:t>
            </a:r>
            <a:r>
              <a:rPr lang="en-US" dirty="0"/>
              <a:t> and 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size()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41D065F-C553-0C03-C90F-1BBCC6658B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 altLang="en-US"/>
              <a:t>10.3.2025</a:t>
            </a:r>
            <a:endParaRPr lang="en-US" alt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B8055A2-7C24-4FFA-60D2-65DE7B8FC9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/>
              <a:t>Martin Kruliš, v1.0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8AD9203-9085-8D22-D63A-FB82827EB8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A1145F-674A-4228-8958-0EA9769F5517}" type="slidenum">
              <a:rPr lang="en-US" altLang="en-US" smtClean="0"/>
              <a:pPr/>
              <a:t>33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7811943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concurrent_unordered_map</a:t>
            </a:r>
          </a:p>
        </p:txBody>
      </p:sp>
      <p:sp>
        <p:nvSpPr>
          <p:cNvPr id="3072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Similar to STL 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unordered_map</a:t>
            </a:r>
            <a:endParaRPr lang="en-US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dirty="0"/>
              <a:t>Insertion and iteration are safe</a:t>
            </a:r>
          </a:p>
          <a:p>
            <a:pPr lvl="1"/>
            <a:r>
              <a:rPr lang="en-US" dirty="0"/>
              <a:t>Even combined</a:t>
            </a:r>
          </a:p>
          <a:p>
            <a:pPr lvl="1"/>
            <a:r>
              <a:rPr lang="en-US" dirty="0"/>
              <a:t>Insertion does not invalidate iterators</a:t>
            </a:r>
          </a:p>
          <a:p>
            <a:r>
              <a:rPr lang="en-US" dirty="0"/>
              <a:t>Erasing is unsafe</a:t>
            </a:r>
          </a:p>
          <a:p>
            <a:r>
              <a:rPr lang="en-US" dirty="0"/>
              <a:t>No visible locking</a:t>
            </a:r>
            <a:endParaRPr lang="cs-CZ" dirty="0"/>
          </a:p>
          <a:p>
            <a:r>
              <a:rPr lang="en-US" dirty="0"/>
              <a:t> The same analogy goes for 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unordered_set</a:t>
            </a:r>
            <a:endParaRPr lang="cs-CZ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D292755-F438-D75B-0972-C3C6D538D2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 altLang="en-US"/>
              <a:t>10.3.2025</a:t>
            </a:r>
            <a:endParaRPr lang="en-US" alt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93CD3F6-06FD-B254-C794-58F16D9F42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/>
              <a:t>Martin Kruliš, v1.0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3867428-3831-AC6C-27C7-64B6C6C258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A1145F-674A-4228-8958-0EA9769F5517}" type="slidenum">
              <a:rPr lang="en-US" altLang="en-US" smtClean="0"/>
              <a:pPr/>
              <a:t>34</a:t>
            </a:fld>
            <a:endParaRPr lang="en-US" altLang="en-US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concurrent_hash_map</a:t>
            </a:r>
          </a:p>
        </p:txBody>
      </p:sp>
      <p:sp>
        <p:nvSpPr>
          <p:cNvPr id="3584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None/>
            </a:pPr>
            <a:r>
              <a:rPr lang="cs-CZ" sz="2400" b="1" dirty="0" err="1">
                <a:solidFill>
                  <a:srgbClr val="0070C0"/>
                </a:solidFill>
                <a:latin typeface="Courier New" pitchFamily="49" charset="0"/>
              </a:rPr>
              <a:t>template</a:t>
            </a:r>
            <a:r>
              <a:rPr lang="cs-CZ" sz="2400" b="1" dirty="0">
                <a:latin typeface="Courier New" pitchFamily="49" charset="0"/>
              </a:rPr>
              <a:t>&lt;</a:t>
            </a:r>
            <a:r>
              <a:rPr lang="cs-CZ" sz="2400" b="1" dirty="0" err="1">
                <a:solidFill>
                  <a:srgbClr val="0070C0"/>
                </a:solidFill>
                <a:latin typeface="Courier New" pitchFamily="49" charset="0"/>
              </a:rPr>
              <a:t>typename</a:t>
            </a:r>
            <a:r>
              <a:rPr lang="cs-CZ" sz="2400" b="1" dirty="0">
                <a:latin typeface="Courier New" pitchFamily="49" charset="0"/>
              </a:rPr>
              <a:t> </a:t>
            </a:r>
            <a:r>
              <a:rPr lang="cs-CZ" sz="2400" b="1" dirty="0" err="1">
                <a:latin typeface="Courier New" pitchFamily="49" charset="0"/>
              </a:rPr>
              <a:t>Key</a:t>
            </a:r>
            <a:r>
              <a:rPr lang="cs-CZ" sz="2400" b="1" dirty="0">
                <a:latin typeface="Courier New" pitchFamily="49" charset="0"/>
              </a:rPr>
              <a:t>, </a:t>
            </a:r>
            <a:r>
              <a:rPr lang="cs-CZ" sz="2400" b="1" dirty="0" err="1">
                <a:solidFill>
                  <a:srgbClr val="0070C0"/>
                </a:solidFill>
                <a:latin typeface="Courier New" pitchFamily="49" charset="0"/>
              </a:rPr>
              <a:t>typename</a:t>
            </a:r>
            <a:r>
              <a:rPr lang="cs-CZ" sz="2400" b="1" dirty="0">
                <a:latin typeface="Courier New" pitchFamily="49" charset="0"/>
              </a:rPr>
              <a:t> T,</a:t>
            </a:r>
            <a:br>
              <a:rPr lang="en-US" sz="2400" b="1" dirty="0">
                <a:latin typeface="Courier New" pitchFamily="49" charset="0"/>
              </a:rPr>
            </a:br>
            <a:r>
              <a:rPr lang="cs-CZ" sz="2400" b="1" dirty="0" err="1">
                <a:solidFill>
                  <a:srgbClr val="0070C0"/>
                </a:solidFill>
                <a:latin typeface="Courier New" pitchFamily="49" charset="0"/>
              </a:rPr>
              <a:t>typename</a:t>
            </a:r>
            <a:r>
              <a:rPr lang="cs-CZ" sz="2400" b="1" dirty="0">
                <a:solidFill>
                  <a:srgbClr val="0070C0"/>
                </a:solidFill>
                <a:latin typeface="Courier New" pitchFamily="49" charset="0"/>
              </a:rPr>
              <a:t> </a:t>
            </a:r>
            <a:r>
              <a:rPr lang="cs-CZ" sz="2400" b="1" dirty="0" err="1">
                <a:latin typeface="Courier New" pitchFamily="49" charset="0"/>
              </a:rPr>
              <a:t>HashCompare</a:t>
            </a:r>
            <a:r>
              <a:rPr lang="en-US" sz="2400" b="1" dirty="0">
                <a:latin typeface="Courier New" pitchFamily="49" charset="0"/>
              </a:rPr>
              <a:t>, </a:t>
            </a:r>
            <a:r>
              <a:rPr lang="en-US" sz="2400" b="1" dirty="0" err="1">
                <a:solidFill>
                  <a:srgbClr val="0070C0"/>
                </a:solidFill>
                <a:latin typeface="Courier New" pitchFamily="49" charset="0"/>
              </a:rPr>
              <a:t>typename</a:t>
            </a:r>
            <a:r>
              <a:rPr lang="en-US" sz="2400" b="1" dirty="0">
                <a:solidFill>
                  <a:srgbClr val="0070C0"/>
                </a:solidFill>
                <a:latin typeface="Courier New" pitchFamily="49" charset="0"/>
              </a:rPr>
              <a:t> </a:t>
            </a:r>
            <a:r>
              <a:rPr lang="en-US" sz="2400" b="1" dirty="0" err="1">
                <a:latin typeface="Courier New" pitchFamily="49" charset="0"/>
              </a:rPr>
              <a:t>Alloc</a:t>
            </a:r>
            <a:r>
              <a:rPr lang="cs-CZ" sz="2400" b="1" dirty="0">
                <a:latin typeface="Courier New" pitchFamily="49" charset="0"/>
              </a:rPr>
              <a:t>&gt;</a:t>
            </a:r>
            <a:endParaRPr lang="en-US" sz="2400" b="1" dirty="0">
              <a:latin typeface="Courier New" pitchFamily="49" charset="0"/>
            </a:endParaRPr>
          </a:p>
          <a:p>
            <a:pPr>
              <a:buFont typeface="Wingdings" pitchFamily="2" charset="2"/>
              <a:buNone/>
            </a:pPr>
            <a:r>
              <a:rPr lang="cs-CZ" sz="2400" b="1" dirty="0" err="1">
                <a:solidFill>
                  <a:srgbClr val="0070C0"/>
                </a:solidFill>
                <a:latin typeface="Courier New" pitchFamily="49" charset="0"/>
              </a:rPr>
              <a:t>class</a:t>
            </a:r>
            <a:r>
              <a:rPr lang="en-US" sz="2400" b="1" dirty="0">
                <a:solidFill>
                  <a:srgbClr val="0070C0"/>
                </a:solidFill>
                <a:latin typeface="Courier New" pitchFamily="49" charset="0"/>
              </a:rPr>
              <a:t> </a:t>
            </a:r>
            <a:r>
              <a:rPr lang="cs-CZ" sz="2400" b="1" dirty="0" err="1">
                <a:latin typeface="Courier New" pitchFamily="49" charset="0"/>
              </a:rPr>
              <a:t>concurrent_hash_map</a:t>
            </a:r>
            <a:r>
              <a:rPr lang="cs-CZ" sz="2400" b="1" dirty="0">
                <a:latin typeface="Courier New" pitchFamily="49" charset="0"/>
              </a:rPr>
              <a:t>;</a:t>
            </a:r>
            <a:endParaRPr lang="en-US" sz="2400" b="1" dirty="0">
              <a:latin typeface="Courier New" pitchFamily="49" charset="0"/>
            </a:endParaRPr>
          </a:p>
          <a:p>
            <a:pPr>
              <a:buFont typeface="Wingdings" pitchFamily="2" charset="2"/>
              <a:buNone/>
            </a:pPr>
            <a:endParaRPr lang="en-US" sz="1600" b="1" dirty="0">
              <a:latin typeface="Courier New" pitchFamily="49" charset="0"/>
            </a:endParaRPr>
          </a:p>
          <a:p>
            <a:r>
              <a:rPr lang="en-US" dirty="0"/>
              <a:t>Provides </a:t>
            </a:r>
            <a:r>
              <a:rPr lang="en-US" b="1" dirty="0" err="1">
                <a:latin typeface="Courier New" pitchFamily="49" charset="0"/>
              </a:rPr>
              <a:t>const_accessor</a:t>
            </a:r>
            <a:r>
              <a:rPr lang="en-US" dirty="0"/>
              <a:t> and </a:t>
            </a:r>
            <a:r>
              <a:rPr lang="en-US" b="1" dirty="0">
                <a:latin typeface="Courier New" pitchFamily="49" charset="0"/>
              </a:rPr>
              <a:t>accessor</a:t>
            </a:r>
          </a:p>
          <a:p>
            <a:pPr lvl="1"/>
            <a:r>
              <a:rPr lang="en-US" dirty="0"/>
              <a:t>Smart pointers with implicit lock (RW lock pattern)</a:t>
            </a:r>
          </a:p>
          <a:p>
            <a:pPr lvl="1"/>
            <a:r>
              <a:rPr lang="en-US" dirty="0"/>
              <a:t>Cannot be assigned or copy constructed</a:t>
            </a:r>
          </a:p>
          <a:p>
            <a:pPr lvl="1"/>
            <a:r>
              <a:rPr lang="en-US" dirty="0"/>
              <a:t>Operators * and -&gt;</a:t>
            </a:r>
          </a:p>
          <a:p>
            <a:pPr lvl="1"/>
            <a:r>
              <a:rPr lang="en-US" dirty="0"/>
              <a:t>Explicit release of locks – call 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release()</a:t>
            </a:r>
          </a:p>
          <a:p>
            <a:pPr lvl="1"/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empty()</a:t>
            </a:r>
            <a:r>
              <a:rPr lang="en-US" dirty="0"/>
              <a:t> – tests if accessor points to nothing</a:t>
            </a:r>
            <a:endParaRPr lang="cs-CZ" b="1" dirty="0">
              <a:latin typeface="Courier New" pitchFamily="49" charset="0"/>
            </a:endParaRP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0E376BB-0233-D7FC-A424-0F6E05DA95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 altLang="en-US"/>
              <a:t>10.3.2025</a:t>
            </a:r>
            <a:endParaRPr lang="en-US" alt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81F3FF9-65E7-5F95-B871-B213180910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/>
              <a:t>Martin Kruliš, v1.0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C593CF2-1540-3AC6-3ECB-1A8F8423D4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A1145F-674A-4228-8958-0EA9769F5517}" type="slidenum">
              <a:rPr lang="en-US" altLang="en-US" smtClean="0"/>
              <a:pPr/>
              <a:t>35</a:t>
            </a:fld>
            <a:endParaRPr lang="en-US" altLang="en-US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concurrent_hash_map</a:t>
            </a:r>
            <a:endParaRPr lang="cs-CZ" dirty="0"/>
          </a:p>
        </p:txBody>
      </p:sp>
      <p:sp>
        <p:nvSpPr>
          <p:cNvPr id="3686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sz="2600" dirty="0"/>
              <a:t>Concurrent operations</a:t>
            </a:r>
          </a:p>
          <a:p>
            <a:pPr lvl="1"/>
            <a:r>
              <a:rPr lang="en-US" sz="2200" b="1" dirty="0">
                <a:latin typeface="Courier New" pitchFamily="49" charset="0"/>
              </a:rPr>
              <a:t>find()</a:t>
            </a:r>
            <a:r>
              <a:rPr lang="en-US" sz="2200" dirty="0"/>
              <a:t> – returns const or non-const accessor</a:t>
            </a:r>
          </a:p>
          <a:p>
            <a:pPr lvl="1"/>
            <a:r>
              <a:rPr lang="en-US" sz="2200" b="1" dirty="0">
                <a:latin typeface="Courier New" pitchFamily="49" charset="0"/>
              </a:rPr>
              <a:t>insert()</a:t>
            </a:r>
            <a:r>
              <a:rPr lang="en-US" sz="2200" dirty="0"/>
              <a:t> – returns const or non-const accessor</a:t>
            </a:r>
          </a:p>
          <a:p>
            <a:pPr lvl="1"/>
            <a:r>
              <a:rPr lang="en-US" sz="2200" b="1" dirty="0">
                <a:latin typeface="Courier New" panose="02070309020205020404" pitchFamily="49" charset="0"/>
                <a:cs typeface="Courier New" panose="02070309020205020404" pitchFamily="49" charset="0"/>
              </a:rPr>
              <a:t>erase()</a:t>
            </a:r>
          </a:p>
          <a:p>
            <a:pPr lvl="1"/>
            <a:r>
              <a:rPr lang="en-US" sz="2200" dirty="0"/>
              <a:t>Copy constructor</a:t>
            </a:r>
          </a:p>
          <a:p>
            <a:pPr lvl="2"/>
            <a:r>
              <a:rPr lang="en-US" sz="2100" dirty="0"/>
              <a:t>The copied table may have operations running on it</a:t>
            </a:r>
          </a:p>
          <a:p>
            <a:r>
              <a:rPr lang="en-US" sz="2600" b="1" dirty="0">
                <a:latin typeface="Courier New" pitchFamily="49" charset="0"/>
              </a:rPr>
              <a:t>range(</a:t>
            </a:r>
            <a:r>
              <a:rPr lang="en-US" sz="2600" b="1" dirty="0" err="1">
                <a:latin typeface="Courier New" pitchFamily="49" charset="0"/>
              </a:rPr>
              <a:t>size_t</a:t>
            </a:r>
            <a:r>
              <a:rPr lang="en-US" sz="2600" b="1" dirty="0">
                <a:latin typeface="Courier New" pitchFamily="49" charset="0"/>
              </a:rPr>
              <a:t> </a:t>
            </a:r>
            <a:r>
              <a:rPr lang="en-US" sz="2600" b="1" dirty="0" err="1">
                <a:latin typeface="Courier New" pitchFamily="49" charset="0"/>
              </a:rPr>
              <a:t>grainsize</a:t>
            </a:r>
            <a:r>
              <a:rPr lang="en-US" sz="2600" b="1" dirty="0">
                <a:latin typeface="Courier New" pitchFamily="49" charset="0"/>
              </a:rPr>
              <a:t>)</a:t>
            </a:r>
          </a:p>
          <a:p>
            <a:pPr lvl="1"/>
            <a:r>
              <a:rPr lang="en-US" sz="2200" dirty="0"/>
              <a:t>Returns (constant or non-constant) range that can be used for parallel algorithms to iterate over contents of the map</a:t>
            </a:r>
          </a:p>
          <a:p>
            <a:pPr lvl="1"/>
            <a:r>
              <a:rPr lang="en-US" sz="2200" dirty="0"/>
              <a:t>Cannot be run concurrently with other operations</a:t>
            </a:r>
          </a:p>
          <a:p>
            <a:r>
              <a:rPr lang="en-US" sz="2600" dirty="0"/>
              <a:t>Forward iterators – </a:t>
            </a:r>
            <a:r>
              <a:rPr lang="en-US" sz="2600" b="1" dirty="0">
                <a:latin typeface="Courier New" panose="02070309020205020404" pitchFamily="49" charset="0"/>
                <a:cs typeface="Courier New" panose="02070309020205020404" pitchFamily="49" charset="0"/>
              </a:rPr>
              <a:t>begin()</a:t>
            </a:r>
            <a:r>
              <a:rPr lang="en-US" sz="2600" dirty="0"/>
              <a:t>, </a:t>
            </a:r>
            <a:r>
              <a:rPr lang="en-US" sz="2600" b="1" dirty="0">
                <a:latin typeface="Courier New" panose="02070309020205020404" pitchFamily="49" charset="0"/>
                <a:cs typeface="Courier New" panose="02070309020205020404" pitchFamily="49" charset="0"/>
              </a:rPr>
              <a:t>end()</a:t>
            </a:r>
            <a:endParaRPr lang="cs-CZ" sz="26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633B19A-2F11-6B7B-F2F0-D6402F6B7D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 altLang="en-US"/>
              <a:t>10.3.2025</a:t>
            </a:r>
            <a:endParaRPr lang="en-US" alt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7D4D8A5-56C5-C912-0D3E-23F5DB1B15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/>
              <a:t>Martin Kruliš, v1.0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CFEF0C4-DB7D-D6AA-55DB-AD30DEE1B0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A1145F-674A-4228-8958-0EA9769F5517}" type="slidenum">
              <a:rPr lang="en-US" altLang="en-US" smtClean="0"/>
              <a:pPr/>
              <a:t>36</a:t>
            </a:fld>
            <a:endParaRPr lang="en-US" altLang="en-US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Memory Allocation</a:t>
            </a:r>
            <a:endParaRPr lang="cs-CZ" dirty="0"/>
          </a:p>
        </p:txBody>
      </p:sp>
      <p:sp>
        <p:nvSpPr>
          <p:cNvPr id="4096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Optional part of the library</a:t>
            </a:r>
          </a:p>
          <a:p>
            <a:pPr lvl="1"/>
            <a:r>
              <a:rPr lang="en-US" dirty="0"/>
              <a:t>C++ and STL compliant allocators</a:t>
            </a:r>
          </a:p>
          <a:p>
            <a:pPr lvl="1"/>
            <a:r>
              <a:rPr lang="en-US" dirty="0"/>
              <a:t>C functions (like </a:t>
            </a:r>
            <a:r>
              <a:rPr lang="en-US" dirty="0" err="1"/>
              <a:t>malloc</a:t>
            </a:r>
            <a:r>
              <a:rPr lang="en-US" dirty="0"/>
              <a:t> and free)</a:t>
            </a:r>
          </a:p>
          <a:p>
            <a:pPr lvl="1"/>
            <a:r>
              <a:rPr lang="en-US" dirty="0"/>
              <a:t>Memory resources</a:t>
            </a:r>
          </a:p>
          <a:p>
            <a:pPr lvl="2"/>
            <a:r>
              <a:rPr lang="en-US" dirty="0"/>
              <a:t>Based on C++17 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std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::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pmr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::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polymorphic_allocator</a:t>
            </a:r>
            <a:endParaRPr lang="en-US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lvl="2"/>
            <a:r>
              <a:rPr lang="en-US" dirty="0"/>
              <a:t>Implementation of 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std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::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pmr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::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memory_resource</a:t>
            </a:r>
            <a:endParaRPr lang="en-US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lvl="3"/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cache_aligned_resource</a:t>
            </a:r>
            <a:endParaRPr lang="en-US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lvl="3"/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scalable_memory_resource</a:t>
            </a:r>
            <a:endParaRPr lang="en-US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726E930-660A-4EBA-E3AE-ACEA3B774F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 altLang="en-US"/>
              <a:t>10.3.2025</a:t>
            </a:r>
            <a:endParaRPr lang="en-US" alt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008B828-E73C-9EF6-DCF7-13BD5AEC64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/>
              <a:t>Martin Kruliš, v1.0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0ACE1F8-60B3-5D92-62D6-1F03A7D8CC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A1145F-674A-4228-8958-0EA9769F5517}" type="slidenum">
              <a:rPr lang="en-US" altLang="en-US" smtClean="0"/>
              <a:pPr/>
              <a:t>37</a:t>
            </a:fld>
            <a:endParaRPr lang="en-US" altLang="en-US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Memory Allocation</a:t>
            </a:r>
            <a:endParaRPr lang="cs-CZ" dirty="0"/>
          </a:p>
        </p:txBody>
      </p:sp>
      <p:sp>
        <p:nvSpPr>
          <p:cNvPr id="36867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defRPr/>
            </a:pPr>
            <a:r>
              <a:rPr lang="en-US" sz="2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scalable_allocator</a:t>
            </a:r>
            <a:endParaRPr lang="en-US" sz="24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lvl="1">
              <a:defRPr/>
            </a:pPr>
            <a:r>
              <a:rPr lang="en-US" sz="2000" dirty="0"/>
              <a:t> Each thread has its own memory pool</a:t>
            </a:r>
          </a:p>
          <a:p>
            <a:pPr lvl="2">
              <a:defRPr/>
            </a:pPr>
            <a:r>
              <a:rPr lang="en-US" sz="1800" dirty="0"/>
              <a:t> No global lock, prevents false sharing of private memory</a:t>
            </a:r>
          </a:p>
          <a:p>
            <a:pPr>
              <a:defRPr/>
            </a:pPr>
            <a:r>
              <a:rPr lang="en-US" sz="2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cache_alligned_allocator</a:t>
            </a:r>
            <a:endParaRPr lang="en-US" sz="24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lvl="1">
              <a:defRPr/>
            </a:pPr>
            <a:r>
              <a:rPr lang="en-US" sz="2000" dirty="0"/>
              <a:t>All functionality of </a:t>
            </a:r>
            <a:r>
              <a:rPr lang="en-US" sz="2000" dirty="0" err="1"/>
              <a:t>scalable_allocator</a:t>
            </a:r>
            <a:endParaRPr lang="en-US" sz="2000" dirty="0"/>
          </a:p>
          <a:p>
            <a:pPr lvl="1">
              <a:defRPr/>
            </a:pPr>
            <a:r>
              <a:rPr lang="en-US" sz="2000" dirty="0"/>
              <a:t>Aligns memory to cache lines</a:t>
            </a:r>
          </a:p>
          <a:p>
            <a:pPr lvl="2">
              <a:defRPr/>
            </a:pPr>
            <a:r>
              <a:rPr lang="en-US" sz="1800" dirty="0"/>
              <a:t>Prevents false sharing of separate allocations</a:t>
            </a:r>
          </a:p>
          <a:p>
            <a:pPr lvl="2">
              <a:defRPr/>
            </a:pPr>
            <a:r>
              <a:rPr lang="en-US" sz="1800" dirty="0"/>
              <a:t>Always pads data to (a multiple of) cache line size (usually 128 bytes) </a:t>
            </a:r>
            <a:r>
              <a:rPr lang="en-US" sz="1800" b="1" dirty="0">
                <a:solidFill>
                  <a:srgbClr val="FF3300"/>
                </a:solidFill>
              </a:rPr>
              <a:t>!</a:t>
            </a:r>
            <a:endParaRPr lang="cs-CZ" sz="1800" b="1" dirty="0">
              <a:solidFill>
                <a:srgbClr val="FF3300"/>
              </a:solidFill>
            </a:endParaRPr>
          </a:p>
          <a:p>
            <a:pPr lvl="1">
              <a:defRPr/>
            </a:pPr>
            <a:r>
              <a:rPr lang="en-US" sz="2000" dirty="0"/>
              <a:t> Use only when it proves to be needed</a:t>
            </a:r>
          </a:p>
          <a:p>
            <a:pPr>
              <a:defRPr/>
            </a:pPr>
            <a:r>
              <a:rPr lang="en-US" sz="2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tbb_allocator</a:t>
            </a:r>
            <a:endParaRPr lang="en-US" sz="24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lvl="1">
              <a:defRPr/>
            </a:pPr>
            <a:r>
              <a:rPr lang="en-US" sz="2000" dirty="0"/>
              <a:t>uses </a:t>
            </a:r>
            <a:r>
              <a:rPr lang="en-US" sz="2000" dirty="0" err="1"/>
              <a:t>scalable_allocator</a:t>
            </a:r>
            <a:r>
              <a:rPr lang="en-US" sz="2000" dirty="0"/>
              <a:t> if possible (TBB </a:t>
            </a:r>
            <a:r>
              <a:rPr lang="en-US" sz="2000" dirty="0" err="1"/>
              <a:t>malloc</a:t>
            </a:r>
            <a:r>
              <a:rPr lang="en-US" sz="2000" dirty="0"/>
              <a:t> is present) or the standard </a:t>
            </a:r>
            <a:r>
              <a:rPr lang="en-US" sz="2000" dirty="0" err="1"/>
              <a:t>malloc</a:t>
            </a:r>
            <a:r>
              <a:rPr lang="en-US" sz="2000" dirty="0"/>
              <a:t>/free</a:t>
            </a:r>
            <a:endParaRPr lang="cs-CZ" sz="2000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E9C58F8-3382-8CBF-381E-56AEB100BF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 altLang="en-US"/>
              <a:t>10.3.2025</a:t>
            </a:r>
            <a:endParaRPr lang="en-US" alt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030B388-FE0A-AB45-4932-F35EF1FAD4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/>
              <a:t>Martin Kruliš, v1.0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A6B5D50-07CE-006A-797D-971501F2B6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A1145F-674A-4228-8958-0EA9769F5517}" type="slidenum">
              <a:rPr lang="en-US" altLang="en-US" smtClean="0"/>
              <a:pPr/>
              <a:t>38</a:t>
            </a:fld>
            <a:endParaRPr lang="en-US" altLang="en-US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Thread Local Storage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defRPr/>
            </a:pPr>
            <a:r>
              <a:rPr lang="en-US" dirty="0">
                <a:cs typeface="Courier New" pitchFamily="49" charset="0"/>
              </a:rPr>
              <a:t>Separate variable for each thread</a:t>
            </a:r>
          </a:p>
          <a:p>
            <a:pPr lvl="1">
              <a:defRPr/>
            </a:pPr>
            <a:r>
              <a:rPr lang="en-US" dirty="0">
                <a:cs typeface="Courier New" pitchFamily="49" charset="0"/>
              </a:rPr>
              <a:t>Lazily created (on demand)</a:t>
            </a:r>
          </a:p>
          <a:p>
            <a:pPr>
              <a:defRPr/>
            </a:pPr>
            <a:r>
              <a:rPr lang="en-US" b="1" dirty="0">
                <a:latin typeface="Courier New" panose="02070309020205020404" pitchFamily="49" charset="0"/>
                <a:cs typeface="Courier New" pitchFamily="49" charset="0"/>
              </a:rPr>
              <a:t>combinable&lt;T&gt;</a:t>
            </a:r>
          </a:p>
          <a:p>
            <a:pPr lvl="1">
              <a:defRPr/>
            </a:pPr>
            <a:r>
              <a:rPr lang="en-US" dirty="0"/>
              <a:t>Useful as a reduction variable, each thread has a private copy</a:t>
            </a:r>
          </a:p>
          <a:p>
            <a:pPr lvl="1">
              <a:defRPr/>
            </a:pPr>
            <a:r>
              <a:rPr lang="en-US" dirty="0"/>
              <a:t>Combined using a binary functor or unary (</a:t>
            </a:r>
            <a:r>
              <a:rPr lang="en-US" dirty="0" err="1"/>
              <a:t>for_each</a:t>
            </a:r>
            <a:r>
              <a:rPr lang="en-US" dirty="0"/>
              <a:t>)</a:t>
            </a:r>
          </a:p>
          <a:p>
            <a:pPr>
              <a:defRPr/>
            </a:pPr>
            <a:r>
              <a:rPr lang="en-US" b="1" dirty="0" err="1">
                <a:latin typeface="Courier New" pitchFamily="49" charset="0"/>
                <a:cs typeface="Courier New" pitchFamily="49" charset="0"/>
              </a:rPr>
              <a:t>enumerable_thread_specific</a:t>
            </a:r>
            <a:r>
              <a:rPr lang="en-US" b="1" dirty="0">
                <a:latin typeface="Courier New" pitchFamily="49" charset="0"/>
                <a:cs typeface="Courier New" pitchFamily="49" charset="0"/>
              </a:rPr>
              <a:t>&lt;T&gt;</a:t>
            </a:r>
          </a:p>
          <a:p>
            <a:pPr lvl="1">
              <a:defRPr/>
            </a:pPr>
            <a:r>
              <a:rPr lang="en-US" dirty="0"/>
              <a:t>Container with element for each thread (lazy)</a:t>
            </a:r>
          </a:p>
          <a:p>
            <a:pPr lvl="1">
              <a:defRPr/>
            </a:pPr>
            <a:r>
              <a:rPr lang="en-US" dirty="0"/>
              <a:t>Can access either the local value or iterate all values</a:t>
            </a:r>
          </a:p>
          <a:p>
            <a:pPr lvl="1">
              <a:defRPr/>
            </a:pPr>
            <a:r>
              <a:rPr lang="en-US" dirty="0"/>
              <a:t>May be combined using a binary functor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6E4206E-9C77-7135-DBD3-7DF1F25E4F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 altLang="en-US"/>
              <a:t>10.3.2025</a:t>
            </a:r>
            <a:endParaRPr lang="en-US" alt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BD6BD56-6A3A-59D5-F209-4CC66F11A7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/>
              <a:t>Martin Kruliš, v1.0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FAAB75F-1337-8FE6-E9F5-56BA8188B6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A1145F-674A-4228-8958-0EA9769F5517}" type="slidenum">
              <a:rPr lang="en-US" altLang="en-US" smtClean="0"/>
              <a:pPr/>
              <a:t>39</a:t>
            </a:fld>
            <a:endParaRPr lang="en-US" altLang="en-US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Task Scheduler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Low level task engine</a:t>
            </a:r>
          </a:p>
          <a:p>
            <a:pPr lvl="1"/>
            <a:r>
              <a:rPr lang="en-US" dirty="0"/>
              <a:t>Manages thread pool, maps tasks on threads</a:t>
            </a:r>
          </a:p>
          <a:p>
            <a:pPr lvl="1"/>
            <a:r>
              <a:rPr lang="en-US" dirty="0"/>
              <a:t>Tasks are not preemptive (should not block)</a:t>
            </a:r>
          </a:p>
          <a:p>
            <a:pPr lvl="1"/>
            <a:r>
              <a:rPr lang="en-US" dirty="0"/>
              <a:t>No guarantee that potentially parallel tasks will actually run concurrently!</a:t>
            </a:r>
          </a:p>
          <a:p>
            <a:pPr lvl="1"/>
            <a:r>
              <a:rPr lang="en-US" dirty="0"/>
              <a:t>Other algorithms are implemented using tasks</a:t>
            </a:r>
          </a:p>
          <a:p>
            <a:pPr lvl="2"/>
            <a:r>
              <a:rPr lang="en-US" dirty="0"/>
              <a:t>Simplifies nesting, better load balancing in complex situations</a:t>
            </a:r>
          </a:p>
          <a:p>
            <a:pPr lvl="1"/>
            <a:r>
              <a:rPr lang="en-US" dirty="0"/>
              <a:t>Can be used directly</a:t>
            </a:r>
          </a:p>
          <a:p>
            <a:pPr lvl="2"/>
            <a:r>
              <a:rPr lang="en-US" dirty="0"/>
              <a:t>A bit tedious, algorithms are better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65FF8F6-2F81-6AB4-5BF2-EC01EF3583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 altLang="en-US"/>
              <a:t>10.3.2025</a:t>
            </a:r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53FC316-F997-527A-EA0F-6B686F86CB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/>
              <a:t>Martin Kruliš, v1.0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3BBE429-040E-C763-9E3B-81CBBB2A79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A1145F-674A-4228-8958-0EA9769F5517}" type="slidenum">
              <a:rPr lang="en-US" altLang="en-US" smtClean="0"/>
              <a:pPr/>
              <a:t>40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57363924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Task Scheduler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task_group</a:t>
            </a:r>
            <a:endParaRPr lang="en-US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lvl="1"/>
            <a:r>
              <a:rPr lang="en-US" dirty="0"/>
              <a:t>A group of tasks being concurrently executed</a:t>
            </a:r>
          </a:p>
          <a:p>
            <a:pPr lvl="1"/>
            <a:r>
              <a:rPr lang="en-US" dirty="0"/>
              <a:t>Provides interface to spawn more tasks</a:t>
            </a:r>
          </a:p>
          <a:p>
            <a:pPr lvl="2"/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run(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Func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&amp;&amp; f)</a:t>
            </a:r>
          </a:p>
          <a:p>
            <a:pPr lvl="2"/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run_and_wait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const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Func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&amp; f)</a:t>
            </a:r>
          </a:p>
          <a:p>
            <a:pPr lvl="2"/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task_handle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 defer(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Func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&amp;&amp; f)</a:t>
            </a:r>
          </a:p>
          <a:p>
            <a:pPr lvl="3"/>
            <a:r>
              <a:rPr lang="en-US" dirty="0"/>
              <a:t>Create but not execute a task</a:t>
            </a:r>
          </a:p>
          <a:p>
            <a:pPr lvl="3"/>
            <a:r>
              <a:rPr lang="en-US" dirty="0"/>
              <a:t>The handle can be passed to run or </a:t>
            </a:r>
            <a:r>
              <a:rPr lang="en-US" dirty="0" err="1"/>
              <a:t>run_and_wait</a:t>
            </a:r>
            <a:endParaRPr lang="en-US" dirty="0"/>
          </a:p>
          <a:p>
            <a:pPr lvl="2"/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wait()</a:t>
            </a:r>
          </a:p>
          <a:p>
            <a:pPr lvl="2"/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cancel()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7CBEEFC-B11B-3EA7-AF42-CE46F08766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 altLang="en-US"/>
              <a:t>10.3.2025</a:t>
            </a:r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DAAE3E9-EFC0-B212-39DA-E44F8932A9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/>
              <a:t>Martin Kruliš, v1.0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74C3071-ADC7-055E-B1DD-A2D15D81DD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A1145F-674A-4228-8958-0EA9769F5517}" type="slidenum">
              <a:rPr lang="en-US" altLang="en-US" smtClean="0"/>
              <a:pPr/>
              <a:t>41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03149866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Task Scheduler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task_arena</a:t>
            </a:r>
            <a:endParaRPr lang="en-US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lvl="1"/>
            <a:r>
              <a:rPr lang="en-US" dirty="0"/>
              <a:t>Constructor/initializer can specify level of concurrency and priority</a:t>
            </a:r>
          </a:p>
          <a:p>
            <a:pPr lvl="1"/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enqueue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Func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&amp;&amp; f)</a:t>
            </a:r>
          </a:p>
          <a:p>
            <a:pPr lvl="2"/>
            <a:r>
              <a:rPr lang="en-US" dirty="0" err="1"/>
              <a:t>Enqueue</a:t>
            </a:r>
            <a:r>
              <a:rPr lang="en-US" dirty="0"/>
              <a:t> and return immediately</a:t>
            </a:r>
          </a:p>
          <a:p>
            <a:pPr lvl="2"/>
            <a:r>
              <a:rPr lang="en-US" dirty="0"/>
              <a:t>Also can </a:t>
            </a:r>
            <a:r>
              <a:rPr lang="en-US" dirty="0" err="1"/>
              <a:t>enqueue</a:t>
            </a:r>
            <a:r>
              <a:rPr lang="en-US" dirty="0"/>
              <a:t> existing tasks (by handle)</a:t>
            </a:r>
          </a:p>
          <a:p>
            <a:pPr lvl="1"/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auto execute(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Func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&amp;&amp; f) -&gt; 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decltype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(f())</a:t>
            </a:r>
          </a:p>
          <a:p>
            <a:pPr lvl="2"/>
            <a:r>
              <a:rPr lang="en-US" dirty="0"/>
              <a:t>Execute and wait for completion</a:t>
            </a:r>
          </a:p>
          <a:p>
            <a:pPr lvl="2"/>
            <a:r>
              <a:rPr lang="en-US" dirty="0"/>
              <a:t>Current thread may join arena (optimization) to start immediate execution of the task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915E4EE-D641-4206-996E-FD340899F8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 altLang="en-US"/>
              <a:t>10.3.2025</a:t>
            </a:r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561840B-A118-7ED3-F013-D53A565E6D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/>
              <a:t>Martin Kruliš, v1.0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E8EF55-6215-B1FC-1CFF-14950F26DD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A1145F-674A-4228-8958-0EA9769F5517}" type="slidenum">
              <a:rPr lang="en-US" altLang="en-US" smtClean="0"/>
              <a:pPr/>
              <a:t>42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5919658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Task Scheduler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Resumable</a:t>
            </a:r>
            <a:r>
              <a:rPr lang="en-US" dirty="0"/>
              <a:t> tasks</a:t>
            </a:r>
          </a:p>
          <a:p>
            <a:pPr lvl="1"/>
            <a:r>
              <a:rPr lang="en-US" dirty="0"/>
              <a:t>Allows to suspend and later resume task without blocking a thread</a:t>
            </a:r>
            <a:br>
              <a:rPr lang="en-US" dirty="0"/>
            </a:br>
            <a:r>
              <a:rPr lang="en-US" dirty="0"/>
              <a:t>(e.g., for I/O)</a:t>
            </a:r>
          </a:p>
          <a:p>
            <a:pPr marL="344487" lvl="1" indent="0">
              <a:buNone/>
            </a:pPr>
            <a:endParaRPr lang="en-US" sz="18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344487" lvl="1" indent="0">
              <a:buNone/>
            </a:pPr>
            <a:r>
              <a:rPr lang="en-US" sz="18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oneapi</a:t>
            </a:r>
            <a: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::</a:t>
            </a:r>
            <a:r>
              <a:rPr lang="en-US" sz="18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tbb</a:t>
            </a:r>
            <a: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::task::suspend(</a:t>
            </a:r>
          </a:p>
          <a:p>
            <a:pPr marL="344487" lvl="1" indent="0">
              <a:buNone/>
            </a:pPr>
            <a: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[&amp;](</a:t>
            </a:r>
            <a:r>
              <a:rPr lang="en-US" sz="18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oneapi</a:t>
            </a:r>
            <a: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::</a:t>
            </a:r>
            <a:r>
              <a:rPr lang="en-US" sz="18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tbb</a:t>
            </a:r>
            <a: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::task::</a:t>
            </a:r>
            <a:r>
              <a:rPr lang="en-US" sz="18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suspend_point</a:t>
            </a:r>
            <a: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 tag) {</a:t>
            </a:r>
          </a:p>
          <a:p>
            <a:pPr marL="344487" lvl="1" indent="0">
              <a:buNone/>
            </a:pPr>
            <a: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cs-CZ" sz="18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usr</a:t>
            </a:r>
            <a: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_</a:t>
            </a:r>
            <a:r>
              <a:rPr lang="en-US" sz="18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async_activity.submit</a:t>
            </a:r>
            <a: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(tag);</a:t>
            </a:r>
          </a:p>
          <a:p>
            <a:pPr marL="344487" lvl="1" indent="0">
              <a:buNone/>
            </a:pPr>
            <a: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}</a:t>
            </a:r>
          </a:p>
          <a:p>
            <a:pPr marL="344487" lvl="1" indent="0">
              <a:buNone/>
            </a:pPr>
            <a: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);</a:t>
            </a:r>
          </a:p>
          <a:p>
            <a:pPr marL="344487" lvl="1" indent="0">
              <a:buNone/>
            </a:pPr>
            <a: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...</a:t>
            </a:r>
          </a:p>
          <a:p>
            <a:pPr marL="344487" lvl="1" indent="0">
              <a:buNone/>
            </a:pPr>
            <a:r>
              <a:rPr lang="en-US" sz="18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oneapi</a:t>
            </a:r>
            <a: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::</a:t>
            </a:r>
            <a:r>
              <a:rPr lang="en-US" sz="18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tbb</a:t>
            </a:r>
            <a: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::task::resume(tag);</a:t>
            </a:r>
          </a:p>
        </p:txBody>
      </p:sp>
      <p:sp>
        <p:nvSpPr>
          <p:cNvPr id="6" name="Zaoblený obdélníkový popisek 1"/>
          <p:cNvSpPr/>
          <p:nvPr/>
        </p:nvSpPr>
        <p:spPr bwMode="auto">
          <a:xfrm>
            <a:off x="6028927" y="4367078"/>
            <a:ext cx="3420380" cy="613693"/>
          </a:xfrm>
          <a:prstGeom prst="wedgeRoundRectCallout">
            <a:avLst>
              <a:gd name="adj1" fmla="val -42972"/>
              <a:gd name="adj2" fmla="val -94752"/>
              <a:gd name="adj3" fmla="val 16667"/>
            </a:avLst>
          </a:prstGeom>
          <a:ln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dirty="0">
                <a:solidFill>
                  <a:schemeClr val="tx1"/>
                </a:solidFill>
                <a:latin typeface="Arial" charset="0"/>
              </a:rPr>
              <a:t>I/O, network, GPU task …</a:t>
            </a:r>
            <a:endParaRPr lang="cs-CZ" dirty="0">
              <a:solidFill>
                <a:schemeClr val="tx1"/>
              </a:solidFill>
              <a:latin typeface="Arial" charset="0"/>
            </a:endParaRPr>
          </a:p>
        </p:txBody>
      </p:sp>
      <p:sp>
        <p:nvSpPr>
          <p:cNvPr id="7" name="Zaoblený obdélníkový popisek 1"/>
          <p:cNvSpPr/>
          <p:nvPr/>
        </p:nvSpPr>
        <p:spPr bwMode="auto">
          <a:xfrm>
            <a:off x="5669124" y="5473439"/>
            <a:ext cx="3073170" cy="882911"/>
          </a:xfrm>
          <a:prstGeom prst="wedgeRoundRectCallout">
            <a:avLst>
              <a:gd name="adj1" fmla="val -63428"/>
              <a:gd name="adj2" fmla="val -40811"/>
              <a:gd name="adj3" fmla="val 16667"/>
            </a:avLst>
          </a:prstGeom>
          <a:ln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dirty="0">
                <a:solidFill>
                  <a:schemeClr val="tx1"/>
                </a:solidFill>
                <a:latin typeface="Arial" charset="0"/>
              </a:rPr>
              <a:t>Once the user-managed </a:t>
            </a:r>
            <a:r>
              <a:rPr lang="en-US" dirty="0" err="1">
                <a:solidFill>
                  <a:schemeClr val="tx1"/>
                </a:solidFill>
                <a:latin typeface="Arial" charset="0"/>
              </a:rPr>
              <a:t>async</a:t>
            </a:r>
            <a:r>
              <a:rPr lang="en-US" dirty="0">
                <a:solidFill>
                  <a:schemeClr val="tx1"/>
                </a:solidFill>
                <a:latin typeface="Arial" charset="0"/>
              </a:rPr>
              <a:t> task concludes</a:t>
            </a:r>
            <a:endParaRPr lang="cs-CZ" dirty="0">
              <a:solidFill>
                <a:schemeClr val="tx1"/>
              </a:solidFill>
              <a:latin typeface="Arial" charset="0"/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97F33F8-705C-3790-1329-81995CFBA9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 altLang="en-US"/>
              <a:t>10.3.2025</a:t>
            </a:r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EB62F95-22B9-5CA0-B154-1FF2301176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/>
              <a:t>Martin Kruliš, v1.0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724DE1E0-534D-99DF-3A04-B8EF23DEDA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A1145F-674A-4228-8958-0EA9769F5517}" type="slidenum">
              <a:rPr lang="en-US" altLang="en-US" smtClean="0"/>
              <a:pPr/>
              <a:t>43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707919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Task Scheduling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dirty="0"/>
              <a:t>Each thread has its own pool of ready tasks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task is ready when it has no children</a:t>
            </a:r>
            <a:endParaRPr lang="cs-CZ" dirty="0"/>
          </a:p>
          <a:p>
            <a:pPr lvl="1"/>
            <a:r>
              <a:rPr lang="en-US" dirty="0"/>
              <a:t>new tasks are spawned to the front of the stack</a:t>
            </a:r>
          </a:p>
          <a:p>
            <a:pPr lvl="1"/>
            <a:r>
              <a:rPr lang="en-US" dirty="0"/>
              <a:t>tasks are stolen from the end of the stack</a:t>
            </a:r>
            <a:endParaRPr lang="cs-CZ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7528" y="4189842"/>
            <a:ext cx="8568952" cy="18700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D3255B9-E9EF-2DAD-9A71-1C81F06879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 altLang="en-US"/>
              <a:t>10.3.2025</a:t>
            </a:r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FE67349-880F-5013-5433-87E678FA6E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/>
              <a:t>Martin Kruliš, v1.0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C54286E-60B3-ACBE-4E19-9FCDED337A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A1145F-674A-4228-8958-0EA9769F5517}" type="slidenum">
              <a:rPr lang="en-US" altLang="en-US" smtClean="0"/>
              <a:pPr/>
              <a:t>44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83376709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4BE1A8-23AD-0084-E366-E13FF1324E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err="1"/>
              <a:t>Discussion</a:t>
            </a:r>
            <a:endParaRPr lang="cs-CZ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FFFA74E-CBE5-5510-7D48-4FDCE45D23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 altLang="en-US"/>
              <a:t>10.3.2025</a:t>
            </a:r>
            <a:endParaRPr lang="en-US" alt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BC04F80-B11F-D6B1-4280-7BE6BB3638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A1145F-674A-4228-8958-0EA9769F5517}" type="slidenum">
              <a:rPr lang="en-US" altLang="en-US" smtClean="0"/>
              <a:pPr/>
              <a:t>45</a:t>
            </a:fld>
            <a:endParaRPr lang="en-US" altLang="en-US"/>
          </a:p>
        </p:txBody>
      </p:sp>
      <p:pic>
        <p:nvPicPr>
          <p:cNvPr id="6" name="Picture 7" descr="http://www.peirnet.net/moodle/file.php/1/face_question_mark.jpg">
            <a:extLst>
              <a:ext uri="{FF2B5EF4-FFF2-40B4-BE49-F238E27FC236}">
                <a16:creationId xmlns:a16="http://schemas.microsoft.com/office/drawing/2014/main" id="{9C575267-67E8-9063-1C82-11A8711332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33019" y="1738313"/>
            <a:ext cx="4525962" cy="4525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CDAAC07E-3C09-9539-0ED2-B50437F735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/>
              <a:t>Martin Kruliš, v1.0</a:t>
            </a:r>
          </a:p>
        </p:txBody>
      </p:sp>
    </p:spTree>
    <p:extLst>
      <p:ext uri="{BB962C8B-B14F-4D97-AF65-F5344CB8AC3E}">
        <p14:creationId xmlns:p14="http://schemas.microsoft.com/office/powerpoint/2010/main" val="975186041"/>
      </p:ext>
    </p:extLst>
  </p:cSld>
  <p:clrMapOvr>
    <a:masterClrMapping/>
  </p:clrMapOvr>
</p:sld>
</file>

<file path=ppt/theme/theme1.xml><?xml version="1.0" encoding="utf-8"?>
<a:theme xmlns:a="http://schemas.openxmlformats.org/drawingml/2006/main" name="slides-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des-theme" id="{B506BBAE-7B29-471E-98D8-11EBE1E364B1}" vid="{D89F9550-F518-42A1-84C0-A3FA72197EC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slides-theme</Template>
  <TotalTime>3807</TotalTime>
  <Words>3565</Words>
  <Application>Microsoft Office PowerPoint</Application>
  <PresentationFormat>Widescreen</PresentationFormat>
  <Paragraphs>577</Paragraphs>
  <Slides>45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45</vt:i4>
      </vt:variant>
    </vt:vector>
  </HeadingPairs>
  <TitlesOfParts>
    <vt:vector size="52" baseType="lpstr">
      <vt:lpstr>Calibri</vt:lpstr>
      <vt:lpstr>Courier New</vt:lpstr>
      <vt:lpstr>Aptos</vt:lpstr>
      <vt:lpstr>Wingdings</vt:lpstr>
      <vt:lpstr>Calibri Light</vt:lpstr>
      <vt:lpstr>Arial</vt:lpstr>
      <vt:lpstr>slides-theme</vt:lpstr>
      <vt:lpstr>Threading Building Blocks</vt:lpstr>
      <vt:lpstr>Introduction</vt:lpstr>
      <vt:lpstr>Introduction</vt:lpstr>
      <vt:lpstr>Contents of the Library</vt:lpstr>
      <vt:lpstr>Initialization</vt:lpstr>
      <vt:lpstr>Parallel algorithms</vt:lpstr>
      <vt:lpstr>parallel_for (type 1)</vt:lpstr>
      <vt:lpstr>Splittable Concept</vt:lpstr>
      <vt:lpstr>Body</vt:lpstr>
      <vt:lpstr>Range</vt:lpstr>
      <vt:lpstr>blocked_range&lt;Value&gt;</vt:lpstr>
      <vt:lpstr>parallel_for (type 1) – Again</vt:lpstr>
      <vt:lpstr>blocked_range - Grainsize</vt:lpstr>
      <vt:lpstr>Partitioners</vt:lpstr>
      <vt:lpstr>parallel_for (type 2)</vt:lpstr>
      <vt:lpstr>parallel_reduce&lt;Range,Body&gt;</vt:lpstr>
      <vt:lpstr>parallel_reduce&lt;Range,Body&gt;</vt:lpstr>
      <vt:lpstr>parallel_reduce (type 2)</vt:lpstr>
      <vt:lpstr>parallel_scan&lt;Range,Body&gt;</vt:lpstr>
      <vt:lpstr>parallel_for_each</vt:lpstr>
      <vt:lpstr>parallel_pipeline</vt:lpstr>
      <vt:lpstr>parallel_pipeline</vt:lpstr>
      <vt:lpstr>pipeline (deprecated)</vt:lpstr>
      <vt:lpstr>Flow graph</vt:lpstr>
      <vt:lpstr>parallel_sort</vt:lpstr>
      <vt:lpstr>parallel_invoke</vt:lpstr>
      <vt:lpstr>Containers</vt:lpstr>
      <vt:lpstr>concurrent_vector</vt:lpstr>
      <vt:lpstr>concurrent_vector</vt:lpstr>
      <vt:lpstr>concurrent_vector</vt:lpstr>
      <vt:lpstr>concurrent_queue</vt:lpstr>
      <vt:lpstr>concurrent_queue</vt:lpstr>
      <vt:lpstr>concurrent_priority_queue</vt:lpstr>
      <vt:lpstr>concurrent_unordered_map</vt:lpstr>
      <vt:lpstr>concurrent_hash_map</vt:lpstr>
      <vt:lpstr>concurrent_hash_map</vt:lpstr>
      <vt:lpstr>Memory Allocation</vt:lpstr>
      <vt:lpstr>Memory Allocation</vt:lpstr>
      <vt:lpstr>Thread Local Storage</vt:lpstr>
      <vt:lpstr>Task Scheduler</vt:lpstr>
      <vt:lpstr>Task Scheduler</vt:lpstr>
      <vt:lpstr>Task Scheduler</vt:lpstr>
      <vt:lpstr>Task Scheduler</vt:lpstr>
      <vt:lpstr>Task Scheduling</vt:lpstr>
      <vt:lpstr>Discussion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Martin Kruliš</dc:creator>
  <cp:lastModifiedBy>Martin Kruliš</cp:lastModifiedBy>
  <cp:revision>218</cp:revision>
  <dcterms:created xsi:type="dcterms:W3CDTF">2024-09-19T13:28:41Z</dcterms:created>
  <dcterms:modified xsi:type="dcterms:W3CDTF">2025-03-09T15:06:47Z</dcterms:modified>
</cp:coreProperties>
</file>