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87" r:id="rId1"/>
  </p:sldMasterIdLst>
  <p:notesMasterIdLst>
    <p:notesMasterId r:id="rId24"/>
  </p:notesMasterIdLst>
  <p:sldIdLst>
    <p:sldId id="256" r:id="rId2"/>
    <p:sldId id="280" r:id="rId3"/>
    <p:sldId id="269" r:id="rId4"/>
    <p:sldId id="270" r:id="rId5"/>
    <p:sldId id="273" r:id="rId6"/>
    <p:sldId id="271" r:id="rId7"/>
    <p:sldId id="272" r:id="rId8"/>
    <p:sldId id="274" r:id="rId9"/>
    <p:sldId id="264" r:id="rId10"/>
    <p:sldId id="275" r:id="rId11"/>
    <p:sldId id="286" r:id="rId12"/>
    <p:sldId id="276" r:id="rId13"/>
    <p:sldId id="289" r:id="rId14"/>
    <p:sldId id="268" r:id="rId15"/>
    <p:sldId id="266" r:id="rId16"/>
    <p:sldId id="290" r:id="rId17"/>
    <p:sldId id="267" r:id="rId18"/>
    <p:sldId id="277" r:id="rId19"/>
    <p:sldId id="278" r:id="rId20"/>
    <p:sldId id="279" r:id="rId21"/>
    <p:sldId id="265" r:id="rId22"/>
    <p:sldId id="285" r:id="rId23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8" autoAdjust="0"/>
    <p:restoredTop sz="91121" autoAdjust="0"/>
  </p:normalViewPr>
  <p:slideViewPr>
    <p:cSldViewPr snapToGrid="0">
      <p:cViewPr varScale="1">
        <p:scale>
          <a:sx n="108" d="100"/>
          <a:sy n="108" d="100"/>
        </p:scale>
        <p:origin x="126" y="2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79B8B4-5B48-4B2E-B87C-82A30C35D040}" type="datetimeFigureOut">
              <a:rPr lang="cs-CZ" smtClean="0"/>
              <a:t>22.02.2025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ECDAE-9917-46E6-97F7-388E92C81F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6311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</a:t>
            </a:r>
            <a:r>
              <a:rPr lang="en-US" baseline="0" dirty="0"/>
              <a:t> https://docs.microsoft.com/en-us/dotnet/standard/parallel-programming/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7605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https://docs.microsoft.com/en-us/dotnet/api/system.threading.thread?view=netframework-4.8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6518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https://docs.microsoft.com/en-us/dotnet/csharp/language-reference/keywords/lock-statement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1327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https://docs.microsoft.com/en-us/dotnet/api/system.threading?view=netframework-4.8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36991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https://docs.microsoft.com/en-us/dotnet/api/system.threading.tasks.parallel?view=netcore-3.1</a:t>
            </a:r>
          </a:p>
          <a:p>
            <a:r>
              <a:rPr lang="en-US" dirty="0"/>
              <a:t>https://docs.microsoft.com/en-us/dotnet/standard/parallel-programming/custom-partitioners-for-plinq-and-tpl?view=netcore-3.1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50390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https://docs.microsoft.com/en-us/dotnet/api/system.threading.tasks.task?view=netframework-4.8#Instant</a:t>
            </a:r>
          </a:p>
          <a:p>
            <a:r>
              <a:rPr lang="en-US" dirty="0" err="1"/>
              <a:t>Task.Factory.StartNew</a:t>
            </a:r>
            <a:r>
              <a:rPr lang="en-US" dirty="0"/>
              <a:t>() is older,</a:t>
            </a:r>
            <a:r>
              <a:rPr lang="en-US" baseline="0" dirty="0"/>
              <a:t> Run method is preferred.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707596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https://docs.microsoft.com/en-us/dotnet/api/system.threading.tasks.taskscheduler?view=netframework-4.8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0526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https://docs.microsoft.com/en-us/dotnet/csharp/programming-guide/concepts/async/</a:t>
            </a:r>
          </a:p>
          <a:p>
            <a:r>
              <a:rPr lang="en-US" dirty="0"/>
              <a:t>https://docs.microsoft.com/en-us/dotnet/csharp/language-reference/keywords/async</a:t>
            </a:r>
          </a:p>
          <a:p>
            <a:r>
              <a:rPr lang="en-US" dirty="0"/>
              <a:t>https://docs.microsoft.com/en-us/dotnet/csharp/language-reference/operators/await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93059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https://docs.microsoft.com/en-us/dotnet/standard/parallel-programming/dataflow-task-parallel-library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80601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https://docs.microsoft.com/en-us/dotnet/standard/parallel-programming/walkthrough-creating-a-custom-dataflow-block-type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54377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https://docs.microsoft.com/en-us/dotnet/standard/parallel-programming/introduction-to-plinq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9316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24208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loud Callout 6"/>
          <p:cNvSpPr/>
          <p:nvPr/>
        </p:nvSpPr>
        <p:spPr>
          <a:xfrm>
            <a:off x="9926595" y="404664"/>
            <a:ext cx="1944216" cy="1584176"/>
          </a:xfrm>
          <a:prstGeom prst="cloudCallout">
            <a:avLst>
              <a:gd name="adj1" fmla="val -72589"/>
              <a:gd name="adj2" fmla="val 67149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 descr="Cartoon beaver with a thumbs up">
            <a:extLst>
              <a:ext uri="{FF2B5EF4-FFF2-40B4-BE49-F238E27FC236}">
                <a16:creationId xmlns:a16="http://schemas.microsoft.com/office/drawing/2014/main" id="{115DA177-4090-94FE-414E-BF0BD7A05A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701" y="801209"/>
            <a:ext cx="1608940" cy="90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813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24. 2. 2025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4040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24. 2. 2025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15E1F-5AFB-40EA-923D-A2EB4D767C8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9683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24. 2. 2025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EAE92-5121-41FC-8DEC-DA73929E0C3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7565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24. 2. 2025</a:t>
            </a: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B1BA9-04F9-4DBA-8B88-0BF71DD220A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9446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24. 2. 2025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B23DE-87E9-44C4-9125-F9964740268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2044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24. 2. 2025</a:t>
            </a: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B49DB-207B-4B04-AB13-3224BA24FB5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031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24. 2. 2025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FF626-F1DE-4CAB-AC6F-3C9C63F3BC9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7324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24. 2. 2025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 Kruliš, v1.0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FCAB0-4CDF-4FD1-8C9D-AF93D5E31F1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8232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24. 2. 2025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E42D6-9DD4-4165-BDB0-13B2B843F04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1943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24. 2. 2025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C8BE-C614-485F-9B20-1471ABF7C6A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1327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7869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 altLang="en-US"/>
              <a:t>24. 2. 2025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80EE7-F64F-4308-BA6A-AA907C3209A3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 flipH="1">
            <a:off x="238539" y="1484784"/>
            <a:ext cx="11474085" cy="0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11" name="Picture 10" descr="Cartoon beaver with a thumbs up">
            <a:extLst>
              <a:ext uri="{FF2B5EF4-FFF2-40B4-BE49-F238E27FC236}">
                <a16:creationId xmlns:a16="http://schemas.microsoft.com/office/drawing/2014/main" id="{B432A3CF-E802-6344-4A89-6AE1F6C3769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0136"/>
            <a:ext cx="853108" cy="477520"/>
          </a:xfrm>
          <a:prstGeom prst="rect">
            <a:avLst/>
          </a:prstGeom>
        </p:spPr>
      </p:pic>
      <p:pic>
        <p:nvPicPr>
          <p:cNvPr id="13" name="Picture 12" descr="A green and grey numbers&#10;&#10;Description automatically generated">
            <a:extLst>
              <a:ext uri="{FF2B5EF4-FFF2-40B4-BE49-F238E27FC236}">
                <a16:creationId xmlns:a16="http://schemas.microsoft.com/office/drawing/2014/main" id="{B3E738C7-9A08-826E-0AE9-70228F3B0FD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5147" y="678564"/>
            <a:ext cx="1228791" cy="62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04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23341-8FBB-3314-0ECC-CF7EB30ECF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Everyday Parallel Programming in C# and .NET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54DFCB-B786-8486-A53D-F1EEBF8B76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NPRG042 </a:t>
            </a:r>
            <a:r>
              <a:rPr lang="en-US" noProof="0" dirty="0"/>
              <a:t>Programming in Parallel Environment</a:t>
            </a:r>
            <a:endParaRPr lang="en-US" dirty="0"/>
          </a:p>
          <a:p>
            <a:r>
              <a:rPr lang="en-US" dirty="0"/>
              <a:t>Martin </a:t>
            </a:r>
            <a:r>
              <a:rPr lang="en-US" dirty="0" err="1"/>
              <a:t>Krul</a:t>
            </a:r>
            <a:r>
              <a:rPr lang="cs-CZ" dirty="0" err="1"/>
              <a:t>iš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65800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Everyday Parallel Programming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Modern applications need to perform many tasks simultaneously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24. 2. 2025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2</a:t>
            </a:fld>
            <a:endParaRPr lang="cs-CZ"/>
          </a:p>
        </p:txBody>
      </p:sp>
      <p:grpSp>
        <p:nvGrpSpPr>
          <p:cNvPr id="16" name="Skupina 17"/>
          <p:cNvGrpSpPr/>
          <p:nvPr/>
        </p:nvGrpSpPr>
        <p:grpSpPr>
          <a:xfrm>
            <a:off x="7705894" y="4850427"/>
            <a:ext cx="2158540" cy="1688485"/>
            <a:chOff x="6744182" y="4936967"/>
            <a:chExt cx="1480571" cy="1203124"/>
          </a:xfrm>
        </p:grpSpPr>
        <p:pic>
          <p:nvPicPr>
            <p:cNvPr id="17" name="Picture 8" descr="https://encrypted-tbn2.gstatic.com/images?q=tbn:ANd9GcTC9RFUue4Mj0I2TIO_KeGifgWRcGfqciCYwmrx6jiQ78y4Gh8mqw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1475" y="4936967"/>
              <a:ext cx="913061" cy="9130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ovéPole 19"/>
            <p:cNvSpPr txBox="1"/>
            <p:nvPr/>
          </p:nvSpPr>
          <p:spPr>
            <a:xfrm>
              <a:off x="6744182" y="5876925"/>
              <a:ext cx="1480571" cy="2631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Database (heavy I/O)</a:t>
              </a:r>
              <a:endParaRPr lang="cs-CZ" dirty="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326215" y="2162036"/>
            <a:ext cx="3892840" cy="1872208"/>
            <a:chOff x="1326215" y="2162036"/>
            <a:chExt cx="3892840" cy="1872208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6847" y="2162036"/>
              <a:ext cx="1872208" cy="1872208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1326215" y="2637695"/>
              <a:ext cx="22075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Handling network I/O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2119336" y="3856927"/>
            <a:ext cx="2730358" cy="1381944"/>
            <a:chOff x="2119336" y="3856927"/>
            <a:chExt cx="2730358" cy="1381944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9336" y="3856927"/>
              <a:ext cx="1381944" cy="1381944"/>
            </a:xfrm>
            <a:prstGeom prst="rect">
              <a:avLst/>
            </a:prstGeom>
          </p:spPr>
        </p:pic>
        <p:sp>
          <p:nvSpPr>
            <p:cNvPr id="24" name="Left-Right Arrow 23"/>
            <p:cNvSpPr/>
            <p:nvPr/>
          </p:nvSpPr>
          <p:spPr>
            <a:xfrm>
              <a:off x="3501280" y="4370655"/>
              <a:ext cx="1216152" cy="354489"/>
            </a:xfrm>
            <a:prstGeom prst="left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346847" y="3963576"/>
              <a:ext cx="15028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User interface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992268" y="5588094"/>
            <a:ext cx="2493838" cy="831168"/>
            <a:chOff x="1992268" y="5588094"/>
            <a:chExt cx="2493838" cy="831168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5612" y="5588094"/>
              <a:ext cx="1560494" cy="831168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1992268" y="5714962"/>
              <a:ext cx="10951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Files (I/O)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7598851" y="2500711"/>
            <a:ext cx="4428495" cy="2015819"/>
            <a:chOff x="7598851" y="2500711"/>
            <a:chExt cx="4428495" cy="2015819"/>
          </a:xfrm>
        </p:grpSpPr>
        <p:pic>
          <p:nvPicPr>
            <p:cNvPr id="21" name="Picture 2" descr="http://www.webhostingreviewjam.com/wp-content/uploads/2013/03/gears-icon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70123">
              <a:off x="7598851" y="3093646"/>
              <a:ext cx="1422884" cy="14228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8904312" y="2500711"/>
              <a:ext cx="312303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Intensive computations</a:t>
              </a:r>
              <a:br>
                <a:rPr lang="en-US" dirty="0"/>
              </a:br>
              <a:r>
                <a:rPr lang="en-US" dirty="0"/>
                <a:t>(rendering, data preprocessing,</a:t>
              </a:r>
              <a:br>
                <a:rPr lang="en-US" dirty="0"/>
              </a:br>
              <a:r>
                <a:rPr lang="en-US" dirty="0"/>
                <a:t>data analysis, ML tasks, …)</a:t>
              </a:r>
            </a:p>
          </p:txBody>
        </p:sp>
      </p:grpSp>
      <p:sp>
        <p:nvSpPr>
          <p:cNvPr id="28" name="Rounded Rectangular Callout 27"/>
          <p:cNvSpPr/>
          <p:nvPr/>
        </p:nvSpPr>
        <p:spPr>
          <a:xfrm>
            <a:off x="9501543" y="3963576"/>
            <a:ext cx="2376264" cy="802163"/>
          </a:xfrm>
          <a:prstGeom prst="wedgeRoundRectCallout">
            <a:avLst>
              <a:gd name="adj1" fmla="val -67265"/>
              <a:gd name="adj2" fmla="val -46397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Rest of the course will focus on this</a:t>
            </a:r>
          </a:p>
        </p:txBody>
      </p:sp>
      <p:sp>
        <p:nvSpPr>
          <p:cNvPr id="29" name="Rounded Rectangular Callout 28"/>
          <p:cNvSpPr/>
          <p:nvPr/>
        </p:nvSpPr>
        <p:spPr>
          <a:xfrm>
            <a:off x="4883119" y="2520702"/>
            <a:ext cx="2736304" cy="624108"/>
          </a:xfrm>
          <a:prstGeom prst="wedgeRoundRectCallout">
            <a:avLst>
              <a:gd name="adj1" fmla="val -15716"/>
              <a:gd name="adj2" fmla="val 156225"/>
              <a:gd name="adj3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Main thread, event loop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864" y="3733679"/>
            <a:ext cx="2088232" cy="1854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2128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Programing in .NET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665" y="1690688"/>
            <a:ext cx="8728831" cy="4663170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24. 2. 2025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6677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Threads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Thread</a:t>
            </a:r>
            <a:r>
              <a:rPr lang="en-US" dirty="0"/>
              <a:t> class</a:t>
            </a:r>
          </a:p>
          <a:p>
            <a:pPr lvl="1"/>
            <a:r>
              <a:rPr lang="en-US" dirty="0"/>
              <a:t>Constructor expects a delegate to execute</a:t>
            </a:r>
          </a:p>
          <a:p>
            <a:pPr lvl="1"/>
            <a:r>
              <a:rPr lang="en-US" dirty="0"/>
              <a:t>Has to be explicitly started (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Start()</a:t>
            </a:r>
            <a:r>
              <a:rPr lang="en-US" dirty="0"/>
              <a:t> method)</a:t>
            </a:r>
          </a:p>
          <a:p>
            <a:pPr lvl="1"/>
            <a:r>
              <a:rPr lang="en-US" dirty="0"/>
              <a:t>Foreground vs background threads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IsBackground</a:t>
            </a:r>
            <a:r>
              <a:rPr lang="en-US" dirty="0"/>
              <a:t> property</a:t>
            </a:r>
          </a:p>
          <a:p>
            <a:pPr lvl="2"/>
            <a:r>
              <a:rPr lang="en-US" dirty="0"/>
              <a:t>Applications ends when all foreground threads end</a:t>
            </a:r>
          </a:p>
          <a:p>
            <a:pPr lvl="2"/>
            <a:r>
              <a:rPr lang="en-US" dirty="0"/>
              <a:t>Background threads are killed when app terminates</a:t>
            </a:r>
          </a:p>
          <a:p>
            <a:pPr lvl="1"/>
            <a:r>
              <a:rPr lang="en-US" dirty="0"/>
              <a:t>Waiting for termination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Join()</a:t>
            </a:r>
            <a:r>
              <a:rPr lang="en-US" dirty="0"/>
              <a:t> – optionally with timeout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Abort()</a:t>
            </a:r>
            <a:r>
              <a:rPr lang="en-US" dirty="0"/>
              <a:t> –  throws aborting exception inside threads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Thread.CurrentThread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24. 2. 2025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4</a:t>
            </a:fld>
            <a:endParaRPr lang="cs-CZ"/>
          </a:p>
        </p:txBody>
      </p:sp>
      <p:sp>
        <p:nvSpPr>
          <p:cNvPr id="7" name="Rounded Rectangular Callout 6"/>
          <p:cNvSpPr/>
          <p:nvPr/>
        </p:nvSpPr>
        <p:spPr>
          <a:xfrm>
            <a:off x="7752184" y="4437112"/>
            <a:ext cx="4032448" cy="648072"/>
          </a:xfrm>
          <a:prstGeom prst="wedgeRoundRectCallout">
            <a:avLst>
              <a:gd name="adj1" fmla="val -68748"/>
              <a:gd name="adj2" fmla="val 68635"/>
              <a:gd name="adj3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Deprecated! Use cancelation token...</a:t>
            </a:r>
          </a:p>
        </p:txBody>
      </p:sp>
    </p:spTree>
    <p:extLst>
      <p:ext uri="{BB962C8B-B14F-4D97-AF65-F5344CB8AC3E}">
        <p14:creationId xmlns:p14="http://schemas.microsoft.com/office/powerpoint/2010/main" val="369102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Threads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Thread</a:t>
            </a:r>
            <a:r>
              <a:rPr lang="en-US" dirty="0"/>
              <a:t> class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Priority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Suspend()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Resume()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Sleep()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Interrupt()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Yield()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VolatileRead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VolatileWrite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volatile</a:t>
            </a:r>
          </a:p>
          <a:p>
            <a:pPr lvl="1"/>
            <a:endParaRPr lang="en-US" sz="1200" dirty="0"/>
          </a:p>
          <a:p>
            <a:r>
              <a:rPr lang="en-US" dirty="0"/>
              <a:t>Basic synchronization</a:t>
            </a:r>
          </a:p>
          <a:p>
            <a:pPr marL="393192" lvl="1" indent="0">
              <a:buNone/>
            </a:pPr>
            <a:endParaRPr lang="en-US" sz="1000" dirty="0"/>
          </a:p>
          <a:p>
            <a:pPr marL="393192" lvl="1" indent="0">
              <a:buNone/>
            </a:pP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(object) {</a:t>
            </a:r>
          </a:p>
          <a:p>
            <a:pPr marL="393192" lvl="1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critical section bound to object</a:t>
            </a:r>
          </a:p>
          <a:p>
            <a:pPr marL="393192" lvl="1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24. 2. 2025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5</a:t>
            </a:fld>
            <a:endParaRPr lang="cs-CZ"/>
          </a:p>
        </p:txBody>
      </p:sp>
      <p:sp>
        <p:nvSpPr>
          <p:cNvPr id="4" name="Rounded Rectangular Callout 3"/>
          <p:cNvSpPr/>
          <p:nvPr/>
        </p:nvSpPr>
        <p:spPr>
          <a:xfrm>
            <a:off x="5519936" y="2348880"/>
            <a:ext cx="2520280" cy="648072"/>
          </a:xfrm>
          <a:prstGeom prst="wedgeRoundRectCallout">
            <a:avLst>
              <a:gd name="adj1" fmla="val -71706"/>
              <a:gd name="adj2" fmla="val 24159"/>
              <a:gd name="adj3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Deprecated! Not safe.</a:t>
            </a:r>
          </a:p>
        </p:txBody>
      </p:sp>
    </p:spTree>
    <p:extLst>
      <p:ext uri="{BB962C8B-B14F-4D97-AF65-F5344CB8AC3E}">
        <p14:creationId xmlns:p14="http://schemas.microsoft.com/office/powerpoint/2010/main" val="3408684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Synchronization Primitives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System.Threading</a:t>
            </a:r>
            <a:r>
              <a:rPr lang="en-US" dirty="0"/>
              <a:t> namespace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Monitor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Mutex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ReaderWriterLock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Semaphore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ReaderWriterLockSlim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SemaphoreSlim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Barrier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AutoResetEvent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ManualResetEvent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EventWaitHandle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CountdownEvent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dirty="0"/>
              <a:t>Thread can wait on the event until it is signaled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Interlocked</a:t>
            </a:r>
            <a:r>
              <a:rPr lang="en-US" dirty="0"/>
              <a:t> – provides atomic operations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ThreadLocal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&lt;T&gt;,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AsyncLocal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&lt;T&gt;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CancelationToken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24. 2. 2025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6</a:t>
            </a:fld>
            <a:endParaRPr lang="cs-CZ"/>
          </a:p>
        </p:txBody>
      </p:sp>
      <p:sp>
        <p:nvSpPr>
          <p:cNvPr id="8" name="Rounded Rectangular Callout 7"/>
          <p:cNvSpPr/>
          <p:nvPr/>
        </p:nvSpPr>
        <p:spPr>
          <a:xfrm>
            <a:off x="8576591" y="2708920"/>
            <a:ext cx="2736304" cy="648072"/>
          </a:xfrm>
          <a:prstGeom prst="wedgeRoundRectCallout">
            <a:avLst>
              <a:gd name="adj1" fmla="val -72069"/>
              <a:gd name="adj2" fmla="val -23384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Slim versions are better</a:t>
            </a:r>
          </a:p>
        </p:txBody>
      </p:sp>
    </p:spTree>
    <p:extLst>
      <p:ext uri="{BB962C8B-B14F-4D97-AF65-F5344CB8AC3E}">
        <p14:creationId xmlns:p14="http://schemas.microsoft.com/office/powerpoint/2010/main" val="561556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Thread Pool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ThreadPool</a:t>
            </a:r>
            <a:r>
              <a:rPr lang="en-US" dirty="0"/>
              <a:t> class</a:t>
            </a:r>
          </a:p>
          <a:p>
            <a:pPr lvl="1"/>
            <a:r>
              <a:rPr lang="en-US" dirty="0"/>
              <a:t>Often better alternative to individual threads</a:t>
            </a:r>
          </a:p>
          <a:p>
            <a:pPr lvl="2"/>
            <a:r>
              <a:rPr lang="en-US" dirty="0"/>
              <a:t>Especially for non-blocking tasks</a:t>
            </a:r>
          </a:p>
          <a:p>
            <a:pPr lvl="2"/>
            <a:r>
              <a:rPr lang="en-US" dirty="0"/>
              <a:t>Only uses background threads</a:t>
            </a:r>
          </a:p>
          <a:p>
            <a:pPr lvl="1"/>
            <a:r>
              <a:rPr lang="en-US" dirty="0"/>
              <a:t>Used automatically in many situations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Task</a:t>
            </a:r>
            <a:r>
              <a:rPr lang="en-US" dirty="0"/>
              <a:t> execution (including async/await handling)</a:t>
            </a:r>
          </a:p>
          <a:p>
            <a:pPr lvl="2"/>
            <a:r>
              <a:rPr lang="en-US" dirty="0"/>
              <a:t>Asynchronous timers</a:t>
            </a:r>
          </a:p>
          <a:p>
            <a:pPr lvl="2"/>
            <a:r>
              <a:rPr lang="en-US" dirty="0"/>
              <a:t>Registered wait handlers’ callbacks</a:t>
            </a:r>
          </a:p>
          <a:p>
            <a:pPr lvl="1"/>
            <a:r>
              <a:rPr lang="en-US" dirty="0"/>
              <a:t>Can be used manually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ThreadPool.QueueUserWorkItem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lvl="2"/>
            <a:r>
              <a:rPr lang="en-US" dirty="0"/>
              <a:t>Passing 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WaitCallback</a:t>
            </a:r>
            <a:r>
              <a:rPr lang="en-US" dirty="0"/>
              <a:t> delegate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24. 2. 2025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7</a:t>
            </a:fld>
            <a:endParaRPr lang="cs-CZ"/>
          </a:p>
        </p:txBody>
      </p:sp>
      <p:sp>
        <p:nvSpPr>
          <p:cNvPr id="4" name="Rounded Rectangular Callout 7">
            <a:extLst>
              <a:ext uri="{FF2B5EF4-FFF2-40B4-BE49-F238E27FC236}">
                <a16:creationId xmlns:a16="http://schemas.microsoft.com/office/drawing/2014/main" id="{3B13ED4D-F062-2C03-9C2D-B67F80932B6F}"/>
              </a:ext>
            </a:extLst>
          </p:cNvPr>
          <p:cNvSpPr/>
          <p:nvPr/>
        </p:nvSpPr>
        <p:spPr>
          <a:xfrm>
            <a:off x="8040216" y="5085184"/>
            <a:ext cx="2848001" cy="936104"/>
          </a:xfrm>
          <a:prstGeom prst="wedgeRoundRectCallout">
            <a:avLst>
              <a:gd name="adj1" fmla="val -72069"/>
              <a:gd name="adj2" fmla="val -23384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Quite crude, Tasks are usually better…</a:t>
            </a:r>
          </a:p>
        </p:txBody>
      </p:sp>
    </p:spTree>
    <p:extLst>
      <p:ext uri="{BB962C8B-B14F-4D97-AF65-F5344CB8AC3E}">
        <p14:creationId xmlns:p14="http://schemas.microsoft.com/office/powerpoint/2010/main" val="1902572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Constructs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Parallel</a:t>
            </a:r>
            <a:r>
              <a:rPr lang="en-US" dirty="0"/>
              <a:t> class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Parallel.For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(0, N,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methodOrDelegate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Parallel.For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(0, N,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=&gt; { ... });</a:t>
            </a:r>
          </a:p>
          <a:p>
            <a:pPr lvl="2"/>
            <a:r>
              <a:rPr lang="en-US" dirty="0"/>
              <a:t>Parallel equivalent of for construct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Parallel.ForEach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enum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x =&gt; { ... });</a:t>
            </a:r>
          </a:p>
          <a:p>
            <a:pPr lvl="2"/>
            <a:r>
              <a:rPr lang="en-US" dirty="0"/>
              <a:t>Parallel equivalent of </a:t>
            </a:r>
            <a:r>
              <a:rPr lang="en-US" dirty="0" err="1"/>
              <a:t>foreach</a:t>
            </a:r>
            <a:r>
              <a:rPr lang="en-US" dirty="0"/>
              <a:t> construct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Parallel.Invoke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(actions)</a:t>
            </a:r>
          </a:p>
          <a:p>
            <a:pPr lvl="2"/>
            <a:r>
              <a:rPr lang="en-US" dirty="0"/>
              <a:t>Invokes an array of delegates concurrently</a:t>
            </a:r>
          </a:p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24. 2. 2025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9339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Task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Task&lt;Result&gt;</a:t>
            </a:r>
            <a:r>
              <a:rPr lang="en-US" dirty="0"/>
              <a:t> classes</a:t>
            </a:r>
          </a:p>
          <a:p>
            <a:pPr lvl="1"/>
            <a:r>
              <a:rPr lang="en-US" dirty="0"/>
              <a:t>Independent encapsulated jobs executed by a thread pool in the background</a:t>
            </a:r>
          </a:p>
          <a:p>
            <a:pPr lvl="1"/>
            <a:r>
              <a:rPr lang="en-US" dirty="0"/>
              <a:t>Separate creation and execution</a:t>
            </a:r>
          </a:p>
          <a:p>
            <a:pPr marL="630936" lvl="2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Task t =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Task(action, …);</a:t>
            </a:r>
          </a:p>
          <a:p>
            <a:pPr marL="630936" lvl="2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t.Start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lvl="1"/>
            <a:r>
              <a:rPr lang="en-US" dirty="0"/>
              <a:t>Other ways how to create/start a task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Task.Run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(action)</a:t>
            </a:r>
            <a:r>
              <a:rPr lang="en-US" dirty="0"/>
              <a:t> – creates and executes a task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Task.Factory.StartNew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 – also creates and executes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t.RunSynchronously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 – run a task in the current thread immediately</a:t>
            </a:r>
          </a:p>
          <a:p>
            <a:pPr lvl="2"/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24. 2. 2025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28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Synchronization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Wait()</a:t>
            </a:r>
          </a:p>
          <a:p>
            <a:pPr lvl="2"/>
            <a:r>
              <a:rPr lang="en-US" dirty="0"/>
              <a:t>Optionally with timeout and/or cancelation token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Task.WaitAny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(tasks)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Task.WaitAll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(tasks)</a:t>
            </a:r>
          </a:p>
          <a:p>
            <a:pPr lvl="1"/>
            <a:endParaRPr lang="en-US" dirty="0"/>
          </a:p>
          <a:p>
            <a:r>
              <a:rPr lang="en-US" dirty="0"/>
              <a:t>Dependencies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t2 = t1.ContinueWith(action)</a:t>
            </a:r>
          </a:p>
          <a:p>
            <a:pPr lvl="2"/>
            <a:r>
              <a:rPr lang="en-US" dirty="0"/>
              <a:t>Create new task which is a continuation of given task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Task.WhenAny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(tasks)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Task.WhenAll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(tasks)</a:t>
            </a:r>
          </a:p>
          <a:p>
            <a:pPr lvl="2"/>
            <a:r>
              <a:rPr lang="en-US" dirty="0"/>
              <a:t>Create a task which is executed when any of/all given tasks terminate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24. 2. 2025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8625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019CE70-650E-0109-EFB0-CCED154D8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Tasks</a:t>
            </a:r>
            <a:endParaRPr lang="cs-CZ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45E2459-05B6-C23E-B0A0-07871790B9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data = 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Dataset();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Task t1 = </a:t>
            </a:r>
            <a:r>
              <a:rPr lang="cs-CZ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Task.Run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(() =&gt; {</a:t>
            </a: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data.initialize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});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t1.</a:t>
            </a:r>
            <a:r>
              <a:rPr 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Wait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Task t2 = </a:t>
            </a:r>
            <a:r>
              <a:rPr lang="cs-CZ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Task.Run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(() =&gt; {</a:t>
            </a: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data.analyze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});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Task t3 = </a:t>
            </a:r>
            <a:r>
              <a:rPr lang="cs-CZ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Task.Run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(() =&gt; {</a:t>
            </a: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data.buildIndex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});</a:t>
            </a:r>
          </a:p>
          <a:p>
            <a:pPr marL="0" indent="0">
              <a:buNone/>
            </a:pPr>
            <a:r>
              <a:rPr lang="en-US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Task.WaitAll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(t2, t3);</a:t>
            </a:r>
          </a:p>
          <a:p>
            <a:pPr marL="0" indent="0">
              <a:buNone/>
            </a:pP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Console.WriteLn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data.getSummary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  <a:endParaRPr lang="cs-CZ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8C51901-E6E6-1A47-4DDE-33F8279D53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45260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data = 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Dataset();</a:t>
            </a:r>
          </a:p>
          <a:p>
            <a:pPr marL="0" indent="0">
              <a:buNone/>
            </a:pPr>
            <a:r>
              <a:rPr lang="cs-CZ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Task.Run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(() =&gt; {</a:t>
            </a: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data.initialize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}).</a:t>
            </a:r>
            <a:r>
              <a:rPr lang="en-US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ContinueWith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(() =&gt; {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Task t2 = </a:t>
            </a:r>
            <a:r>
              <a:rPr lang="cs-CZ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Task.Run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(() =&gt; {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...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});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Task t3 = </a:t>
            </a:r>
            <a:r>
              <a:rPr lang="cs-CZ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Task.Run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(() =&gt; {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...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});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Task.WhenAll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(t2, t3).</a:t>
            </a:r>
            <a:r>
              <a:rPr lang="en-US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ContinueWith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(() =&gt; {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Console.WriteLn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data.getSummary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});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});</a:t>
            </a:r>
          </a:p>
          <a:p>
            <a:pPr marL="0" indent="0">
              <a:buNone/>
            </a:pPr>
            <a:endParaRPr lang="cs-CZ" sz="16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173FF9-2E41-603B-E868-1DAA1063A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24. 2. 2025</a:t>
            </a: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2B82C5-D8DE-CAC4-14F7-277A0B2C8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7727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Task Scheduling</a:t>
            </a:r>
          </a:p>
          <a:p>
            <a:pPr lvl="1"/>
            <a:r>
              <a:rPr lang="en-US" dirty="0"/>
              <a:t>Global queue + Local Queues (similar to TBB)</a:t>
            </a:r>
          </a:p>
          <a:p>
            <a:pPr lvl="1"/>
            <a:r>
              <a:rPr lang="en-US" dirty="0"/>
              <a:t>Employs work stealing for load balancing</a:t>
            </a:r>
          </a:p>
          <a:p>
            <a:pPr lvl="1"/>
            <a:r>
              <a:rPr lang="en-US" dirty="0"/>
              <a:t>Task </a:t>
            </a:r>
            <a:r>
              <a:rPr lang="en-US" dirty="0" err="1"/>
              <a:t>inlining</a:t>
            </a:r>
            <a:r>
              <a:rPr lang="en-US" dirty="0"/>
              <a:t> (sync. execution in waiting thread)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TaskScheduler</a:t>
            </a:r>
            <a:r>
              <a:rPr lang="en-US" dirty="0"/>
              <a:t> class</a:t>
            </a:r>
          </a:p>
          <a:p>
            <a:pPr lvl="2"/>
            <a:r>
              <a:rPr lang="en-US" dirty="0"/>
              <a:t>Some actions may be given a scheduler object</a:t>
            </a:r>
          </a:p>
          <a:p>
            <a:pPr lvl="3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Start()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ContinueWith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…</a:t>
            </a:r>
          </a:p>
          <a:p>
            <a:pPr lvl="2"/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TaskScheduler.FromCurrentSynchronizationContext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3"/>
            <a:r>
              <a:rPr lang="en-US" dirty="0"/>
              <a:t>Returns scheduler related to sync. context of the current thread</a:t>
            </a:r>
          </a:p>
          <a:p>
            <a:pPr lvl="3"/>
            <a:r>
              <a:rPr lang="en-US" dirty="0"/>
              <a:t>Very useful for UI (</a:t>
            </a:r>
            <a:r>
              <a:rPr lang="en-US" dirty="0" err="1"/>
              <a:t>WinForms</a:t>
            </a:r>
            <a:r>
              <a:rPr lang="en-US" dirty="0"/>
              <a:t>, WPF) – allows a specific task to be executed in the main thread (to operate UI controls)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24. 2. 2025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12</a:t>
            </a:fld>
            <a:endParaRPr lang="cs-CZ"/>
          </a:p>
        </p:txBody>
      </p:sp>
      <p:sp>
        <p:nvSpPr>
          <p:cNvPr id="7" name="Rounded Rectangular Callout 6"/>
          <p:cNvSpPr/>
          <p:nvPr/>
        </p:nvSpPr>
        <p:spPr>
          <a:xfrm>
            <a:off x="7968208" y="2204864"/>
            <a:ext cx="3574504" cy="648072"/>
          </a:xfrm>
          <a:prstGeom prst="wedgeRoundRectCallout">
            <a:avLst>
              <a:gd name="adj1" fmla="val -67683"/>
              <a:gd name="adj2" fmla="val -14182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Oops, lectures causality violation!</a:t>
            </a:r>
          </a:p>
        </p:txBody>
      </p:sp>
    </p:spTree>
    <p:extLst>
      <p:ext uri="{BB962C8B-B14F-4D97-AF65-F5344CB8AC3E}">
        <p14:creationId xmlns:p14="http://schemas.microsoft.com/office/powerpoint/2010/main" val="149793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6C8CB-B40A-0F37-ADE8-2D01CD7AD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D0EBE6B-5D42-877C-F850-79F8551A1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Tasks</a:t>
            </a:r>
            <a:endParaRPr lang="cs-CZ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61403F2-F54B-3699-E1B9-FE5314FE24E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private void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eventHandler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(...) {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var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data = 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Dataset();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Task t1 = </a:t>
            </a:r>
            <a:r>
              <a:rPr lang="cs-CZ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Task.Run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(() =&gt; {</a:t>
            </a: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data.compute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});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t1.</a:t>
            </a:r>
            <a:r>
              <a:rPr 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Wait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label1.Content =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data.getSummary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AFBFBB7-FC8A-AC37-746B-5694D18970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45260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private void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eventHandler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(...) {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var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data = 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Dataset();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Task t1 = </a:t>
            </a:r>
            <a:r>
              <a:rPr lang="cs-CZ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Task.Run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(() =&gt; {</a:t>
            </a: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data.compute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}).</a:t>
            </a:r>
            <a:r>
              <a:rPr lang="en-US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ContinueWith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(() =&gt; {</a:t>
            </a:r>
            <a:endParaRPr lang="cs-CZ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label1.Content =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data.getSummary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},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TaskScheduler</a:t>
            </a:r>
            <a:r>
              <a:rPr lang="en-US" sz="16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br>
              <a:rPr lang="cs-CZ" sz="16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cs-CZ" sz="16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6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FromCurrentSynchronizationContext</a:t>
            </a:r>
            <a:r>
              <a:rPr lang="en-US" sz="16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cs-CZ" sz="16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FF0F1D-32EE-BE6A-1B7E-D232C7CE4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24. 2. 2025</a:t>
            </a: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3313D-40B9-518E-9C87-FDB509D09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8487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Concurrent Data Structures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System.Collections.Concurrent</a:t>
            </a:r>
            <a:r>
              <a:rPr lang="en-US" dirty="0"/>
              <a:t> namespace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ConcurrentBag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&lt;T&gt;</a:t>
            </a:r>
            <a:endParaRPr lang="en-US" dirty="0"/>
          </a:p>
          <a:p>
            <a:pPr lvl="2"/>
            <a:r>
              <a:rPr lang="en-US" dirty="0"/>
              <a:t>Unordered collection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ConcurrentDictionary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&lt;K,V&gt;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AddOrUpdate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GetOrAdd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TryUpdate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TryRemove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ConcurrentQueue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&lt;T&gt;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ConcurrentStack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&lt;T&gt;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BlockingCollection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&lt;T&gt;</a:t>
            </a:r>
            <a:endParaRPr lang="en-US" dirty="0"/>
          </a:p>
          <a:p>
            <a:pPr lvl="2"/>
            <a:r>
              <a:rPr lang="en-US" dirty="0"/>
              <a:t>Collection for producer/consumer problems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24. 2. 2025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26852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Asynchronous Programming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Asynchronous functions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</a:t>
            </a:r>
            <a:r>
              <a:rPr lang="en-US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async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Task&lt;Res&gt; foo() { ... }</a:t>
            </a:r>
          </a:p>
          <a:p>
            <a:pPr lvl="1"/>
            <a:r>
              <a:rPr lang="en-US" dirty="0"/>
              <a:t>Can be suspended in the middle (see await)</a:t>
            </a:r>
          </a:p>
          <a:p>
            <a:pPr lvl="1"/>
            <a:r>
              <a:rPr lang="en-US" dirty="0"/>
              <a:t>Note that instead of result, it yields a task</a:t>
            </a:r>
            <a:endParaRPr lang="en-US" sz="1000" dirty="0"/>
          </a:p>
          <a:p>
            <a:r>
              <a:rPr lang="en-US" dirty="0"/>
              <a:t>Waiting for tasks</a:t>
            </a:r>
          </a:p>
          <a:p>
            <a:pPr marL="393192" lvl="1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t =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somethingThatReturnsTask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393192" lvl="1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res = 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await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t;</a:t>
            </a:r>
            <a:endParaRPr lang="en-US" sz="1000" dirty="0"/>
          </a:p>
          <a:p>
            <a:pPr lvl="1"/>
            <a:r>
              <a:rPr lang="en-US" dirty="0"/>
              <a:t>Suspends the code until a result of a task become available</a:t>
            </a:r>
          </a:p>
          <a:p>
            <a:pPr lvl="2"/>
            <a:r>
              <a:rPr lang="en-US" dirty="0"/>
              <a:t>Does not block the physical thread (core)</a:t>
            </a:r>
          </a:p>
          <a:p>
            <a:pPr lvl="1"/>
            <a:r>
              <a:rPr lang="en-US" dirty="0"/>
              <a:t>Only available in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async</a:t>
            </a:r>
            <a:r>
              <a:rPr lang="en-US" dirty="0"/>
              <a:t> functions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24. 2. 2025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15</a:t>
            </a:fld>
            <a:endParaRPr lang="cs-CZ"/>
          </a:p>
        </p:txBody>
      </p:sp>
      <p:sp>
        <p:nvSpPr>
          <p:cNvPr id="7" name="Rounded Rectangular Callout 6"/>
          <p:cNvSpPr/>
          <p:nvPr/>
        </p:nvSpPr>
        <p:spPr>
          <a:xfrm>
            <a:off x="8832304" y="1793779"/>
            <a:ext cx="2808312" cy="2016224"/>
          </a:xfrm>
          <a:prstGeom prst="wedgeRoundRectCallout">
            <a:avLst>
              <a:gd name="adj1" fmla="val -71067"/>
              <a:gd name="adj2" fmla="val -16588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Similar (or even the same) constructs can be found in other languages (JavaScript, Python, Rust, C++, Scala, Swift…)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6960096" y="5268180"/>
            <a:ext cx="2273932" cy="648072"/>
          </a:xfrm>
          <a:prstGeom prst="wedgeRoundRectCallout">
            <a:avLst>
              <a:gd name="adj1" fmla="val -76514"/>
              <a:gd name="adj2" fmla="val -40254"/>
              <a:gd name="adj3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Unlike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Wait()</a:t>
            </a:r>
          </a:p>
        </p:txBody>
      </p:sp>
    </p:spTree>
    <p:extLst>
      <p:ext uri="{BB962C8B-B14F-4D97-AF65-F5344CB8AC3E}">
        <p14:creationId xmlns:p14="http://schemas.microsoft.com/office/powerpoint/2010/main" val="16597688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C685F-814A-F532-69CB-E8CF5E738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528818E-A96A-7A8E-C658-C89AFB5DD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Tasks</a:t>
            </a:r>
            <a:endParaRPr lang="cs-CZ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9B1ABA7-72F9-DB5B-B6CF-B21C25DC7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333999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private void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eventHandler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(...) {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var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data = 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Dataset();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Task t1 = </a:t>
            </a:r>
            <a:r>
              <a:rPr lang="cs-CZ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Task.Run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(() =&gt; {</a:t>
            </a: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data.compute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}).</a:t>
            </a:r>
            <a:r>
              <a:rPr lang="en-US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ContinueWith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(() =&gt; {</a:t>
            </a:r>
            <a:endParaRPr lang="cs-CZ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label1.Content =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data.getSummary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},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TaskScheduler</a:t>
            </a:r>
            <a:r>
              <a:rPr lang="en-US" sz="16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br>
              <a:rPr lang="en-US" sz="16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6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FromCurrentSynchronizationContext</a:t>
            </a:r>
            <a:r>
              <a:rPr lang="en-US" sz="16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endParaRPr lang="cs-CZ" sz="16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8072277-2D96-3EC4-7358-EC3DC4421A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45260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private </a:t>
            </a:r>
            <a:r>
              <a:rPr lang="en-US" sz="16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async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void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eventHandler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(...) {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var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data = 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Dataset();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await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Task.Run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(() =&gt; {</a:t>
            </a: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data.compute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})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label1.Content =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data.getSummary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cs-CZ" sz="16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A47179-1D7D-5E45-8888-C4DA9CCDF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24. 2. 2025</a:t>
            </a: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FAA33B-460D-2F4C-7860-2F71C6C3D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16</a:t>
            </a:fld>
            <a:endParaRPr lang="en-US" altLang="en-US"/>
          </a:p>
        </p:txBody>
      </p:sp>
      <p:sp>
        <p:nvSpPr>
          <p:cNvPr id="2" name="Rounded Rectangular Callout 6">
            <a:extLst>
              <a:ext uri="{FF2B5EF4-FFF2-40B4-BE49-F238E27FC236}">
                <a16:creationId xmlns:a16="http://schemas.microsoft.com/office/drawing/2014/main" id="{34A887FB-008D-A78C-A0C0-459B46A77C79}"/>
              </a:ext>
            </a:extLst>
          </p:cNvPr>
          <p:cNvSpPr/>
          <p:nvPr/>
        </p:nvSpPr>
        <p:spPr>
          <a:xfrm>
            <a:off x="6710540" y="4563122"/>
            <a:ext cx="3507657" cy="1269507"/>
          </a:xfrm>
          <a:prstGeom prst="wedgeRoundRectCallout">
            <a:avLst>
              <a:gd name="adj1" fmla="val -22979"/>
              <a:gd name="adj2" fmla="val -80224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Usually, we do not use void async functions. This is probably the only good exception…</a:t>
            </a:r>
          </a:p>
        </p:txBody>
      </p:sp>
    </p:spTree>
    <p:extLst>
      <p:ext uri="{BB962C8B-B14F-4D97-AF65-F5344CB8AC3E}">
        <p14:creationId xmlns:p14="http://schemas.microsoft.com/office/powerpoint/2010/main" val="2846172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Dataflow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Dataflow</a:t>
            </a:r>
            <a:r>
              <a:rPr lang="en-US" dirty="0"/>
              <a:t> package</a:t>
            </a:r>
          </a:p>
          <a:p>
            <a:pPr lvl="1"/>
            <a:r>
              <a:rPr lang="en-US" dirty="0"/>
              <a:t>Data-passing pipeline-like parallel model</a:t>
            </a:r>
          </a:p>
          <a:p>
            <a:pPr lvl="1"/>
            <a:r>
              <a:rPr lang="en-US" dirty="0"/>
              <a:t>Data are passed through the flow in </a:t>
            </a:r>
            <a:r>
              <a:rPr lang="en-US" i="1" dirty="0"/>
              <a:t>messages</a:t>
            </a:r>
          </a:p>
          <a:p>
            <a:pPr lvl="1"/>
            <a:r>
              <a:rPr lang="en-US" i="1" dirty="0"/>
              <a:t>Dataflow blocks</a:t>
            </a:r>
            <a:r>
              <a:rPr lang="en-US" dirty="0"/>
              <a:t> – buffer and process the data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ISourceBlock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TOut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dirty="0"/>
              <a:t> - read-only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ITargetBlock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dirty="0"/>
              <a:t> - write-only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IPropagatorBlock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TOut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dirty="0"/>
              <a:t> - source &amp; target</a:t>
            </a:r>
          </a:p>
          <a:p>
            <a:pPr lvl="1"/>
            <a:r>
              <a:rPr lang="en-US" dirty="0"/>
              <a:t>Blocks can be linked into pipelines or even graphs</a:t>
            </a:r>
          </a:p>
          <a:p>
            <a:pPr marL="630936" lvl="2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ISourceBlock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TOut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&gt;.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LinkTo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(target)</a:t>
            </a:r>
          </a:p>
          <a:p>
            <a:pPr lvl="2"/>
            <a:r>
              <a:rPr lang="en-US" dirty="0"/>
              <a:t>Arbitrary number of links (0:N)</a:t>
            </a:r>
          </a:p>
          <a:p>
            <a:pPr lvl="2"/>
            <a:r>
              <a:rPr lang="en-US" dirty="0"/>
              <a:t>Optionally may receive a filtering predicate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24. 2. 2025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17</a:t>
            </a:fld>
            <a:endParaRPr lang="cs-CZ"/>
          </a:p>
        </p:txBody>
      </p:sp>
      <p:sp>
        <p:nvSpPr>
          <p:cNvPr id="7" name="Rounded Rectangle 6"/>
          <p:cNvSpPr/>
          <p:nvPr/>
        </p:nvSpPr>
        <p:spPr>
          <a:xfrm>
            <a:off x="8609451" y="1870075"/>
            <a:ext cx="2592288" cy="86409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Installed as a separate </a:t>
            </a:r>
            <a:r>
              <a:rPr lang="en-US" dirty="0" err="1"/>
              <a:t>NuGet</a:t>
            </a:r>
            <a:r>
              <a:rPr lang="en-US" dirty="0"/>
              <a:t> package</a:t>
            </a:r>
          </a:p>
        </p:txBody>
      </p:sp>
    </p:spTree>
    <p:extLst>
      <p:ext uri="{BB962C8B-B14F-4D97-AF65-F5344CB8AC3E}">
        <p14:creationId xmlns:p14="http://schemas.microsoft.com/office/powerpoint/2010/main" val="4521974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Dataflow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Programming Model</a:t>
            </a:r>
          </a:p>
          <a:p>
            <a:pPr lvl="1"/>
            <a:r>
              <a:rPr lang="en-US" dirty="0"/>
              <a:t>Source block calls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OfferMessage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 of target</a:t>
            </a:r>
          </a:p>
          <a:p>
            <a:pPr lvl="2"/>
            <a:r>
              <a:rPr lang="en-US" dirty="0"/>
              <a:t>Message can be accepted, rejected, or postponed</a:t>
            </a:r>
          </a:p>
          <a:p>
            <a:pPr lvl="2"/>
            <a:r>
              <a:rPr lang="en-US" dirty="0"/>
              <a:t>Postponed messages can be reserved for later</a:t>
            </a:r>
          </a:p>
          <a:p>
            <a:pPr marL="914400" lvl="3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ISourceBlock.ReserveMessage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2"/>
            <a:r>
              <a:rPr lang="en-US" dirty="0"/>
              <a:t>Reserved messages should be later processed</a:t>
            </a:r>
          </a:p>
          <a:p>
            <a:pPr marL="914400" lvl="3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ISourceBlock.ConsumeMessage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ReleaseReservation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1"/>
            <a:r>
              <a:rPr lang="en-US" dirty="0"/>
              <a:t>Sending messages externally (outside the dataflow)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Post()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SendAsync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Receive()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ReceiveAsync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TryReceive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1"/>
            <a:r>
              <a:rPr lang="en-US" dirty="0"/>
              <a:t>Support for the completion concept</a:t>
            </a:r>
          </a:p>
          <a:p>
            <a:pPr lvl="2"/>
            <a:r>
              <a:rPr lang="en-US" dirty="0"/>
              <a:t>Completion may propagate and can be waited for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24. 2. 2025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9052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Dataflow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Predefined blocks</a:t>
            </a:r>
          </a:p>
          <a:p>
            <a:pPr lvl="1"/>
            <a:r>
              <a:rPr lang="en-US" dirty="0"/>
              <a:t>Buffering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BufferBlock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&lt;T&gt;</a:t>
            </a:r>
            <a:r>
              <a:rPr lang="en-US" dirty="0"/>
              <a:t> - generic buffer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BroadcastBlock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&lt;T&gt;</a:t>
            </a:r>
            <a:r>
              <a:rPr lang="en-US" dirty="0"/>
              <a:t> - holds only the most recent value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WriteOnceBlock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&lt;T&gt;</a:t>
            </a:r>
            <a:r>
              <a:rPr lang="en-US" dirty="0"/>
              <a:t> - holds the first written value</a:t>
            </a:r>
          </a:p>
          <a:p>
            <a:pPr lvl="1"/>
            <a:r>
              <a:rPr lang="en-US" dirty="0"/>
              <a:t>Execution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ActionBlock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dirty="0"/>
              <a:t> - calls a delegate on receive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TransformBlock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TOut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dirty="0"/>
              <a:t> - gets a delegate which acts as map() function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TransformManyBlock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TOut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dirty="0"/>
              <a:t> - similar to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TransformBlock</a:t>
            </a:r>
            <a:r>
              <a:rPr lang="en-US" dirty="0"/>
              <a:t>, but produces zero or more outputs per each input value</a:t>
            </a:r>
          </a:p>
          <a:p>
            <a:pPr lvl="1"/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24. 2. 2025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63777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Dataflow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Predefined grouping blocks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BatchBlock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&lt;T&gt;</a:t>
            </a:r>
          </a:p>
          <a:p>
            <a:pPr lvl="2"/>
            <a:r>
              <a:rPr lang="en-US" dirty="0"/>
              <a:t>Reads a given number of messages and returns them as an array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JoinBlock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&lt;T1, T2&gt;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JoinBlock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&lt;T1, T2, T3&gt;</a:t>
            </a:r>
          </a:p>
          <a:p>
            <a:pPr lvl="2"/>
            <a:r>
              <a:rPr lang="en-US" dirty="0"/>
              <a:t>Does not implement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ITargetInput</a:t>
            </a:r>
            <a:r>
              <a:rPr lang="en-US" dirty="0"/>
              <a:t>, but provides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Target1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Target2</a:t>
            </a:r>
            <a:r>
              <a:rPr lang="en-US" dirty="0"/>
              <a:t> (and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Target3</a:t>
            </a:r>
            <a:r>
              <a:rPr lang="en-US" dirty="0"/>
              <a:t>) properties with this interface</a:t>
            </a:r>
          </a:p>
          <a:p>
            <a:pPr lvl="2"/>
            <a:r>
              <a:rPr lang="en-US" dirty="0"/>
              <a:t>Zips given messages in tuples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BatchedJoinBlock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&lt;T1, T2&gt;</a:t>
            </a:r>
            <a:r>
              <a:rPr lang="en-US" dirty="0"/>
              <a:t> (or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&lt;T1, T2, T3&gt;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Combination of batch and join block</a:t>
            </a:r>
          </a:p>
          <a:p>
            <a:pPr lvl="2"/>
            <a:r>
              <a:rPr lang="en-US" dirty="0"/>
              <a:t>Produces an array of tuples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24. 2. 2025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66834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PLINQ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Parallel Language-Integrated Queries</a:t>
            </a:r>
          </a:p>
          <a:p>
            <a:pPr lvl="1"/>
            <a:r>
              <a:rPr lang="en-US" dirty="0"/>
              <a:t>LINQ – SQL-like in-memory lazy-evaluated queries conducted on enumerable containers</a:t>
            </a:r>
          </a:p>
          <a:p>
            <a:pPr lvl="1"/>
            <a:r>
              <a:rPr lang="en-US" dirty="0"/>
              <a:t>Parallel LINQ can resolve the queries concurrently</a:t>
            </a:r>
          </a:p>
          <a:p>
            <a:pPr lvl="2"/>
            <a:r>
              <a:rPr lang="en-US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res =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x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b="1" dirty="0"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AsParallel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b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where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b="1" dirty="0"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 10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x;</a:t>
            </a:r>
          </a:p>
          <a:p>
            <a:pPr lvl="2"/>
            <a:r>
              <a:rPr lang="en-US" dirty="0"/>
              <a:t>PLINQ may choose seq. evaluation based on heuristics, but we can override by selecting the execution mode or even selecting the degree </a:t>
            </a:r>
            <a:r>
              <a:rPr lang="en-US"/>
              <a:t>of parallelism</a:t>
            </a:r>
            <a:endParaRPr lang="en-US" dirty="0"/>
          </a:p>
          <a:p>
            <a:pPr lvl="1"/>
            <a:r>
              <a:rPr lang="en-US" dirty="0"/>
              <a:t>Enforcing ordering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AsParallel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AsOrdered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query.ForAll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 instead of using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foreach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24. 2. 2025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12663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BE1A8-23AD-0084-E366-E13FF1324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Discussion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FFA74E-CBE5-5510-7D48-4FDCE45D2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24. 2. 2025</a:t>
            </a: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C04F80-B11F-D6B1-4280-7BE6BB363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22</a:t>
            </a:fld>
            <a:endParaRPr lang="en-US" altLang="en-US"/>
          </a:p>
        </p:txBody>
      </p:sp>
      <p:pic>
        <p:nvPicPr>
          <p:cNvPr id="6" name="Picture 7" descr="http://www.peirnet.net/moodle/file.php/1/face_question_mark.jpg">
            <a:extLst>
              <a:ext uri="{FF2B5EF4-FFF2-40B4-BE49-F238E27FC236}">
                <a16:creationId xmlns:a16="http://schemas.microsoft.com/office/drawing/2014/main" id="{9C575267-67E8-9063-1C82-11A871133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019" y="1738313"/>
            <a:ext cx="4525962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5186041"/>
      </p:ext>
    </p:extLst>
  </p:cSld>
  <p:clrMapOvr>
    <a:masterClrMapping/>
  </p:clrMapOvr>
</p:sld>
</file>

<file path=ppt/theme/theme1.xml><?xml version="1.0" encoding="utf-8"?>
<a:theme xmlns:a="http://schemas.openxmlformats.org/drawingml/2006/main" name="slides-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theme" id="{B506BBAE-7B29-471E-98D8-11EBE1E364B1}" vid="{D89F9550-F518-42A1-84C0-A3FA72197E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slides-theme</Template>
  <TotalTime>4317</TotalTime>
  <Words>1945</Words>
  <Application>Microsoft Office PowerPoint</Application>
  <PresentationFormat>Widescreen</PresentationFormat>
  <Paragraphs>315</Paragraphs>
  <Slides>22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Calibri Light</vt:lpstr>
      <vt:lpstr>Arial</vt:lpstr>
      <vt:lpstr>Calibri</vt:lpstr>
      <vt:lpstr>Courier New</vt:lpstr>
      <vt:lpstr>Aptos</vt:lpstr>
      <vt:lpstr>slides-theme</vt:lpstr>
      <vt:lpstr>Everyday Parallel Programming in C# and .NET</vt:lpstr>
      <vt:lpstr>Everyday Parallel Programming</vt:lpstr>
      <vt:lpstr>Parallel Programing in .NET</vt:lpstr>
      <vt:lpstr>Common Threads</vt:lpstr>
      <vt:lpstr>Common Threads</vt:lpstr>
      <vt:lpstr>Synchronization Primitives</vt:lpstr>
      <vt:lpstr>Thread Pool</vt:lpstr>
      <vt:lpstr>Parallel Constructs</vt:lpstr>
      <vt:lpstr>Tasks</vt:lpstr>
      <vt:lpstr>Tasks</vt:lpstr>
      <vt:lpstr>Tasks</vt:lpstr>
      <vt:lpstr>Tasks</vt:lpstr>
      <vt:lpstr>Tasks</vt:lpstr>
      <vt:lpstr>Concurrent Data Structures</vt:lpstr>
      <vt:lpstr>Asynchronous Programming</vt:lpstr>
      <vt:lpstr>Tasks</vt:lpstr>
      <vt:lpstr>Dataflow</vt:lpstr>
      <vt:lpstr>Dataflow</vt:lpstr>
      <vt:lpstr>Dataflow</vt:lpstr>
      <vt:lpstr>Dataflow</vt:lpstr>
      <vt:lpstr>PLINQ</vt:lpstr>
      <vt:lpstr>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Martin Kruliš</dc:creator>
  <cp:lastModifiedBy>Martin Kruliš</cp:lastModifiedBy>
  <cp:revision>168</cp:revision>
  <dcterms:created xsi:type="dcterms:W3CDTF">2024-09-19T13:28:41Z</dcterms:created>
  <dcterms:modified xsi:type="dcterms:W3CDTF">2025-02-23T00:57:10Z</dcterms:modified>
</cp:coreProperties>
</file>