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93" r:id="rId3"/>
    <p:sldId id="294"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1" r:id="rId20"/>
    <p:sldId id="312" r:id="rId21"/>
    <p:sldId id="313" r:id="rId22"/>
    <p:sldId id="341" r:id="rId23"/>
    <p:sldId id="342" r:id="rId24"/>
    <p:sldId id="319" r:id="rId25"/>
    <p:sldId id="320" r:id="rId26"/>
    <p:sldId id="321" r:id="rId27"/>
    <p:sldId id="322" r:id="rId28"/>
    <p:sldId id="324" r:id="rId29"/>
    <p:sldId id="325" r:id="rId30"/>
    <p:sldId id="331" r:id="rId31"/>
    <p:sldId id="317" r:id="rId32"/>
    <p:sldId id="314" r:id="rId33"/>
    <p:sldId id="315" r:id="rId34"/>
    <p:sldId id="337" r:id="rId35"/>
    <p:sldId id="338" r:id="rId36"/>
    <p:sldId id="343" r:id="rId37"/>
    <p:sldId id="263"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7471" autoAdjust="0"/>
  </p:normalViewPr>
  <p:slideViewPr>
    <p:cSldViewPr>
      <p:cViewPr varScale="1">
        <p:scale>
          <a:sx n="101" d="100"/>
          <a:sy n="101" d="100"/>
        </p:scale>
        <p:origin x="19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30.04.2021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10"/>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142309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Warp</a:t>
            </a:r>
            <a:r>
              <a:rPr lang="en-US" baseline="0" dirty="0" smtClean="0"/>
              <a:t> is made by subsequent 32 threads of the block according to their thread ID (i.e., threads 0-31, 32-63, …). Warp size is 32 for all compute capabilities.</a:t>
            </a:r>
          </a:p>
          <a:p>
            <a:r>
              <a:rPr lang="en-US" baseline="0" dirty="0" smtClean="0"/>
              <a:t>Thread ID is </a:t>
            </a:r>
            <a:r>
              <a:rPr lang="en-US" baseline="0" dirty="0" err="1" smtClean="0"/>
              <a:t>threadIdx.x</a:t>
            </a:r>
            <a:r>
              <a:rPr lang="en-US" baseline="0" dirty="0" smtClean="0"/>
              <a:t> in one dimension, (</a:t>
            </a:r>
            <a:r>
              <a:rPr lang="en-US" baseline="0" dirty="0" err="1" smtClean="0"/>
              <a:t>threadIdx.x</a:t>
            </a:r>
            <a:r>
              <a:rPr lang="en-US" baseline="0" dirty="0" smtClean="0"/>
              <a:t> + </a:t>
            </a:r>
            <a:r>
              <a:rPr lang="en-US" baseline="0" dirty="0" err="1" smtClean="0"/>
              <a:t>threadIdx.y</a:t>
            </a:r>
            <a:r>
              <a:rPr lang="en-US" baseline="0" dirty="0" smtClean="0"/>
              <a:t>*</a:t>
            </a:r>
            <a:r>
              <a:rPr lang="en-US" baseline="0" dirty="0" err="1" smtClean="0"/>
              <a:t>blockDim.x</a:t>
            </a:r>
            <a:r>
              <a:rPr lang="en-US" baseline="0" dirty="0" smtClean="0"/>
              <a:t>) in two dimensions and </a:t>
            </a:r>
            <a:r>
              <a:rPr lang="en-US" baseline="0" dirty="0" err="1" smtClean="0"/>
              <a:t>threadId.x</a:t>
            </a:r>
            <a:r>
              <a:rPr lang="en-US" baseline="0" dirty="0" smtClean="0"/>
              <a:t> + </a:t>
            </a:r>
            <a:r>
              <a:rPr lang="en-US" baseline="0" dirty="0" err="1" smtClean="0"/>
              <a:t>threadId.y</a:t>
            </a:r>
            <a:r>
              <a:rPr lang="en-US" baseline="0" dirty="0" smtClean="0"/>
              <a:t>*</a:t>
            </a:r>
            <a:r>
              <a:rPr lang="en-US" baseline="0" dirty="0" err="1" smtClean="0"/>
              <a:t>blockDim.x</a:t>
            </a:r>
            <a:r>
              <a:rPr lang="en-US" baseline="0" dirty="0" smtClean="0"/>
              <a:t> + </a:t>
            </a:r>
            <a:r>
              <a:rPr lang="en-US" baseline="0" dirty="0" err="1" smtClean="0"/>
              <a:t>threadId.z</a:t>
            </a:r>
            <a:r>
              <a:rPr lang="en-US" baseline="0" dirty="0" smtClean="0"/>
              <a:t>*</a:t>
            </a:r>
            <a:r>
              <a:rPr lang="en-US" baseline="0" dirty="0" err="1" smtClean="0"/>
              <a:t>blockDim.x</a:t>
            </a:r>
            <a:r>
              <a:rPr lang="en-US" baseline="0" dirty="0" smtClean="0"/>
              <a:t>*</a:t>
            </a:r>
            <a:r>
              <a:rPr lang="en-US" baseline="0" dirty="0" err="1" smtClean="0"/>
              <a:t>blockDim.y</a:t>
            </a:r>
            <a:r>
              <a:rPr lang="en-US" baseline="0" dirty="0" smtClean="0"/>
              <a:t>) in three dimensions.</a:t>
            </a:r>
          </a:p>
          <a:p>
            <a:r>
              <a:rPr lang="en-US" baseline="0" dirty="0" smtClean="0"/>
              <a:t>Multiple kernels may run simultaneously on the GPU (since Fermi) and multiple blocks may be assigned simultaneously to an SM (if the registers, the schedulers, and the shared memory can accommodate them).</a:t>
            </a:r>
          </a:p>
          <a:p>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1927323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The</a:t>
            </a:r>
            <a:r>
              <a:rPr lang="en-US" baseline="0" dirty="0" smtClean="0"/>
              <a:t> most common reason, why a warp is not ready to execute is that the operands of the next instruction are not available yet (i.e., they are being loaded from global memory, subjected to a read-after-write dependency, …).</a:t>
            </a:r>
          </a:p>
          <a:p>
            <a:endParaRPr lang="en-US" baseline="0" dirty="0" smtClean="0"/>
          </a:p>
          <a:p>
            <a:r>
              <a:rPr lang="en-US" baseline="0" dirty="0" smtClean="0"/>
              <a:t>Maxwell (CC 5.0) has also 4x double-dealing schedulers (as Kepler), however, there are only 128 cores (assigned 32 cores per scheduler) and latency of math instructions has been improved.</a:t>
            </a:r>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416979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https://docs.nvidia.com/cuda/cuda-c-programming-guide/index.html#memory-fence-functions</a:t>
            </a:r>
            <a:endParaRPr lang="en-US" dirty="0" smtClean="0"/>
          </a:p>
          <a:p>
            <a:r>
              <a:rPr lang="en-US" dirty="0" smtClean="0"/>
              <a:t>__</a:t>
            </a:r>
            <a:r>
              <a:rPr lang="en-US" dirty="0" err="1" smtClean="0"/>
              <a:t>threadfence_block</a:t>
            </a:r>
            <a:r>
              <a:rPr lang="en-US" baseline="0" dirty="0" smtClean="0"/>
              <a:t> is weakest, __</a:t>
            </a:r>
            <a:r>
              <a:rPr lang="en-US" baseline="0" dirty="0" err="1" smtClean="0"/>
              <a:t>threadfence_system</a:t>
            </a:r>
            <a:r>
              <a:rPr lang="en-US" baseline="0" dirty="0" smtClean="0"/>
              <a:t> is strongest</a:t>
            </a:r>
          </a:p>
          <a:p>
            <a:r>
              <a:rPr lang="en-US" baseline="0" dirty="0" smtClean="0"/>
              <a:t>__</a:t>
            </a:r>
            <a:r>
              <a:rPr lang="en-US" baseline="0" dirty="0" err="1" smtClean="0"/>
              <a:t>syncthreads</a:t>
            </a:r>
            <a:r>
              <a:rPr lang="en-US" baseline="0" dirty="0" smtClean="0"/>
              <a:t> is stronger than </a:t>
            </a:r>
            <a:r>
              <a:rPr lang="en-US" baseline="0" dirty="0" err="1" smtClean="0"/>
              <a:t>threadfences</a:t>
            </a:r>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1822347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newer architectures (CC 5.x and 6.x), the size of the shared memory may vary a little, but the limit per thread block remains 48kB.</a:t>
            </a:r>
            <a:endParaRPr lang="cs-CZ" dirty="0"/>
          </a:p>
        </p:txBody>
      </p:sp>
      <p:sp>
        <p:nvSpPr>
          <p:cNvPr id="4" name="Slide Number Placeholder 3"/>
          <p:cNvSpPr>
            <a:spLocks noGrp="1"/>
          </p:cNvSpPr>
          <p:nvPr>
            <p:ph type="sldNum" sz="quarter" idx="10"/>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88301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On systems with a front-side bus, bandwidth between host memory and device memory is higher if host memory is allocated as page-locked and even higher if in addition it is allocated as write-combining as described in</a:t>
            </a:r>
            <a:r>
              <a:rPr lang="en-US" baseline="0" dirty="0" smtClean="0"/>
              <a:t> </a:t>
            </a:r>
            <a:r>
              <a:rPr lang="en-US" dirty="0" smtClean="0"/>
              <a:t>Write-Combining Memory.</a:t>
            </a:r>
          </a:p>
          <a:p>
            <a:endParaRPr lang="en-US" dirty="0" smtClean="0"/>
          </a:p>
          <a:p>
            <a:r>
              <a:rPr lang="en-US" sz="1200" b="0" i="0" u="none" strike="noStrike" kern="1200" baseline="0" dirty="0" smtClean="0">
                <a:solidFill>
                  <a:schemeClr val="tx1"/>
                </a:solidFill>
                <a:latin typeface="+mn-lt"/>
                <a:ea typeface="+mn-ea"/>
                <a:cs typeface="+mn-cs"/>
              </a:rPr>
              <a:t>Write-combining memory frees up the host's L1 and L2 cache resources, making more cache available to the rest of the application. In addition, write-combining memory is not snooped during transfers across the PCI Express bus, which can improve transfer performance by up to 40%.</a:t>
            </a:r>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2952429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Note: Atomic operations</a:t>
            </a:r>
            <a:r>
              <a:rPr lang="en-US" baseline="0" dirty="0" smtClean="0"/>
              <a:t> on mapped memory are not atomic from the host (or other devices) perspective.</a:t>
            </a:r>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23</a:t>
            </a:fld>
            <a:endParaRPr lang="cs-CZ"/>
          </a:p>
        </p:txBody>
      </p:sp>
    </p:spTree>
    <p:extLst>
      <p:ext uri="{BB962C8B-B14F-4D97-AF65-F5344CB8AC3E}">
        <p14:creationId xmlns:p14="http://schemas.microsoft.com/office/powerpoint/2010/main" val="1493771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Remember</a:t>
            </a:r>
            <a:r>
              <a:rPr lang="en-US" baseline="0" dirty="0" smtClean="0"/>
              <a:t> Amdahl’s Law.</a:t>
            </a:r>
          </a:p>
          <a:p>
            <a:endParaRPr lang="cs-CZ" dirty="0"/>
          </a:p>
        </p:txBody>
      </p:sp>
      <p:sp>
        <p:nvSpPr>
          <p:cNvPr id="4" name="Zástupný symbol pro číslo snímku 3"/>
          <p:cNvSpPr>
            <a:spLocks noGrp="1"/>
          </p:cNvSpPr>
          <p:nvPr>
            <p:ph type="sldNum" sz="quarter" idx="10"/>
          </p:nvPr>
        </p:nvSpPr>
        <p:spPr/>
        <p:txBody>
          <a:bodyPr/>
          <a:lstStyle/>
          <a:p>
            <a:fld id="{FEC869DF-6110-41A2-A008-13AD35443CEC}" type="slidenum">
              <a:rPr lang="cs-CZ" smtClean="0"/>
              <a:t>24</a:t>
            </a:fld>
            <a:endParaRPr lang="cs-CZ"/>
          </a:p>
        </p:txBody>
      </p:sp>
    </p:spTree>
    <p:extLst>
      <p:ext uri="{BB962C8B-B14F-4D97-AF65-F5344CB8AC3E}">
        <p14:creationId xmlns:p14="http://schemas.microsoft.com/office/powerpoint/2010/main" val="1688987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Slide Number Placeholder 3"/>
          <p:cNvSpPr>
            <a:spLocks noGrp="1"/>
          </p:cNvSpPr>
          <p:nvPr>
            <p:ph type="sldNum" sz="quarter" idx="10"/>
          </p:nvPr>
        </p:nvSpPr>
        <p:spPr/>
        <p:txBody>
          <a:bodyPr/>
          <a:lstStyle/>
          <a:p>
            <a:fld id="{FEC869DF-6110-41A2-A008-13AD35443CEC}" type="slidenum">
              <a:rPr lang="cs-CZ" smtClean="0"/>
              <a:t>27</a:t>
            </a:fld>
            <a:endParaRPr lang="cs-CZ"/>
          </a:p>
        </p:txBody>
      </p:sp>
    </p:spTree>
    <p:extLst>
      <p:ext uri="{BB962C8B-B14F-4D97-AF65-F5344CB8AC3E}">
        <p14:creationId xmlns:p14="http://schemas.microsoft.com/office/powerpoint/2010/main" val="3595488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r>
              <a:rPr lang="en-US" smtClean="0"/>
              <a:t>3. 5. 2021</a:t>
            </a:r>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r>
              <a:rPr lang="cs-CZ" smtClean="0"/>
              <a:t>by Martin Kruliš (v1.0)</a:t>
            </a:r>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452BA717-4DED-4A38-BDE4-30D0F0A142D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3. 5. 2021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3. 5. 2021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dirty="0" smtClean="0"/>
              <a:t>Kliknutím lze upravit styly předlohy textu.</a:t>
            </a:r>
          </a:p>
          <a:p>
            <a:pPr lvl="1" eaLnBrk="1" latinLnBrk="0" hangingPunct="1"/>
            <a:r>
              <a:rPr lang="cs-CZ" dirty="0" smtClean="0"/>
              <a:t>Druhá úroveň</a:t>
            </a:r>
          </a:p>
          <a:p>
            <a:pPr lvl="2" eaLnBrk="1" latinLnBrk="0" hangingPunct="1"/>
            <a:r>
              <a:rPr lang="cs-CZ" dirty="0" smtClean="0"/>
              <a:t>Třetí úroveň</a:t>
            </a:r>
          </a:p>
          <a:p>
            <a:pPr lvl="3" eaLnBrk="1" latinLnBrk="0" hangingPunct="1"/>
            <a:r>
              <a:rPr lang="cs-CZ" dirty="0" smtClean="0"/>
              <a:t>Čtvrtá úroveň</a:t>
            </a:r>
          </a:p>
          <a:p>
            <a:pPr lvl="4" eaLnBrk="1" latinLnBrk="0" hangingPunct="1"/>
            <a:r>
              <a:rPr lang="cs-CZ" dirty="0" smtClean="0"/>
              <a:t>Pátá úroveň</a:t>
            </a:r>
            <a:endParaRPr kumimoji="0" lang="en-US" dirty="0"/>
          </a:p>
        </p:txBody>
      </p:sp>
      <p:sp>
        <p:nvSpPr>
          <p:cNvPr id="4" name="Zástupný symbol pro datum 3"/>
          <p:cNvSpPr>
            <a:spLocks noGrp="1"/>
          </p:cNvSpPr>
          <p:nvPr>
            <p:ph type="dt" sz="half" idx="10"/>
          </p:nvPr>
        </p:nvSpPr>
        <p:spPr/>
        <p:txBody>
          <a:bodyPr/>
          <a:lstStyle/>
          <a:p>
            <a:r>
              <a:rPr lang="en-US" smtClean="0"/>
              <a:t>3. 5. 2021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Nadpis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r>
              <a:rPr lang="en-US" smtClean="0"/>
              <a:t>3. 5. 2021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r>
              <a:rPr lang="en-US" smtClean="0"/>
              <a:t>3. 5. 2021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
        <p:nvSpPr>
          <p:cNvPr id="8" name="Nadpis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r>
              <a:rPr lang="en-US" smtClean="0"/>
              <a:t>3. 5. 2021</a:t>
            </a:r>
            <a:endParaRPr lang="cs-CZ"/>
          </a:p>
        </p:txBody>
      </p:sp>
      <p:sp>
        <p:nvSpPr>
          <p:cNvPr id="8" name="Zástupný symbol pro zápatí 7"/>
          <p:cNvSpPr>
            <a:spLocks noGrp="1"/>
          </p:cNvSpPr>
          <p:nvPr>
            <p:ph type="ftr" sz="quarter" idx="11"/>
          </p:nvPr>
        </p:nvSpPr>
        <p:spPr/>
        <p:txBody>
          <a:bodyPr/>
          <a:lstStyle/>
          <a:p>
            <a:r>
              <a:rPr lang="cs-CZ" smtClean="0"/>
              <a:t>by Martin Kruliš (v1.0)</a:t>
            </a:r>
            <a:endParaRPr lang="cs-CZ"/>
          </a:p>
        </p:txBody>
      </p:sp>
      <p:sp>
        <p:nvSpPr>
          <p:cNvPr id="9" name="Zástupný symbol pro číslo snímku 8"/>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a:t>
            </a:fld>
            <a:endParaRPr lang="cs-CZ"/>
          </a:p>
        </p:txBody>
      </p:sp>
      <p:sp>
        <p:nvSpPr>
          <p:cNvPr id="6" name="Nadpis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en-US" smtClean="0"/>
              <a:t>3. 5. 2021</a:t>
            </a:r>
            <a:endParaRPr lang="cs-CZ"/>
          </a:p>
        </p:txBody>
      </p:sp>
      <p:sp>
        <p:nvSpPr>
          <p:cNvPr id="3" name="Zástupný symbol pro zápatí 2"/>
          <p:cNvSpPr>
            <a:spLocks noGrp="1"/>
          </p:cNvSpPr>
          <p:nvPr>
            <p:ph type="ftr" sz="quarter" idx="11"/>
          </p:nvPr>
        </p:nvSpPr>
        <p:spPr/>
        <p:txBody>
          <a:bodyPr/>
          <a:lstStyle/>
          <a:p>
            <a:r>
              <a:rPr lang="cs-CZ" smtClean="0"/>
              <a:t>by Martin Kruliš (v1.0)</a:t>
            </a:r>
            <a:endParaRPr lang="cs-CZ"/>
          </a:p>
        </p:txBody>
      </p:sp>
      <p:sp>
        <p:nvSpPr>
          <p:cNvPr id="4" name="Zástupný symbol pro číslo snímku 3"/>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r>
              <a:rPr lang="en-US" smtClean="0"/>
              <a:t>3. 5. 2021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r>
              <a:rPr lang="en-US" smtClean="0"/>
              <a:t>3. 5. 2021</a:t>
            </a:r>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452BA717-4DED-4A38-BDE4-30D0F0A142DB}"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3. 5. 2021</a:t>
            </a:r>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cs-CZ" smtClean="0"/>
              <a:t>by Martin Kruliš (v1.0)</a:t>
            </a:r>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2BA717-4DED-4A38-BDE4-30D0F0A142D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GPU Architectures and CUDA in </a:t>
            </a:r>
            <a:r>
              <a:rPr lang="en-US" dirty="0"/>
              <a:t>M</a:t>
            </a:r>
            <a:r>
              <a:rPr lang="en-US" dirty="0" smtClean="0"/>
              <a:t>ore Detail</a:t>
            </a:r>
            <a:endParaRPr lang="cs-CZ" dirty="0"/>
          </a:p>
        </p:txBody>
      </p:sp>
      <p:sp>
        <p:nvSpPr>
          <p:cNvPr id="3" name="Podnadpis 2"/>
          <p:cNvSpPr>
            <a:spLocks noGrp="1"/>
          </p:cNvSpPr>
          <p:nvPr>
            <p:ph type="subTitle" idx="1"/>
          </p:nvPr>
        </p:nvSpPr>
        <p:spPr/>
        <p:txBody>
          <a:bodyPr/>
          <a:lstStyle/>
          <a:p>
            <a:r>
              <a:rPr lang="en-US" dirty="0" smtClean="0"/>
              <a:t>Martin </a:t>
            </a:r>
            <a:r>
              <a:rPr lang="en-US" dirty="0" err="1" smtClean="0"/>
              <a:t>Kruli</a:t>
            </a:r>
            <a:r>
              <a:rPr lang="cs-CZ" dirty="0" smtClean="0"/>
              <a:t>š</a:t>
            </a:r>
            <a:endParaRPr lang="cs-CZ" dirty="0"/>
          </a:p>
        </p:txBody>
      </p:sp>
      <p:sp>
        <p:nvSpPr>
          <p:cNvPr id="4" name="Zástupný symbol pro datum 3"/>
          <p:cNvSpPr>
            <a:spLocks noGrp="1"/>
          </p:cNvSpPr>
          <p:nvPr>
            <p:ph type="dt" sz="half" idx="10"/>
          </p:nvPr>
        </p:nvSpPr>
        <p:spPr/>
        <p:txBody>
          <a:bodyPr/>
          <a:lstStyle/>
          <a:p>
            <a:r>
              <a:rPr lang="en-US" smtClean="0"/>
              <a:t>3. 5. 2021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1</a:t>
            </a:fld>
            <a:endParaRPr lang="cs-CZ"/>
          </a:p>
        </p:txBody>
      </p:sp>
    </p:spTree>
    <p:extLst>
      <p:ext uri="{BB962C8B-B14F-4D97-AF65-F5344CB8AC3E}">
        <p14:creationId xmlns:p14="http://schemas.microsoft.com/office/powerpoint/2010/main" val="1041894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Access Patterns</a:t>
            </a:r>
          </a:p>
          <a:p>
            <a:pPr lvl="1"/>
            <a:r>
              <a:rPr lang="en-US" dirty="0" smtClean="0"/>
              <a:t>Perfectly aligned sequential access</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10</a:t>
            </a:fld>
            <a:endParaRPr lang="cs-CZ"/>
          </a:p>
        </p:txBody>
      </p:sp>
      <p:sp>
        <p:nvSpPr>
          <p:cNvPr id="6" name="Nadpis 5"/>
          <p:cNvSpPr>
            <a:spLocks noGrp="1"/>
          </p:cNvSpPr>
          <p:nvPr>
            <p:ph type="title"/>
          </p:nvPr>
        </p:nvSpPr>
        <p:spPr/>
        <p:txBody>
          <a:bodyPr/>
          <a:lstStyle/>
          <a:p>
            <a:r>
              <a:rPr lang="en-US" dirty="0" smtClean="0"/>
              <a:t>Global Memory</a:t>
            </a:r>
            <a:endParaRPr lang="cs-CZ"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00" y="2412000"/>
            <a:ext cx="790575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2562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Access </a:t>
            </a:r>
            <a:r>
              <a:rPr lang="en-US" dirty="0" smtClean="0"/>
              <a:t>Patterns</a:t>
            </a:r>
          </a:p>
          <a:p>
            <a:pPr lvl="1"/>
            <a:r>
              <a:rPr lang="en-US" dirty="0" smtClean="0"/>
              <a:t>Perfectly aligned with permutation</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11</a:t>
            </a:fld>
            <a:endParaRPr lang="cs-CZ"/>
          </a:p>
        </p:txBody>
      </p:sp>
      <p:sp>
        <p:nvSpPr>
          <p:cNvPr id="6" name="Nadpis 5"/>
          <p:cNvSpPr>
            <a:spLocks noGrp="1"/>
          </p:cNvSpPr>
          <p:nvPr>
            <p:ph type="title"/>
          </p:nvPr>
        </p:nvSpPr>
        <p:spPr/>
        <p:txBody>
          <a:bodyPr/>
          <a:lstStyle/>
          <a:p>
            <a:r>
              <a:rPr lang="en-US" dirty="0"/>
              <a:t>Global Memory</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00" y="2412000"/>
            <a:ext cx="7905750"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8450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Access </a:t>
            </a:r>
            <a:r>
              <a:rPr lang="en-US" dirty="0" smtClean="0"/>
              <a:t>Patterns</a:t>
            </a:r>
          </a:p>
          <a:p>
            <a:pPr lvl="1"/>
            <a:r>
              <a:rPr lang="en-US" dirty="0" smtClean="0"/>
              <a:t>Continuous sequential, but misaligned</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12</a:t>
            </a:fld>
            <a:endParaRPr lang="cs-CZ"/>
          </a:p>
        </p:txBody>
      </p:sp>
      <p:sp>
        <p:nvSpPr>
          <p:cNvPr id="6" name="Nadpis 5"/>
          <p:cNvSpPr>
            <a:spLocks noGrp="1"/>
          </p:cNvSpPr>
          <p:nvPr>
            <p:ph type="title"/>
          </p:nvPr>
        </p:nvSpPr>
        <p:spPr/>
        <p:txBody>
          <a:bodyPr/>
          <a:lstStyle/>
          <a:p>
            <a:r>
              <a:rPr lang="en-US" dirty="0"/>
              <a:t>Global Memory</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00" y="2348880"/>
            <a:ext cx="7896225" cy="3619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1254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Coalesced Loads Impact</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13</a:t>
            </a:fld>
            <a:endParaRPr lang="cs-CZ"/>
          </a:p>
        </p:txBody>
      </p:sp>
      <p:sp>
        <p:nvSpPr>
          <p:cNvPr id="6" name="Nadpis 5"/>
          <p:cNvSpPr>
            <a:spLocks noGrp="1"/>
          </p:cNvSpPr>
          <p:nvPr>
            <p:ph type="title"/>
          </p:nvPr>
        </p:nvSpPr>
        <p:spPr/>
        <p:txBody>
          <a:bodyPr/>
          <a:lstStyle/>
          <a:p>
            <a:r>
              <a:rPr lang="en-US" dirty="0" smtClean="0"/>
              <a:t>Global Memory</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060848"/>
            <a:ext cx="5832649" cy="40520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4030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Memory Shared by SM</a:t>
            </a:r>
          </a:p>
          <a:p>
            <a:pPr lvl="1"/>
            <a:r>
              <a:rPr lang="en-US" dirty="0" smtClean="0"/>
              <a:t>Divided into banks</a:t>
            </a:r>
          </a:p>
          <a:p>
            <a:pPr lvl="2"/>
            <a:r>
              <a:rPr lang="en-US" dirty="0" smtClean="0"/>
              <a:t>Each bank can be accessed independently</a:t>
            </a:r>
          </a:p>
          <a:p>
            <a:pPr lvl="2"/>
            <a:r>
              <a:rPr lang="en-US" dirty="0" smtClean="0"/>
              <a:t>Consecutive 32-bit words are in consecutive banks</a:t>
            </a:r>
          </a:p>
          <a:p>
            <a:pPr lvl="3"/>
            <a:r>
              <a:rPr lang="en-US" dirty="0" smtClean="0"/>
              <a:t>Optionally, 64-bit words division is used (CC 3.x)</a:t>
            </a:r>
          </a:p>
          <a:p>
            <a:pPr lvl="1"/>
            <a:r>
              <a:rPr lang="en-US" dirty="0" smtClean="0"/>
              <a:t>Bank conflicts are serialized</a:t>
            </a:r>
          </a:p>
          <a:p>
            <a:pPr lvl="2"/>
            <a:r>
              <a:rPr lang="en-US" dirty="0" smtClean="0"/>
              <a:t>Except for reading the same address (broadcast)</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14</a:t>
            </a:fld>
            <a:endParaRPr lang="cs-CZ"/>
          </a:p>
        </p:txBody>
      </p:sp>
      <p:sp>
        <p:nvSpPr>
          <p:cNvPr id="6" name="Nadpis 5"/>
          <p:cNvSpPr>
            <a:spLocks noGrp="1"/>
          </p:cNvSpPr>
          <p:nvPr>
            <p:ph type="title"/>
          </p:nvPr>
        </p:nvSpPr>
        <p:spPr/>
        <p:txBody>
          <a:bodyPr/>
          <a:lstStyle/>
          <a:p>
            <a:r>
              <a:rPr lang="en-US" dirty="0" smtClean="0"/>
              <a:t>Shared Memory</a:t>
            </a:r>
            <a:endParaRPr lang="cs-CZ" dirty="0"/>
          </a:p>
        </p:txBody>
      </p:sp>
      <p:graphicFrame>
        <p:nvGraphicFramePr>
          <p:cNvPr id="7" name="Tabulka 6"/>
          <p:cNvGraphicFramePr>
            <a:graphicFrameLocks noGrp="1"/>
          </p:cNvGraphicFramePr>
          <p:nvPr>
            <p:extLst/>
          </p:nvPr>
        </p:nvGraphicFramePr>
        <p:xfrm>
          <a:off x="1547664" y="4437112"/>
          <a:ext cx="5904656" cy="1691640"/>
        </p:xfrm>
        <a:graphic>
          <a:graphicData uri="http://schemas.openxmlformats.org/drawingml/2006/table">
            <a:tbl>
              <a:tblPr firstRow="1" bandRow="1">
                <a:tableStyleId>{B301B821-A1FF-4177-AEE7-76D212191A09}</a:tableStyleId>
              </a:tblPr>
              <a:tblGrid>
                <a:gridCol w="115212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tblGrid>
              <a:tr h="370840">
                <a:tc>
                  <a:txBody>
                    <a:bodyPr/>
                    <a:lstStyle/>
                    <a:p>
                      <a:r>
                        <a:rPr lang="en-US" sz="1600" dirty="0" smtClean="0"/>
                        <a:t>Compute</a:t>
                      </a:r>
                      <a:r>
                        <a:rPr lang="en-US" sz="1600" baseline="0" dirty="0" smtClean="0"/>
                        <a:t> capability</a:t>
                      </a:r>
                      <a:endParaRPr lang="cs-CZ" sz="1600" dirty="0"/>
                    </a:p>
                  </a:txBody>
                  <a:tcPr/>
                </a:tc>
                <a:tc>
                  <a:txBody>
                    <a:bodyPr/>
                    <a:lstStyle/>
                    <a:p>
                      <a:r>
                        <a:rPr lang="en-US" sz="1600" dirty="0" err="1" smtClean="0"/>
                        <a:t>Mem</a:t>
                      </a:r>
                      <a:r>
                        <a:rPr lang="en-US" sz="1600" dirty="0" smtClean="0"/>
                        <a:t>. size</a:t>
                      </a:r>
                      <a:endParaRPr lang="cs-CZ" sz="1600" dirty="0"/>
                    </a:p>
                  </a:txBody>
                  <a:tcPr/>
                </a:tc>
                <a:tc>
                  <a:txBody>
                    <a:bodyPr/>
                    <a:lstStyle/>
                    <a:p>
                      <a:r>
                        <a:rPr lang="en-US" sz="1600" dirty="0" smtClean="0"/>
                        <a:t># of banks</a:t>
                      </a:r>
                      <a:endParaRPr lang="cs-CZ" sz="1600" dirty="0"/>
                    </a:p>
                  </a:txBody>
                  <a:tcPr/>
                </a:tc>
                <a:tc>
                  <a:txBody>
                    <a:bodyPr/>
                    <a:lstStyle/>
                    <a:p>
                      <a:r>
                        <a:rPr lang="en-US" sz="1600" dirty="0" smtClean="0"/>
                        <a:t>latency</a:t>
                      </a:r>
                      <a:endParaRPr lang="cs-CZ" sz="1600" dirty="0"/>
                    </a:p>
                  </a:txBody>
                  <a:tcPr/>
                </a:tc>
                <a:extLst>
                  <a:ext uri="{0D108BD9-81ED-4DB2-BD59-A6C34878D82A}">
                    <a16:rowId xmlns:a16="http://schemas.microsoft.com/office/drawing/2014/main" val="10000"/>
                  </a:ext>
                </a:extLst>
              </a:tr>
              <a:tr h="370840">
                <a:tc>
                  <a:txBody>
                    <a:bodyPr/>
                    <a:lstStyle/>
                    <a:p>
                      <a:r>
                        <a:rPr lang="en-US" dirty="0" smtClean="0"/>
                        <a:t>1.x</a:t>
                      </a:r>
                      <a:endParaRPr lang="cs-CZ" dirty="0"/>
                    </a:p>
                  </a:txBody>
                  <a:tcPr/>
                </a:tc>
                <a:tc>
                  <a:txBody>
                    <a:bodyPr/>
                    <a:lstStyle/>
                    <a:p>
                      <a:r>
                        <a:rPr lang="en-US" dirty="0" smtClean="0"/>
                        <a:t>16</a:t>
                      </a:r>
                      <a:r>
                        <a:rPr lang="en-US" baseline="0" dirty="0" smtClean="0"/>
                        <a:t> </a:t>
                      </a:r>
                      <a:r>
                        <a:rPr lang="en-US" baseline="0" dirty="0" err="1" smtClean="0"/>
                        <a:t>kB</a:t>
                      </a:r>
                      <a:endParaRPr lang="cs-CZ" dirty="0"/>
                    </a:p>
                  </a:txBody>
                  <a:tcPr/>
                </a:tc>
                <a:tc>
                  <a:txBody>
                    <a:bodyPr/>
                    <a:lstStyle/>
                    <a:p>
                      <a:r>
                        <a:rPr lang="en-US" dirty="0" smtClean="0"/>
                        <a:t>16</a:t>
                      </a:r>
                      <a:endParaRPr lang="cs-CZ" dirty="0"/>
                    </a:p>
                  </a:txBody>
                  <a:tcPr/>
                </a:tc>
                <a:tc>
                  <a:txBody>
                    <a:bodyPr/>
                    <a:lstStyle/>
                    <a:p>
                      <a:r>
                        <a:rPr lang="en-US" smtClean="0"/>
                        <a:t>32 bits</a:t>
                      </a:r>
                      <a:r>
                        <a:rPr lang="en-US" baseline="0" smtClean="0"/>
                        <a:t> </a:t>
                      </a:r>
                      <a:r>
                        <a:rPr lang="en-US" baseline="0" dirty="0" smtClean="0"/>
                        <a:t>/ 2 cycles</a:t>
                      </a:r>
                      <a:endParaRPr lang="cs-CZ" dirty="0"/>
                    </a:p>
                  </a:txBody>
                  <a:tcPr/>
                </a:tc>
                <a:extLst>
                  <a:ext uri="{0D108BD9-81ED-4DB2-BD59-A6C34878D82A}">
                    <a16:rowId xmlns:a16="http://schemas.microsoft.com/office/drawing/2014/main" val="10001"/>
                  </a:ext>
                </a:extLst>
              </a:tr>
              <a:tr h="370840">
                <a:tc>
                  <a:txBody>
                    <a:bodyPr/>
                    <a:lstStyle/>
                    <a:p>
                      <a:r>
                        <a:rPr lang="en-US" dirty="0" smtClean="0"/>
                        <a:t>2.x</a:t>
                      </a:r>
                      <a:endParaRPr lang="cs-CZ" dirty="0"/>
                    </a:p>
                  </a:txBody>
                  <a:tcPr/>
                </a:tc>
                <a:tc>
                  <a:txBody>
                    <a:bodyPr/>
                    <a:lstStyle/>
                    <a:p>
                      <a:r>
                        <a:rPr lang="en-US" dirty="0" smtClean="0"/>
                        <a:t>48</a:t>
                      </a:r>
                      <a:r>
                        <a:rPr lang="en-US" baseline="0" dirty="0" smtClean="0"/>
                        <a:t> </a:t>
                      </a:r>
                      <a:r>
                        <a:rPr lang="en-US" baseline="0" dirty="0" err="1" smtClean="0"/>
                        <a:t>kB</a:t>
                      </a:r>
                      <a:endParaRPr lang="cs-CZ" dirty="0"/>
                    </a:p>
                  </a:txBody>
                  <a:tcPr/>
                </a:tc>
                <a:tc>
                  <a:txBody>
                    <a:bodyPr/>
                    <a:lstStyle/>
                    <a:p>
                      <a:r>
                        <a:rPr lang="en-US" dirty="0" smtClean="0"/>
                        <a:t>32</a:t>
                      </a:r>
                      <a:endParaRPr lang="cs-CZ" dirty="0"/>
                    </a:p>
                  </a:txBody>
                  <a:tcPr/>
                </a:tc>
                <a:tc>
                  <a:txBody>
                    <a:bodyPr/>
                    <a:lstStyle/>
                    <a:p>
                      <a:r>
                        <a:rPr lang="en-US" dirty="0" smtClean="0"/>
                        <a:t>32 bits</a:t>
                      </a:r>
                      <a:r>
                        <a:rPr lang="en-US" baseline="0" dirty="0" smtClean="0"/>
                        <a:t> / 2 cycles</a:t>
                      </a:r>
                      <a:endParaRPr lang="cs-CZ" dirty="0"/>
                    </a:p>
                  </a:txBody>
                  <a:tcPr/>
                </a:tc>
                <a:extLst>
                  <a:ext uri="{0D108BD9-81ED-4DB2-BD59-A6C34878D82A}">
                    <a16:rowId xmlns:a16="http://schemas.microsoft.com/office/drawing/2014/main" val="10002"/>
                  </a:ext>
                </a:extLst>
              </a:tr>
              <a:tr h="370840">
                <a:tc>
                  <a:txBody>
                    <a:bodyPr/>
                    <a:lstStyle/>
                    <a:p>
                      <a:r>
                        <a:rPr lang="en-US" dirty="0" smtClean="0"/>
                        <a:t>3.x</a:t>
                      </a:r>
                      <a:endParaRPr lang="cs-CZ" dirty="0"/>
                    </a:p>
                  </a:txBody>
                  <a:tcPr/>
                </a:tc>
                <a:tc>
                  <a:txBody>
                    <a:bodyPr/>
                    <a:lstStyle/>
                    <a:p>
                      <a:r>
                        <a:rPr lang="en-US" dirty="0" smtClean="0"/>
                        <a:t>48</a:t>
                      </a:r>
                      <a:r>
                        <a:rPr lang="en-US" baseline="0" dirty="0" smtClean="0"/>
                        <a:t> </a:t>
                      </a:r>
                      <a:r>
                        <a:rPr lang="en-US" baseline="0" dirty="0" err="1" smtClean="0"/>
                        <a:t>kB</a:t>
                      </a:r>
                      <a:endParaRPr lang="cs-CZ" dirty="0"/>
                    </a:p>
                  </a:txBody>
                  <a:tcPr/>
                </a:tc>
                <a:tc>
                  <a:txBody>
                    <a:bodyPr/>
                    <a:lstStyle/>
                    <a:p>
                      <a:r>
                        <a:rPr lang="en-US" dirty="0" smtClean="0"/>
                        <a:t>32</a:t>
                      </a:r>
                      <a:endParaRPr lang="cs-CZ" dirty="0"/>
                    </a:p>
                  </a:txBody>
                  <a:tcPr/>
                </a:tc>
                <a:tc>
                  <a:txBody>
                    <a:bodyPr/>
                    <a:lstStyle/>
                    <a:p>
                      <a:r>
                        <a:rPr lang="en-US" dirty="0" smtClean="0"/>
                        <a:t>64 bits / 1 cycle</a:t>
                      </a:r>
                      <a:endParaRPr lang="cs-CZ"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51628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Linear Addressing</a:t>
            </a:r>
          </a:p>
          <a:p>
            <a:pPr lvl="1"/>
            <a:r>
              <a:rPr lang="en-US" dirty="0" smtClean="0"/>
              <a:t>Each thread in warp access different memory bank</a:t>
            </a:r>
          </a:p>
          <a:p>
            <a:pPr lvl="1"/>
            <a:r>
              <a:rPr lang="en-US" dirty="0" smtClean="0"/>
              <a:t>No collisions</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15</a:t>
            </a:fld>
            <a:endParaRPr lang="cs-CZ"/>
          </a:p>
        </p:txBody>
      </p:sp>
      <p:sp>
        <p:nvSpPr>
          <p:cNvPr id="6" name="Nadpis 5"/>
          <p:cNvSpPr>
            <a:spLocks noGrp="1"/>
          </p:cNvSpPr>
          <p:nvPr>
            <p:ph type="title"/>
          </p:nvPr>
        </p:nvSpPr>
        <p:spPr/>
        <p:txBody>
          <a:bodyPr/>
          <a:lstStyle/>
          <a:p>
            <a:r>
              <a:rPr lang="en-US" dirty="0" smtClean="0"/>
              <a:t>Shared Memory</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671844" y="582737"/>
            <a:ext cx="1895475" cy="802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7288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Linear Addressing with Stride</a:t>
            </a:r>
          </a:p>
          <a:p>
            <a:pPr lvl="1"/>
            <a:r>
              <a:rPr lang="en-US" dirty="0" smtClean="0"/>
              <a:t>Each thread access </a:t>
            </a:r>
            <a:r>
              <a:rPr lang="en-US" b="1" dirty="0" smtClean="0">
                <a:latin typeface="Courier New" pitchFamily="49" charset="0"/>
                <a:cs typeface="Courier New" pitchFamily="49" charset="0"/>
              </a:rPr>
              <a:t>2*</a:t>
            </a:r>
            <a:r>
              <a:rPr lang="en-US" b="1" dirty="0" err="1" smtClean="0">
                <a:latin typeface="Courier New" pitchFamily="49" charset="0"/>
                <a:cs typeface="Courier New" pitchFamily="49" charset="0"/>
              </a:rPr>
              <a:t>i</a:t>
            </a:r>
            <a:r>
              <a:rPr lang="en-US" dirty="0" err="1" smtClean="0">
                <a:cs typeface="Courier New" pitchFamily="49" charset="0"/>
              </a:rPr>
              <a:t>-th</a:t>
            </a:r>
            <a:r>
              <a:rPr lang="en-US" dirty="0" smtClean="0"/>
              <a:t> item</a:t>
            </a:r>
          </a:p>
          <a:p>
            <a:pPr lvl="1"/>
            <a:r>
              <a:rPr lang="en-US" dirty="0" smtClean="0"/>
              <a:t>2-way conflicts (2x slowdown) on CC &lt; 3.0</a:t>
            </a:r>
          </a:p>
          <a:p>
            <a:pPr lvl="1"/>
            <a:r>
              <a:rPr lang="en-US" dirty="0" smtClean="0"/>
              <a:t>No collisions on CC 3.x</a:t>
            </a:r>
          </a:p>
          <a:p>
            <a:pPr lvl="2"/>
            <a:r>
              <a:rPr lang="en-US" dirty="0" smtClean="0"/>
              <a:t>Due to 64-bits per cycle throughput</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16</a:t>
            </a:fld>
            <a:endParaRPr lang="cs-CZ"/>
          </a:p>
        </p:txBody>
      </p:sp>
      <p:sp>
        <p:nvSpPr>
          <p:cNvPr id="6" name="Nadpis 5"/>
          <p:cNvSpPr>
            <a:spLocks noGrp="1"/>
          </p:cNvSpPr>
          <p:nvPr>
            <p:ph type="title"/>
          </p:nvPr>
        </p:nvSpPr>
        <p:spPr/>
        <p:txBody>
          <a:bodyPr/>
          <a:lstStyle/>
          <a:p>
            <a:r>
              <a:rPr lang="en-US" dirty="0" smtClean="0"/>
              <a:t>Shared Memory</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754810" y="501774"/>
            <a:ext cx="1847850" cy="813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4557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Linear Addressing with Stride</a:t>
            </a:r>
          </a:p>
          <a:p>
            <a:pPr lvl="1"/>
            <a:r>
              <a:rPr lang="en-US" dirty="0"/>
              <a:t>Each thread access </a:t>
            </a:r>
            <a:r>
              <a:rPr lang="en-US" b="1" dirty="0" smtClean="0">
                <a:latin typeface="Courier New" pitchFamily="49" charset="0"/>
                <a:cs typeface="Courier New" pitchFamily="49" charset="0"/>
              </a:rPr>
              <a:t>3*</a:t>
            </a:r>
            <a:r>
              <a:rPr lang="en-US" b="1" dirty="0" err="1" smtClean="0">
                <a:latin typeface="Courier New" pitchFamily="49" charset="0"/>
                <a:cs typeface="Courier New" pitchFamily="49" charset="0"/>
              </a:rPr>
              <a:t>i</a:t>
            </a:r>
            <a:r>
              <a:rPr lang="en-US" dirty="0" err="1" smtClean="0">
                <a:cs typeface="Courier New" pitchFamily="49" charset="0"/>
              </a:rPr>
              <a:t>-th</a:t>
            </a:r>
            <a:r>
              <a:rPr lang="en-US" dirty="0" smtClean="0"/>
              <a:t> </a:t>
            </a:r>
            <a:r>
              <a:rPr lang="en-US" dirty="0"/>
              <a:t>item</a:t>
            </a:r>
          </a:p>
          <a:p>
            <a:pPr lvl="1"/>
            <a:r>
              <a:rPr lang="en-US" dirty="0" smtClean="0"/>
              <a:t>No collisions, since the number of banks is not divisible by the stride</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17</a:t>
            </a:fld>
            <a:endParaRPr lang="cs-CZ"/>
          </a:p>
        </p:txBody>
      </p:sp>
      <p:sp>
        <p:nvSpPr>
          <p:cNvPr id="6" name="Nadpis 5"/>
          <p:cNvSpPr>
            <a:spLocks noGrp="1"/>
          </p:cNvSpPr>
          <p:nvPr>
            <p:ph type="title"/>
          </p:nvPr>
        </p:nvSpPr>
        <p:spPr/>
        <p:txBody>
          <a:bodyPr/>
          <a:lstStyle/>
          <a:p>
            <a:r>
              <a:rPr lang="en-US" dirty="0" smtClean="0"/>
              <a:t>Shared Memory</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759573" y="497012"/>
            <a:ext cx="1800225" cy="809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4503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Broadcast</a:t>
            </a:r>
          </a:p>
          <a:p>
            <a:pPr lvl="1"/>
            <a:r>
              <a:rPr lang="en-US" dirty="0" smtClean="0"/>
              <a:t>One set of threads access value in bank #12 and the remaining threads access value in bank #20</a:t>
            </a:r>
          </a:p>
          <a:p>
            <a:pPr lvl="1"/>
            <a:r>
              <a:rPr lang="en-US" dirty="0" smtClean="0"/>
              <a:t>Broadcasts are served independently on CC 1.x</a:t>
            </a:r>
          </a:p>
          <a:p>
            <a:pPr lvl="2"/>
            <a:r>
              <a:rPr lang="en-US" dirty="0" smtClean="0"/>
              <a:t>I.e., sample bellow causes 2-way conflict</a:t>
            </a:r>
          </a:p>
          <a:p>
            <a:pPr lvl="1"/>
            <a:r>
              <a:rPr lang="en-US" dirty="0" smtClean="0"/>
              <a:t>CC 2.x</a:t>
            </a:r>
            <a:r>
              <a:rPr lang="cs-CZ" dirty="0" smtClean="0"/>
              <a:t> and </a:t>
            </a:r>
            <a:r>
              <a:rPr lang="en-US" dirty="0" smtClean="0"/>
              <a:t>newer serve broadcasts simultaneously</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18</a:t>
            </a:fld>
            <a:endParaRPr lang="cs-CZ"/>
          </a:p>
        </p:txBody>
      </p:sp>
      <p:sp>
        <p:nvSpPr>
          <p:cNvPr id="6" name="Nadpis 5"/>
          <p:cNvSpPr>
            <a:spLocks noGrp="1"/>
          </p:cNvSpPr>
          <p:nvPr>
            <p:ph type="title"/>
          </p:nvPr>
        </p:nvSpPr>
        <p:spPr/>
        <p:txBody>
          <a:bodyPr/>
          <a:lstStyle/>
          <a:p>
            <a:r>
              <a:rPr lang="en-US" dirty="0" smtClean="0"/>
              <a:t>Shared Memory</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753504" y="871339"/>
            <a:ext cx="1876425" cy="814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7889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683976"/>
          </a:xfrm>
        </p:spPr>
        <p:txBody>
          <a:bodyPr>
            <a:normAutofit/>
          </a:bodyPr>
          <a:lstStyle/>
          <a:p>
            <a:r>
              <a:rPr lang="en-US" dirty="0" smtClean="0"/>
              <a:t>Registers</a:t>
            </a:r>
          </a:p>
          <a:p>
            <a:pPr lvl="1"/>
            <a:r>
              <a:rPr lang="en-US" dirty="0" smtClean="0"/>
              <a:t>One register pool per multiprocessor</a:t>
            </a:r>
          </a:p>
          <a:p>
            <a:pPr lvl="2"/>
            <a:r>
              <a:rPr lang="en-US" dirty="0" smtClean="0"/>
              <a:t>8-64k of 32-bit registers (depending on CC)</a:t>
            </a:r>
          </a:p>
          <a:p>
            <a:pPr lvl="2"/>
            <a:r>
              <a:rPr lang="en-US" dirty="0" smtClean="0"/>
              <a:t>Register allocation is defined by compiler</a:t>
            </a:r>
            <a:endParaRPr lang="cs-CZ" dirty="0" smtClean="0"/>
          </a:p>
          <a:p>
            <a:pPr lvl="1"/>
            <a:r>
              <a:rPr lang="en-US" dirty="0" smtClean="0"/>
              <a:t>All allocated blocks share the registry pool</a:t>
            </a:r>
          </a:p>
          <a:p>
            <a:pPr lvl="2"/>
            <a:r>
              <a:rPr lang="en-US" dirty="0" smtClean="0"/>
              <a:t>Register pressure (heavy utilization) may limit number of blocks running simultaneously</a:t>
            </a:r>
          </a:p>
          <a:p>
            <a:pPr lvl="3"/>
            <a:r>
              <a:rPr lang="en-US" dirty="0" smtClean="0"/>
              <a:t>It may also cause registry spilling</a:t>
            </a:r>
          </a:p>
          <a:p>
            <a:pPr lvl="1"/>
            <a:r>
              <a:rPr lang="en-US" dirty="0" smtClean="0"/>
              <a:t>As fast as the cores (no extra clock cycles)</a:t>
            </a:r>
          </a:p>
          <a:p>
            <a:pPr lvl="1"/>
            <a:r>
              <a:rPr lang="en-US" dirty="0" smtClean="0"/>
              <a:t>Read-after-write dependency</a:t>
            </a:r>
          </a:p>
          <a:p>
            <a:pPr lvl="2"/>
            <a:r>
              <a:rPr lang="en-US" dirty="0" smtClean="0"/>
              <a:t>24 clock cycles</a:t>
            </a:r>
          </a:p>
          <a:p>
            <a:pPr lvl="2"/>
            <a:r>
              <a:rPr lang="en-US" dirty="0" smtClean="0"/>
              <a:t>Can be hidden if there are enough active warps</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19</a:t>
            </a:fld>
            <a:endParaRPr lang="cs-CZ"/>
          </a:p>
        </p:txBody>
      </p:sp>
      <p:sp>
        <p:nvSpPr>
          <p:cNvPr id="6" name="Nadpis 5"/>
          <p:cNvSpPr>
            <a:spLocks noGrp="1"/>
          </p:cNvSpPr>
          <p:nvPr>
            <p:ph type="title"/>
          </p:nvPr>
        </p:nvSpPr>
        <p:spPr/>
        <p:txBody>
          <a:bodyPr/>
          <a:lstStyle/>
          <a:p>
            <a:r>
              <a:rPr lang="en-US" dirty="0" smtClean="0"/>
              <a:t>Registers</a:t>
            </a:r>
            <a:endParaRPr lang="cs-CZ" dirty="0"/>
          </a:p>
        </p:txBody>
      </p:sp>
    </p:spTree>
    <p:extLst>
      <p:ext uri="{BB962C8B-B14F-4D97-AF65-F5344CB8AC3E}">
        <p14:creationId xmlns:p14="http://schemas.microsoft.com/office/powerpoint/2010/main" val="1254315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Single Instruction Multiple Threads</a:t>
            </a:r>
          </a:p>
          <a:p>
            <a:pPr lvl="1"/>
            <a:r>
              <a:rPr lang="en-US" dirty="0"/>
              <a:t>All cores are executing the same instruction</a:t>
            </a:r>
          </a:p>
          <a:p>
            <a:pPr lvl="1"/>
            <a:r>
              <a:rPr lang="en-US" dirty="0"/>
              <a:t>Each core has its own set of registers</a:t>
            </a:r>
            <a:endParaRPr lang="cs-CZ" dirty="0"/>
          </a:p>
          <a:p>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a:t>
            </a:fld>
            <a:endParaRPr lang="cs-CZ"/>
          </a:p>
        </p:txBody>
      </p:sp>
      <p:sp>
        <p:nvSpPr>
          <p:cNvPr id="6" name="Nadpis 5"/>
          <p:cNvSpPr>
            <a:spLocks noGrp="1"/>
          </p:cNvSpPr>
          <p:nvPr>
            <p:ph type="title"/>
          </p:nvPr>
        </p:nvSpPr>
        <p:spPr/>
        <p:txBody>
          <a:bodyPr/>
          <a:lstStyle/>
          <a:p>
            <a:r>
              <a:rPr lang="en-US" dirty="0" smtClean="0"/>
              <a:t>SIMT Execution (Revision)</a:t>
            </a:r>
            <a:endParaRPr lang="cs-CZ" dirty="0"/>
          </a:p>
        </p:txBody>
      </p:sp>
      <p:grpSp>
        <p:nvGrpSpPr>
          <p:cNvPr id="7" name="Skupina 6"/>
          <p:cNvGrpSpPr/>
          <p:nvPr/>
        </p:nvGrpSpPr>
        <p:grpSpPr>
          <a:xfrm>
            <a:off x="1393161" y="3068960"/>
            <a:ext cx="6336704" cy="2660897"/>
            <a:chOff x="1475656" y="3400449"/>
            <a:chExt cx="6336704" cy="2660897"/>
          </a:xfrm>
          <a:effectLst>
            <a:reflection blurRad="6350" stA="20000" endPos="15000" dist="50800" dir="5400000" sy="-100000" algn="bl" rotWithShape="0"/>
          </a:effectLst>
        </p:grpSpPr>
        <p:grpSp>
          <p:nvGrpSpPr>
            <p:cNvPr id="8" name="Skupina 7"/>
            <p:cNvGrpSpPr/>
            <p:nvPr/>
          </p:nvGrpSpPr>
          <p:grpSpPr>
            <a:xfrm>
              <a:off x="1475656" y="4365104"/>
              <a:ext cx="6336704" cy="1696242"/>
              <a:chOff x="1475656" y="4365104"/>
              <a:chExt cx="6336704" cy="1696242"/>
            </a:xfrm>
          </p:grpSpPr>
          <p:grpSp>
            <p:nvGrpSpPr>
              <p:cNvPr id="16" name="Skupina 15"/>
              <p:cNvGrpSpPr/>
              <p:nvPr/>
            </p:nvGrpSpPr>
            <p:grpSpPr>
              <a:xfrm>
                <a:off x="1475656" y="4365104"/>
                <a:ext cx="6336704" cy="943840"/>
                <a:chOff x="1619672" y="4509120"/>
                <a:chExt cx="6336704" cy="943840"/>
              </a:xfrm>
            </p:grpSpPr>
            <p:pic>
              <p:nvPicPr>
                <p:cNvPr id="29" name="Obrázek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4509120"/>
                  <a:ext cx="936104" cy="943840"/>
                </a:xfrm>
                <a:prstGeom prst="rect">
                  <a:avLst/>
                </a:prstGeom>
              </p:spPr>
            </p:pic>
            <p:pic>
              <p:nvPicPr>
                <p:cNvPr id="30" name="Obrázek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4509120"/>
                  <a:ext cx="936104" cy="943840"/>
                </a:xfrm>
                <a:prstGeom prst="rect">
                  <a:avLst/>
                </a:prstGeom>
              </p:spPr>
            </p:pic>
            <p:pic>
              <p:nvPicPr>
                <p:cNvPr id="31" name="Obrázek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2" y="4509120"/>
                  <a:ext cx="936104" cy="943840"/>
                </a:xfrm>
                <a:prstGeom prst="rect">
                  <a:avLst/>
                </a:prstGeom>
              </p:spPr>
            </p:pic>
            <p:pic>
              <p:nvPicPr>
                <p:cNvPr id="32" name="Obrázek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4509120"/>
                  <a:ext cx="936104" cy="943840"/>
                </a:xfrm>
                <a:prstGeom prst="rect">
                  <a:avLst/>
                </a:prstGeom>
              </p:spPr>
            </p:pic>
            <p:pic>
              <p:nvPicPr>
                <p:cNvPr id="33" name="Obrázek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509120"/>
                  <a:ext cx="936104" cy="943840"/>
                </a:xfrm>
                <a:prstGeom prst="rect">
                  <a:avLst/>
                </a:prstGeom>
              </p:spPr>
            </p:pic>
            <p:pic>
              <p:nvPicPr>
                <p:cNvPr id="34" name="Obrázek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4509120"/>
                  <a:ext cx="936104" cy="943840"/>
                </a:xfrm>
                <a:prstGeom prst="rect">
                  <a:avLst/>
                </a:prstGeom>
              </p:spPr>
            </p:pic>
          </p:grpSp>
          <p:sp>
            <p:nvSpPr>
              <p:cNvPr id="17" name="Plechovka 16"/>
              <p:cNvSpPr/>
              <p:nvPr/>
            </p:nvSpPr>
            <p:spPr>
              <a:xfrm>
                <a:off x="158366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18" name="Plechovka 17"/>
              <p:cNvSpPr/>
              <p:nvPr/>
            </p:nvSpPr>
            <p:spPr>
              <a:xfrm>
                <a:off x="2663788" y="5661246"/>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19" name="Plechovka 18"/>
              <p:cNvSpPr/>
              <p:nvPr/>
            </p:nvSpPr>
            <p:spPr>
              <a:xfrm>
                <a:off x="374390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0" name="Plechovka 19"/>
              <p:cNvSpPr/>
              <p:nvPr/>
            </p:nvSpPr>
            <p:spPr>
              <a:xfrm>
                <a:off x="4824028" y="5661245"/>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1" name="Plechovka 20"/>
              <p:cNvSpPr/>
              <p:nvPr/>
            </p:nvSpPr>
            <p:spPr>
              <a:xfrm>
                <a:off x="5904148" y="5661244"/>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2" name="Plechovka 21"/>
              <p:cNvSpPr/>
              <p:nvPr/>
            </p:nvSpPr>
            <p:spPr>
              <a:xfrm>
                <a:off x="6984268" y="5661247"/>
                <a:ext cx="720080" cy="400099"/>
              </a:xfrm>
              <a:prstGeom prst="can">
                <a:avLst/>
              </a:prstGeom>
            </p:spPr>
            <p:style>
              <a:lnRef idx="1">
                <a:schemeClr val="accent3"/>
              </a:lnRef>
              <a:fillRef idx="2">
                <a:schemeClr val="accent3"/>
              </a:fillRef>
              <a:effectRef idx="1">
                <a:schemeClr val="accent3"/>
              </a:effectRef>
              <a:fontRef idx="minor">
                <a:schemeClr val="dk1"/>
              </a:fontRef>
            </p:style>
            <p:txBody>
              <a:bodyPr rtlCol="0" anchor="b" anchorCtr="0"/>
              <a:lstStyle/>
              <a:p>
                <a:pPr algn="ctr"/>
                <a:r>
                  <a:rPr lang="en-US" sz="900" dirty="0" smtClean="0"/>
                  <a:t>registers</a:t>
                </a:r>
                <a:endParaRPr lang="cs-CZ" sz="900" dirty="0"/>
              </a:p>
            </p:txBody>
          </p:sp>
          <p:sp>
            <p:nvSpPr>
              <p:cNvPr id="23" name="Obousměrná svislá šipka 22"/>
              <p:cNvSpPr/>
              <p:nvPr/>
            </p:nvSpPr>
            <p:spPr>
              <a:xfrm>
                <a:off x="187170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bousměrná svislá šipka 23"/>
              <p:cNvSpPr/>
              <p:nvPr/>
            </p:nvSpPr>
            <p:spPr>
              <a:xfrm>
                <a:off x="295182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Obousměrná svislá šipka 24"/>
              <p:cNvSpPr/>
              <p:nvPr/>
            </p:nvSpPr>
            <p:spPr>
              <a:xfrm>
                <a:off x="4031940" y="5355280"/>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bousměrná svislá šipka 25"/>
              <p:cNvSpPr/>
              <p:nvPr/>
            </p:nvSpPr>
            <p:spPr>
              <a:xfrm>
                <a:off x="511206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Obousměrná svislá šipka 26"/>
              <p:cNvSpPr/>
              <p:nvPr/>
            </p:nvSpPr>
            <p:spPr>
              <a:xfrm>
                <a:off x="6192180" y="535528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Obousměrná svislá šipka 27"/>
              <p:cNvSpPr/>
              <p:nvPr/>
            </p:nvSpPr>
            <p:spPr>
              <a:xfrm>
                <a:off x="7272300" y="5355279"/>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9" name="Obdélník se zakulaceným příčným rohem 8"/>
            <p:cNvSpPr/>
            <p:nvPr/>
          </p:nvSpPr>
          <p:spPr>
            <a:xfrm>
              <a:off x="1475656" y="3400449"/>
              <a:ext cx="6336704" cy="576064"/>
            </a:xfrm>
            <a:prstGeom prst="round2DiagRect">
              <a:avLst/>
            </a:prstGeom>
            <a:gradFill flip="none" rotWithShape="1">
              <a:gsLst>
                <a:gs pos="0">
                  <a:srgbClr val="934757"/>
                </a:gs>
                <a:gs pos="100000">
                  <a:schemeClr val="accent6">
                    <a:lumMod val="60000"/>
                    <a:lumOff val="40000"/>
                  </a:schemeClr>
                </a:gs>
              </a:gsLst>
              <a:lin ang="16200000" scaled="1"/>
              <a:tileRect/>
            </a:gradFill>
            <a:ln w="28575"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 Decoder and Warp Scheduler</a:t>
              </a:r>
              <a:endParaRPr lang="cs-CZ" dirty="0"/>
            </a:p>
          </p:txBody>
        </p:sp>
        <p:sp>
          <p:nvSpPr>
            <p:cNvPr id="10" name="Obousměrná svislá šipka 9"/>
            <p:cNvSpPr/>
            <p:nvPr/>
          </p:nvSpPr>
          <p:spPr>
            <a:xfrm>
              <a:off x="187170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ousměrná svislá šipka 10"/>
            <p:cNvSpPr/>
            <p:nvPr/>
          </p:nvSpPr>
          <p:spPr>
            <a:xfrm>
              <a:off x="295182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ousměrná svislá šipka 11"/>
            <p:cNvSpPr/>
            <p:nvPr/>
          </p:nvSpPr>
          <p:spPr>
            <a:xfrm>
              <a:off x="4031940" y="4077072"/>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ousměrná svislá šipka 12"/>
            <p:cNvSpPr/>
            <p:nvPr/>
          </p:nvSpPr>
          <p:spPr>
            <a:xfrm>
              <a:off x="5112060" y="4077071"/>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ousměrná svislá šipka 13"/>
            <p:cNvSpPr/>
            <p:nvPr/>
          </p:nvSpPr>
          <p:spPr>
            <a:xfrm>
              <a:off x="6192180" y="4077070"/>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ousměrná svislá šipka 14"/>
            <p:cNvSpPr/>
            <p:nvPr/>
          </p:nvSpPr>
          <p:spPr>
            <a:xfrm>
              <a:off x="7272300" y="4077069"/>
              <a:ext cx="144016" cy="216025"/>
            </a:xfrm>
            <a:prstGeom prst="upDownArrow">
              <a:avLst/>
            </a:prstGeom>
            <a:solidFill>
              <a:srgbClr val="FFFF00"/>
            </a:solidFill>
            <a:ln w="254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31004191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Per-thread Global Memory</a:t>
            </a:r>
          </a:p>
          <a:p>
            <a:pPr lvl="1"/>
            <a:r>
              <a:rPr lang="en-US" dirty="0" smtClean="0"/>
              <a:t>Allocated automatically by compiler</a:t>
            </a:r>
          </a:p>
          <a:p>
            <a:pPr lvl="2"/>
            <a:r>
              <a:rPr lang="en-US" dirty="0" smtClean="0"/>
              <a:t>Compiler may report the amount of allocated local memory (use </a:t>
            </a:r>
            <a:r>
              <a:rPr lang="cs-CZ" b="1" dirty="0" smtClean="0">
                <a:latin typeface="Courier New" pitchFamily="49" charset="0"/>
                <a:cs typeface="Courier New" pitchFamily="49" charset="0"/>
              </a:rPr>
              <a:t>--</a:t>
            </a:r>
            <a:r>
              <a:rPr lang="cs-CZ" b="1" dirty="0" err="1">
                <a:latin typeface="Courier New" pitchFamily="49" charset="0"/>
                <a:cs typeface="Courier New" pitchFamily="49" charset="0"/>
              </a:rPr>
              <a:t>ptxas-options</a:t>
            </a:r>
            <a:r>
              <a:rPr lang="cs-CZ" b="1" dirty="0">
                <a:latin typeface="Courier New" pitchFamily="49" charset="0"/>
                <a:cs typeface="Courier New" pitchFamily="49" charset="0"/>
              </a:rPr>
              <a:t>=-</a:t>
            </a:r>
            <a:r>
              <a:rPr lang="cs-CZ" b="1" dirty="0" smtClean="0">
                <a:latin typeface="Courier New" pitchFamily="49" charset="0"/>
                <a:cs typeface="Courier New" pitchFamily="49" charset="0"/>
              </a:rPr>
              <a:t>v</a:t>
            </a:r>
            <a:r>
              <a:rPr lang="en-US" b="1" dirty="0" smtClean="0"/>
              <a:t>)</a:t>
            </a:r>
            <a:endParaRPr lang="en-US" dirty="0" smtClean="0"/>
          </a:p>
          <a:p>
            <a:pPr lvl="1"/>
            <a:r>
              <a:rPr lang="en-US" dirty="0" smtClean="0"/>
              <a:t>Large local structures and arrays are places here</a:t>
            </a:r>
          </a:p>
          <a:p>
            <a:pPr lvl="2"/>
            <a:r>
              <a:rPr lang="en-US" dirty="0" smtClean="0"/>
              <a:t>Instead of the registers</a:t>
            </a:r>
          </a:p>
          <a:p>
            <a:pPr lvl="1"/>
            <a:r>
              <a:rPr lang="en-US" dirty="0" smtClean="0"/>
              <a:t>Register Pressure</a:t>
            </a:r>
          </a:p>
          <a:p>
            <a:pPr lvl="2"/>
            <a:r>
              <a:rPr lang="en-US" dirty="0" smtClean="0"/>
              <a:t>The registers are spilled into the local memory</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20</a:t>
            </a:fld>
            <a:endParaRPr lang="cs-CZ"/>
          </a:p>
        </p:txBody>
      </p:sp>
      <p:sp>
        <p:nvSpPr>
          <p:cNvPr id="6" name="Nadpis 5"/>
          <p:cNvSpPr>
            <a:spLocks noGrp="1"/>
          </p:cNvSpPr>
          <p:nvPr>
            <p:ph type="title"/>
          </p:nvPr>
        </p:nvSpPr>
        <p:spPr/>
        <p:txBody>
          <a:bodyPr/>
          <a:lstStyle/>
          <a:p>
            <a:r>
              <a:rPr lang="en-US" dirty="0" smtClean="0"/>
              <a:t>Local Memory</a:t>
            </a:r>
            <a:endParaRPr lang="cs-CZ" dirty="0"/>
          </a:p>
        </p:txBody>
      </p:sp>
    </p:spTree>
    <p:extLst>
      <p:ext uri="{BB962C8B-B14F-4D97-AF65-F5344CB8AC3E}">
        <p14:creationId xmlns:p14="http://schemas.microsoft.com/office/powerpoint/2010/main" val="155614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500"/>
                                        <p:tgtEl>
                                          <p:spTgt spid="2">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6" end="6"/>
                                            </p:txEl>
                                          </p:spTgt>
                                        </p:tgtEl>
                                        <p:attrNameLst>
                                          <p:attrName>style.visibility</p:attrName>
                                        </p:attrNameLst>
                                      </p:cBhvr>
                                      <p:to>
                                        <p:strVal val="visible"/>
                                      </p:to>
                                    </p:set>
                                    <p:animEffect transition="in" filter="fade">
                                      <p:cBhvr>
                                        <p:cTn id="1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Global Memory</a:t>
            </a:r>
          </a:p>
          <a:p>
            <a:pPr lvl="1"/>
            <a:r>
              <a:rPr lang="en-US" b="1" dirty="0" err="1" smtClean="0">
                <a:latin typeface="Courier New" pitchFamily="49" charset="0"/>
                <a:cs typeface="Courier New" pitchFamily="49" charset="0"/>
              </a:rPr>
              <a:t>cudaMalloc</a:t>
            </a:r>
            <a:r>
              <a:rPr lang="en-US" b="1" dirty="0" smtClean="0">
                <a:latin typeface="Courier New" pitchFamily="49" charset="0"/>
                <a:cs typeface="Courier New" pitchFamily="49" charset="0"/>
              </a:rPr>
              <a:t>()</a:t>
            </a:r>
            <a:r>
              <a:rPr lang="en-US" dirty="0" smtClean="0"/>
              <a:t>, </a:t>
            </a:r>
            <a:r>
              <a:rPr lang="en-US" b="1" dirty="0" err="1" smtClean="0">
                <a:latin typeface="Courier New" pitchFamily="49" charset="0"/>
                <a:cs typeface="Courier New" pitchFamily="49" charset="0"/>
              </a:rPr>
              <a:t>cudaFree</a:t>
            </a:r>
            <a:r>
              <a:rPr lang="en-US" b="1" dirty="0" smtClean="0">
                <a:latin typeface="Courier New" pitchFamily="49" charset="0"/>
                <a:cs typeface="Courier New" pitchFamily="49" charset="0"/>
              </a:rPr>
              <a:t>()</a:t>
            </a:r>
          </a:p>
          <a:p>
            <a:pPr lvl="1"/>
            <a:r>
              <a:rPr lang="en-US" dirty="0" smtClean="0"/>
              <a:t>Dynamic kernel allocation</a:t>
            </a:r>
          </a:p>
          <a:p>
            <a:pPr lvl="2"/>
            <a:r>
              <a:rPr lang="en-US" b="1" dirty="0" err="1" smtClean="0">
                <a:latin typeface="Courier New" pitchFamily="49" charset="0"/>
                <a:cs typeface="Courier New" pitchFamily="49" charset="0"/>
              </a:rPr>
              <a:t>malloc</a:t>
            </a:r>
            <a:r>
              <a:rPr lang="en-US" b="1" dirty="0" smtClean="0">
                <a:latin typeface="Courier New" pitchFamily="49" charset="0"/>
                <a:cs typeface="Courier New" pitchFamily="49" charset="0"/>
              </a:rPr>
              <a:t>()</a:t>
            </a:r>
            <a:r>
              <a:rPr lang="en-US" dirty="0" smtClean="0"/>
              <a:t> and </a:t>
            </a:r>
            <a:r>
              <a:rPr lang="en-US" b="1" dirty="0" smtClean="0">
                <a:latin typeface="Courier New" pitchFamily="49" charset="0"/>
                <a:cs typeface="Courier New" pitchFamily="49" charset="0"/>
              </a:rPr>
              <a:t>free()</a:t>
            </a:r>
            <a:r>
              <a:rPr lang="en-US" dirty="0" smtClean="0"/>
              <a:t> called from kernel</a:t>
            </a:r>
          </a:p>
          <a:p>
            <a:pPr lvl="2"/>
            <a:r>
              <a:rPr lang="en-US" sz="1900" b="1" dirty="0" err="1">
                <a:latin typeface="Courier New" pitchFamily="49" charset="0"/>
                <a:cs typeface="Courier New" pitchFamily="49" charset="0"/>
              </a:rPr>
              <a:t>cudaDeviceSetLimit</a:t>
            </a:r>
            <a:r>
              <a:rPr lang="en-US" sz="1900" b="1" dirty="0">
                <a:latin typeface="Courier New" pitchFamily="49" charset="0"/>
                <a:cs typeface="Courier New" pitchFamily="49" charset="0"/>
              </a:rPr>
              <a:t>(</a:t>
            </a:r>
            <a:r>
              <a:rPr lang="en-US" sz="1900" b="1" dirty="0" err="1">
                <a:latin typeface="Courier New" pitchFamily="49" charset="0"/>
                <a:cs typeface="Courier New" pitchFamily="49" charset="0"/>
              </a:rPr>
              <a:t>cudaLimitMallocHeapSize</a:t>
            </a:r>
            <a:r>
              <a:rPr lang="en-US" sz="1900" b="1" dirty="0">
                <a:latin typeface="Courier New" pitchFamily="49" charset="0"/>
                <a:cs typeface="Courier New" pitchFamily="49" charset="0"/>
              </a:rPr>
              <a:t>, </a:t>
            </a:r>
            <a:r>
              <a:rPr lang="en-US" sz="1900" i="1" dirty="0">
                <a:latin typeface="Courier New" pitchFamily="49" charset="0"/>
                <a:cs typeface="Courier New" pitchFamily="49" charset="0"/>
              </a:rPr>
              <a:t>size</a:t>
            </a:r>
            <a:r>
              <a:rPr lang="en-US" sz="1900" b="1" dirty="0" smtClean="0">
                <a:latin typeface="Courier New" pitchFamily="49" charset="0"/>
                <a:cs typeface="Courier New" pitchFamily="49" charset="0"/>
              </a:rPr>
              <a:t>)</a:t>
            </a:r>
            <a:endParaRPr lang="en-US" sz="1900" dirty="0" smtClean="0"/>
          </a:p>
          <a:p>
            <a:pPr lvl="8"/>
            <a:endParaRPr lang="en-US" sz="800" dirty="0" smtClean="0"/>
          </a:p>
          <a:p>
            <a:r>
              <a:rPr lang="en-US" dirty="0" smtClean="0"/>
              <a:t>Shared Memory</a:t>
            </a:r>
          </a:p>
          <a:p>
            <a:pPr lvl="1"/>
            <a:r>
              <a:rPr lang="en-US" dirty="0" smtClean="0"/>
              <a:t>Statically (e.g., </a:t>
            </a:r>
            <a:r>
              <a:rPr lang="en-US" b="1" dirty="0" smtClean="0">
                <a:solidFill>
                  <a:srgbClr val="78B832"/>
                </a:solidFill>
                <a:latin typeface="Courier New" pitchFamily="49" charset="0"/>
                <a:cs typeface="Courier New" pitchFamily="49" charset="0"/>
              </a:rPr>
              <a:t>__shared__</a:t>
            </a:r>
            <a:r>
              <a:rPr lang="en-US" b="1" dirty="0" smtClean="0">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int</a:t>
            </a:r>
            <a:r>
              <a:rPr lang="en-US" b="1" dirty="0" smtClean="0">
                <a:solidFill>
                  <a:srgbClr val="0070C0"/>
                </a:solidFill>
                <a:latin typeface="Courier New" pitchFamily="49" charset="0"/>
                <a:cs typeface="Courier New" pitchFamily="49" charset="0"/>
              </a:rPr>
              <a:t> </a:t>
            </a:r>
            <a:r>
              <a:rPr lang="en-US" b="1" dirty="0" smtClean="0">
                <a:latin typeface="Courier New" pitchFamily="49" charset="0"/>
                <a:cs typeface="Courier New" pitchFamily="49" charset="0"/>
              </a:rPr>
              <a:t>foo[16];</a:t>
            </a:r>
            <a:r>
              <a:rPr lang="en-US" dirty="0" smtClean="0"/>
              <a:t>)</a:t>
            </a:r>
          </a:p>
          <a:p>
            <a:pPr lvl="1"/>
            <a:r>
              <a:rPr lang="en-US" dirty="0" smtClean="0"/>
              <a:t>Dynamically (by 3</a:t>
            </a:r>
            <a:r>
              <a:rPr lang="en-US" baseline="30000" dirty="0" smtClean="0"/>
              <a:t>rd</a:t>
            </a:r>
            <a:r>
              <a:rPr lang="en-US" dirty="0" smtClean="0"/>
              <a:t> kernel launch parameter)</a:t>
            </a:r>
          </a:p>
          <a:p>
            <a:pPr marL="630936" lvl="2" indent="0">
              <a:buNone/>
            </a:pPr>
            <a:r>
              <a:rPr lang="en-US" sz="2000" b="1" dirty="0" smtClean="0">
                <a:solidFill>
                  <a:srgbClr val="0070C0"/>
                </a:solidFill>
                <a:latin typeface="Courier New" pitchFamily="49" charset="0"/>
                <a:cs typeface="Courier New" pitchFamily="49" charset="0"/>
              </a:rPr>
              <a:t>extern</a:t>
            </a:r>
            <a:r>
              <a:rPr lang="en-US" sz="2000" b="1" dirty="0" smtClean="0">
                <a:solidFill>
                  <a:srgbClr val="78B832"/>
                </a:solidFill>
                <a:latin typeface="Courier New" pitchFamily="49" charset="0"/>
                <a:cs typeface="Courier New" pitchFamily="49" charset="0"/>
              </a:rPr>
              <a:t> __</a:t>
            </a:r>
            <a:r>
              <a:rPr lang="en-US" sz="2000" b="1" dirty="0">
                <a:solidFill>
                  <a:srgbClr val="78B832"/>
                </a:solidFill>
                <a:latin typeface="Courier New" pitchFamily="49" charset="0"/>
                <a:cs typeface="Courier New" pitchFamily="49" charset="0"/>
              </a:rPr>
              <a:t>shared__</a:t>
            </a:r>
            <a:r>
              <a:rPr lang="en-US" sz="2000" b="1" dirty="0">
                <a:latin typeface="Courier New" pitchFamily="49" charset="0"/>
                <a:cs typeface="Courier New" pitchFamily="49" charset="0"/>
              </a:rPr>
              <a:t> </a:t>
            </a:r>
            <a:r>
              <a:rPr lang="en-US" sz="2000" b="1" dirty="0" smtClean="0">
                <a:solidFill>
                  <a:srgbClr val="0070C0"/>
                </a:solidFill>
                <a:latin typeface="Courier New" pitchFamily="49" charset="0"/>
                <a:cs typeface="Courier New" pitchFamily="49" charset="0"/>
              </a:rPr>
              <a:t>float </a:t>
            </a:r>
            <a:r>
              <a:rPr lang="en-US" sz="2000" b="1" dirty="0" smtClean="0">
                <a:latin typeface="Courier New" pitchFamily="49" charset="0"/>
                <a:cs typeface="Courier New" pitchFamily="49" charset="0"/>
              </a:rPr>
              <a:t>bar[];</a:t>
            </a:r>
          </a:p>
          <a:p>
            <a:pPr marL="630936" lvl="2" indent="0">
              <a:buNone/>
            </a:pPr>
            <a:r>
              <a:rPr lang="en-US" sz="2000" b="1" dirty="0" smtClean="0">
                <a:solidFill>
                  <a:srgbClr val="0070C0"/>
                </a:solidFill>
                <a:latin typeface="Courier New" pitchFamily="49" charset="0"/>
                <a:cs typeface="Courier New" pitchFamily="49" charset="0"/>
              </a:rPr>
              <a:t>float</a:t>
            </a:r>
            <a:r>
              <a:rPr lang="en-US" sz="2000" b="1" dirty="0" smtClean="0">
                <a:latin typeface="Courier New" pitchFamily="49" charset="0"/>
                <a:cs typeface="Courier New" pitchFamily="49" charset="0"/>
              </a:rPr>
              <a:t> *bar1 = &amp;(bar[0]);</a:t>
            </a:r>
          </a:p>
          <a:p>
            <a:pPr marL="630936" lvl="2" indent="0">
              <a:buNone/>
            </a:pPr>
            <a:r>
              <a:rPr lang="en-US" sz="2000" b="1" dirty="0">
                <a:solidFill>
                  <a:srgbClr val="0070C0"/>
                </a:solidFill>
                <a:latin typeface="Courier New" pitchFamily="49" charset="0"/>
                <a:cs typeface="Courier New" pitchFamily="49" charset="0"/>
              </a:rPr>
              <a:t>float</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bar2 </a:t>
            </a:r>
            <a:r>
              <a:rPr lang="en-US" sz="2000" b="1" dirty="0">
                <a:latin typeface="Courier New" pitchFamily="49" charset="0"/>
                <a:cs typeface="Courier New" pitchFamily="49" charset="0"/>
              </a:rPr>
              <a:t>= &amp;(</a:t>
            </a:r>
            <a:r>
              <a:rPr lang="en-US" sz="2000" b="1" dirty="0" smtClean="0">
                <a:latin typeface="Courier New" pitchFamily="49" charset="0"/>
                <a:cs typeface="Courier New" pitchFamily="49" charset="0"/>
              </a:rPr>
              <a:t>bar[</a:t>
            </a:r>
            <a:r>
              <a:rPr lang="en-US" sz="2000" i="1" dirty="0" smtClean="0">
                <a:latin typeface="Courier New" pitchFamily="49" charset="0"/>
                <a:cs typeface="Courier New" pitchFamily="49" charset="0"/>
              </a:rPr>
              <a:t>size_of_bar1</a:t>
            </a:r>
            <a:r>
              <a:rPr lang="en-US" sz="2000" b="1" dirty="0" smtClean="0">
                <a:latin typeface="Courier New" pitchFamily="49" charset="0"/>
                <a:cs typeface="Courier New" pitchFamily="49" charset="0"/>
              </a:rPr>
              <a:t>]);</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21</a:t>
            </a:fld>
            <a:endParaRPr lang="cs-CZ"/>
          </a:p>
        </p:txBody>
      </p:sp>
      <p:sp>
        <p:nvSpPr>
          <p:cNvPr id="6" name="Nadpis 5"/>
          <p:cNvSpPr>
            <a:spLocks noGrp="1"/>
          </p:cNvSpPr>
          <p:nvPr>
            <p:ph type="title"/>
          </p:nvPr>
        </p:nvSpPr>
        <p:spPr/>
        <p:txBody>
          <a:bodyPr/>
          <a:lstStyle/>
          <a:p>
            <a:r>
              <a:rPr lang="en-US" dirty="0" smtClean="0"/>
              <a:t>Memory Allocation</a:t>
            </a:r>
            <a:endParaRPr lang="cs-CZ" dirty="0"/>
          </a:p>
        </p:txBody>
      </p:sp>
    </p:spTree>
    <p:extLst>
      <p:ext uri="{BB962C8B-B14F-4D97-AF65-F5344CB8AC3E}">
        <p14:creationId xmlns:p14="http://schemas.microsoft.com/office/powerpoint/2010/main" val="4169006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Page-locked (Pinned) Host Memory</a:t>
            </a:r>
          </a:p>
          <a:p>
            <a:pPr lvl="1"/>
            <a:r>
              <a:rPr lang="en-US" dirty="0" smtClean="0"/>
              <a:t>Host memory that is prevented from swapping</a:t>
            </a:r>
          </a:p>
          <a:p>
            <a:pPr lvl="1"/>
            <a:r>
              <a:rPr lang="en-US" dirty="0" smtClean="0"/>
              <a:t>Created/dismissed by</a:t>
            </a:r>
          </a:p>
          <a:p>
            <a:pPr marL="914400" lvl="3" indent="0">
              <a:buNone/>
            </a:pPr>
            <a:r>
              <a:rPr lang="cs-CZ" b="1" dirty="0" err="1">
                <a:latin typeface="Courier New" panose="02070309020205020404" pitchFamily="49" charset="0"/>
                <a:cs typeface="Courier New" panose="02070309020205020404" pitchFamily="49" charset="0"/>
              </a:rPr>
              <a:t>cudaHostAlloc</a:t>
            </a:r>
            <a:r>
              <a:rPr lang="cs-CZ" b="1" dirty="0" smtClean="0">
                <a:latin typeface="Courier New" panose="02070309020205020404" pitchFamily="49" charset="0"/>
                <a:cs typeface="Courier New" panose="02070309020205020404" pitchFamily="49" charset="0"/>
              </a:rPr>
              <a:t>()</a:t>
            </a:r>
            <a:r>
              <a:rPr lang="en-US" dirty="0" smtClean="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cudaFreeHost</a:t>
            </a:r>
            <a:r>
              <a:rPr lang="en-US" b="1" dirty="0" smtClean="0">
                <a:latin typeface="Courier New" panose="02070309020205020404" pitchFamily="49" charset="0"/>
                <a:cs typeface="Courier New" panose="02070309020205020404" pitchFamily="49" charset="0"/>
              </a:rPr>
              <a:t>()</a:t>
            </a:r>
          </a:p>
          <a:p>
            <a:pPr marL="914400" lvl="3" indent="0">
              <a:buNone/>
            </a:pPr>
            <a:r>
              <a:rPr lang="en-US" b="1" dirty="0" err="1" smtClean="0">
                <a:latin typeface="Courier New" panose="02070309020205020404" pitchFamily="49" charset="0"/>
                <a:cs typeface="Courier New" panose="02070309020205020404" pitchFamily="49" charset="0"/>
              </a:rPr>
              <a:t>cudaHostRegister</a:t>
            </a:r>
            <a:r>
              <a:rPr lang="en-US" b="1" dirty="0" smtClean="0">
                <a:latin typeface="Courier New" panose="02070309020205020404" pitchFamily="49" charset="0"/>
                <a:cs typeface="Courier New" panose="02070309020205020404" pitchFamily="49" charset="0"/>
              </a:rPr>
              <a:t>()</a:t>
            </a:r>
            <a:r>
              <a:rPr lang="en-US" dirty="0" smtClean="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cudaHostUnregister</a:t>
            </a: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a:p>
            <a:pPr lvl="1"/>
            <a:r>
              <a:rPr lang="en-US" dirty="0" smtClean="0"/>
              <a:t>Optionally with flags</a:t>
            </a:r>
          </a:p>
          <a:p>
            <a:pPr marL="914400" lvl="3" indent="0">
              <a:buNone/>
            </a:pPr>
            <a:r>
              <a:rPr lang="cs-CZ" b="1" dirty="0" err="1" smtClean="0">
                <a:latin typeface="Courier New" panose="02070309020205020404" pitchFamily="49" charset="0"/>
                <a:cs typeface="Courier New" panose="02070309020205020404" pitchFamily="49" charset="0"/>
              </a:rPr>
              <a:t>cudaHostAllocWriteCombined</a:t>
            </a:r>
            <a:endParaRPr lang="en-US" b="1" dirty="0" smtClean="0">
              <a:latin typeface="Courier New" panose="02070309020205020404" pitchFamily="49" charset="0"/>
              <a:cs typeface="Courier New" panose="02070309020205020404" pitchFamily="49" charset="0"/>
            </a:endParaRPr>
          </a:p>
          <a:p>
            <a:pPr marL="914400" lvl="3" indent="0">
              <a:buNone/>
            </a:pPr>
            <a:r>
              <a:rPr lang="cs-CZ" b="1" dirty="0" err="1" smtClean="0">
                <a:latin typeface="Courier New" panose="02070309020205020404" pitchFamily="49" charset="0"/>
                <a:cs typeface="Courier New" panose="02070309020205020404" pitchFamily="49" charset="0"/>
              </a:rPr>
              <a:t>cudaHostAllocMapped</a:t>
            </a:r>
            <a:endParaRPr lang="en-US" b="1" dirty="0" smtClean="0">
              <a:latin typeface="Courier New" panose="02070309020205020404" pitchFamily="49" charset="0"/>
              <a:cs typeface="Courier New" panose="02070309020205020404" pitchFamily="49" charset="0"/>
            </a:endParaRPr>
          </a:p>
          <a:p>
            <a:pPr marL="914400" lvl="3" indent="0">
              <a:buNone/>
            </a:pPr>
            <a:r>
              <a:rPr lang="cs-CZ" b="1" dirty="0" err="1">
                <a:latin typeface="Courier New" panose="02070309020205020404" pitchFamily="49" charset="0"/>
                <a:cs typeface="Courier New" panose="02070309020205020404" pitchFamily="49" charset="0"/>
              </a:rPr>
              <a:t>cudaHostAllocPortable</a:t>
            </a:r>
            <a:endParaRPr lang="en-US" b="1" dirty="0">
              <a:latin typeface="Courier New" panose="02070309020205020404" pitchFamily="49" charset="0"/>
              <a:cs typeface="Courier New" panose="02070309020205020404" pitchFamily="49" charset="0"/>
            </a:endParaRPr>
          </a:p>
          <a:p>
            <a:pPr lvl="1"/>
            <a:r>
              <a:rPr lang="en-US" dirty="0" smtClean="0"/>
              <a:t>Copies between pinned host memory and device are automatically performed asynchronously</a:t>
            </a:r>
          </a:p>
          <a:p>
            <a:pPr lvl="1"/>
            <a:r>
              <a:rPr lang="en-US" dirty="0" smtClean="0"/>
              <a:t>Pinned memory is a scarce resource</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22</a:t>
            </a:fld>
            <a:endParaRPr lang="cs-CZ"/>
          </a:p>
        </p:txBody>
      </p:sp>
      <p:sp>
        <p:nvSpPr>
          <p:cNvPr id="6" name="Nadpis 5"/>
          <p:cNvSpPr>
            <a:spLocks noGrp="1"/>
          </p:cNvSpPr>
          <p:nvPr>
            <p:ph type="title"/>
          </p:nvPr>
        </p:nvSpPr>
        <p:spPr/>
        <p:txBody>
          <a:bodyPr/>
          <a:lstStyle/>
          <a:p>
            <a:r>
              <a:rPr lang="en-US" dirty="0" smtClean="0"/>
              <a:t>Page-locked Memory</a:t>
            </a:r>
            <a:endParaRPr lang="cs-CZ" dirty="0"/>
          </a:p>
        </p:txBody>
      </p:sp>
      <p:sp>
        <p:nvSpPr>
          <p:cNvPr id="7" name="Zaoblený obdélníkový popisek 6"/>
          <p:cNvSpPr/>
          <p:nvPr/>
        </p:nvSpPr>
        <p:spPr>
          <a:xfrm>
            <a:off x="5724128" y="3717032"/>
            <a:ext cx="2664296" cy="720080"/>
          </a:xfrm>
          <a:prstGeom prst="wedgeRoundRectCallout">
            <a:avLst>
              <a:gd name="adj1" fmla="val -64903"/>
              <a:gd name="adj2" fmla="val -1561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Optimized for writing, not cached on CPU</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37966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Device Memory Mapping</a:t>
            </a:r>
          </a:p>
          <a:p>
            <a:pPr lvl="1"/>
            <a:r>
              <a:rPr lang="en-US" dirty="0" smtClean="0"/>
              <a:t>Allowing GPU to access portions of host memory directly (i.e., without explicit copy operations)</a:t>
            </a:r>
          </a:p>
          <a:p>
            <a:pPr lvl="2"/>
            <a:r>
              <a:rPr lang="en-US" dirty="0" smtClean="0"/>
              <a:t>For both reading and writing</a:t>
            </a:r>
          </a:p>
          <a:p>
            <a:pPr lvl="1"/>
            <a:r>
              <a:rPr lang="en-US" dirty="0" smtClean="0"/>
              <a:t>The memory must be allocated/registered with flag </a:t>
            </a:r>
            <a:r>
              <a:rPr lang="cs-CZ" b="1" dirty="0" err="1" smtClean="0">
                <a:latin typeface="Courier New" panose="02070309020205020404" pitchFamily="49" charset="0"/>
                <a:cs typeface="Courier New" panose="02070309020205020404" pitchFamily="49" charset="0"/>
              </a:rPr>
              <a:t>cudaHostAllocMapped</a:t>
            </a:r>
            <a:r>
              <a:rPr lang="en-US" dirty="0" smtClean="0">
                <a:cs typeface="Courier New" panose="02070309020205020404" pitchFamily="49" charset="0"/>
              </a:rPr>
              <a:t> </a:t>
            </a:r>
            <a:endParaRPr lang="en-US" b="1" dirty="0">
              <a:latin typeface="Courier New" panose="02070309020205020404" pitchFamily="49" charset="0"/>
              <a:cs typeface="Courier New" panose="02070309020205020404" pitchFamily="49" charset="0"/>
            </a:endParaRPr>
          </a:p>
          <a:p>
            <a:pPr lvl="1"/>
            <a:r>
              <a:rPr lang="en-US" dirty="0" smtClean="0"/>
              <a:t>The context must have </a:t>
            </a:r>
            <a:r>
              <a:rPr lang="cs-CZ" b="1" dirty="0" err="1" smtClean="0">
                <a:latin typeface="Courier New" panose="02070309020205020404" pitchFamily="49" charset="0"/>
                <a:cs typeface="Courier New" panose="02070309020205020404" pitchFamily="49" charset="0"/>
              </a:rPr>
              <a:t>cudaDeviceMapHost</a:t>
            </a:r>
            <a:r>
              <a:rPr lang="en-US" dirty="0" smtClean="0"/>
              <a:t> flag (set by </a:t>
            </a:r>
            <a:r>
              <a:rPr lang="cs-CZ" b="1" dirty="0" err="1" smtClean="0">
                <a:latin typeface="Courier New" panose="02070309020205020404" pitchFamily="49" charset="0"/>
                <a:cs typeface="Courier New" panose="02070309020205020404" pitchFamily="49" charset="0"/>
              </a:rPr>
              <a:t>cudaSetDeviceFlags</a:t>
            </a:r>
            <a:r>
              <a:rPr lang="en-US" b="1" dirty="0" smtClean="0">
                <a:latin typeface="Courier New" panose="02070309020205020404" pitchFamily="49" charset="0"/>
                <a:cs typeface="Courier New" panose="02070309020205020404" pitchFamily="49" charset="0"/>
              </a:rPr>
              <a:t>()</a:t>
            </a:r>
            <a:r>
              <a:rPr lang="en-US" dirty="0" smtClean="0"/>
              <a:t>) </a:t>
            </a:r>
            <a:endParaRPr lang="en-US" dirty="0"/>
          </a:p>
          <a:p>
            <a:pPr lvl="1"/>
            <a:r>
              <a:rPr lang="en-US" dirty="0" smtClean="0"/>
              <a:t>Function </a:t>
            </a:r>
            <a:r>
              <a:rPr lang="cs-CZ" b="1" dirty="0" err="1">
                <a:latin typeface="Courier New" panose="02070309020205020404" pitchFamily="49" charset="0"/>
                <a:cs typeface="Courier New" panose="02070309020205020404" pitchFamily="49" charset="0"/>
              </a:rPr>
              <a:t>cudaHostGetDevicePointer</a:t>
            </a:r>
            <a:r>
              <a:rPr lang="cs-CZ" b="1" dirty="0" smtClean="0">
                <a:latin typeface="Courier New" panose="02070309020205020404" pitchFamily="49" charset="0"/>
                <a:cs typeface="Courier New" panose="02070309020205020404" pitchFamily="49" charset="0"/>
              </a:rPr>
              <a:t>()</a:t>
            </a:r>
            <a:r>
              <a:rPr lang="en-US" dirty="0" smtClean="0"/>
              <a:t> gets host pointer and returns corresponding device pointer</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23</a:t>
            </a:fld>
            <a:endParaRPr lang="cs-CZ"/>
          </a:p>
        </p:txBody>
      </p:sp>
      <p:sp>
        <p:nvSpPr>
          <p:cNvPr id="6" name="Nadpis 5"/>
          <p:cNvSpPr>
            <a:spLocks noGrp="1"/>
          </p:cNvSpPr>
          <p:nvPr>
            <p:ph type="title"/>
          </p:nvPr>
        </p:nvSpPr>
        <p:spPr/>
        <p:txBody>
          <a:bodyPr/>
          <a:lstStyle/>
          <a:p>
            <a:r>
              <a:rPr lang="en-US" dirty="0" smtClean="0"/>
              <a:t>Memory Mapping</a:t>
            </a:r>
            <a:endParaRPr lang="cs-CZ" dirty="0"/>
          </a:p>
        </p:txBody>
      </p:sp>
    </p:spTree>
    <p:extLst>
      <p:ext uri="{BB962C8B-B14F-4D97-AF65-F5344CB8AC3E}">
        <p14:creationId xmlns:p14="http://schemas.microsoft.com/office/powerpoint/2010/main" val="2027104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5987008" cy="4525963"/>
          </a:xfrm>
        </p:spPr>
        <p:txBody>
          <a:bodyPr/>
          <a:lstStyle/>
          <a:p>
            <a:r>
              <a:rPr lang="en-US" dirty="0" smtClean="0"/>
              <a:t>GPU</a:t>
            </a:r>
          </a:p>
          <a:p>
            <a:pPr lvl="1"/>
            <a:r>
              <a:rPr lang="en-US" dirty="0" smtClean="0"/>
              <a:t>“Independent” device</a:t>
            </a:r>
          </a:p>
          <a:p>
            <a:pPr lvl="1"/>
            <a:r>
              <a:rPr lang="en-US" dirty="0" smtClean="0"/>
              <a:t>Controlled by host</a:t>
            </a:r>
          </a:p>
          <a:p>
            <a:pPr lvl="1"/>
            <a:r>
              <a:rPr lang="en-US" dirty="0" smtClean="0"/>
              <a:t>Used for “offloading”</a:t>
            </a:r>
          </a:p>
          <a:p>
            <a:pPr lvl="8"/>
            <a:endParaRPr lang="en-US" dirty="0"/>
          </a:p>
          <a:p>
            <a:r>
              <a:rPr lang="en-US" dirty="0" smtClean="0"/>
              <a:t>Host Code</a:t>
            </a:r>
          </a:p>
          <a:p>
            <a:pPr lvl="1"/>
            <a:r>
              <a:rPr lang="en-US" dirty="0" smtClean="0"/>
              <a:t>Needs to be designed in a way that</a:t>
            </a:r>
          </a:p>
          <a:p>
            <a:pPr lvl="2"/>
            <a:r>
              <a:rPr lang="en-US" dirty="0"/>
              <a:t>U</a:t>
            </a:r>
            <a:r>
              <a:rPr lang="en-US" dirty="0" smtClean="0"/>
              <a:t>tilizes GPU(s) efficiently</a:t>
            </a:r>
          </a:p>
          <a:p>
            <a:pPr lvl="2"/>
            <a:r>
              <a:rPr lang="en-US" dirty="0" smtClean="0"/>
              <a:t>Utilize CPU while GPU is working</a:t>
            </a:r>
          </a:p>
          <a:p>
            <a:pPr lvl="2"/>
            <a:r>
              <a:rPr lang="en-US" dirty="0" smtClean="0"/>
              <a:t>CPU and GPU do not wait for each other</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24</a:t>
            </a:fld>
            <a:endParaRPr lang="cs-CZ"/>
          </a:p>
        </p:txBody>
      </p:sp>
      <p:sp>
        <p:nvSpPr>
          <p:cNvPr id="6" name="Nadpis 5"/>
          <p:cNvSpPr>
            <a:spLocks noGrp="1"/>
          </p:cNvSpPr>
          <p:nvPr>
            <p:ph type="title"/>
          </p:nvPr>
        </p:nvSpPr>
        <p:spPr/>
        <p:txBody>
          <a:bodyPr/>
          <a:lstStyle/>
          <a:p>
            <a:r>
              <a:rPr lang="en-US" dirty="0" smtClean="0"/>
              <a:t>Heterogeneous Programming</a:t>
            </a:r>
            <a:endParaRPr lang="cs-C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436068"/>
            <a:ext cx="2075528" cy="4743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452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Bad Example</a:t>
            </a:r>
          </a:p>
          <a:p>
            <a:pPr marL="393192" lvl="1" indent="0">
              <a:buNone/>
            </a:pPr>
            <a:endParaRPr lang="en-US" sz="1000" b="1" dirty="0" smtClean="0">
              <a:latin typeface="Courier New" pitchFamily="49" charset="0"/>
              <a:cs typeface="Courier New" pitchFamily="49" charset="0"/>
            </a:endParaRPr>
          </a:p>
          <a:p>
            <a:pPr marL="393192" lvl="1" indent="0">
              <a:buNone/>
            </a:pPr>
            <a:r>
              <a:rPr lang="cs-CZ" sz="2200" b="1" dirty="0" err="1" smtClean="0">
                <a:latin typeface="Courier New" pitchFamily="49" charset="0"/>
                <a:cs typeface="Courier New" pitchFamily="49" charset="0"/>
              </a:rPr>
              <a:t>cudaMemcpy</a:t>
            </a:r>
            <a:r>
              <a:rPr lang="cs-CZ" sz="2200" b="1" dirty="0" smtClean="0">
                <a:latin typeface="Courier New" pitchFamily="49" charset="0"/>
                <a:cs typeface="Courier New" pitchFamily="49" charset="0"/>
              </a:rPr>
              <a:t>(</a:t>
            </a:r>
            <a:r>
              <a:rPr lang="en-US" sz="2200" b="1" dirty="0" smtClean="0">
                <a:latin typeface="Courier New" pitchFamily="49" charset="0"/>
                <a:cs typeface="Courier New" pitchFamily="49" charset="0"/>
              </a:rPr>
              <a:t>...</a:t>
            </a:r>
            <a:r>
              <a:rPr lang="cs-CZ" sz="2200" b="1" dirty="0" smtClean="0">
                <a:latin typeface="Courier New" pitchFamily="49" charset="0"/>
                <a:cs typeface="Courier New" pitchFamily="49" charset="0"/>
              </a:rPr>
              <a:t>, </a:t>
            </a:r>
            <a:r>
              <a:rPr lang="cs-CZ" sz="2200" b="1" dirty="0" err="1" smtClean="0">
                <a:solidFill>
                  <a:schemeClr val="tx1">
                    <a:lumMod val="50000"/>
                    <a:lumOff val="50000"/>
                  </a:schemeClr>
                </a:solidFill>
                <a:latin typeface="Courier New" pitchFamily="49" charset="0"/>
                <a:cs typeface="Courier New" pitchFamily="49" charset="0"/>
              </a:rPr>
              <a:t>HostToDevice</a:t>
            </a:r>
            <a:r>
              <a:rPr lang="cs-CZ" sz="2200" b="1" dirty="0">
                <a:latin typeface="Courier New" pitchFamily="49" charset="0"/>
                <a:cs typeface="Courier New" pitchFamily="49" charset="0"/>
              </a:rPr>
              <a:t>)</a:t>
            </a:r>
            <a:r>
              <a:rPr lang="en-US" sz="2200" b="1" dirty="0" smtClean="0">
                <a:latin typeface="Courier New" pitchFamily="49" charset="0"/>
                <a:cs typeface="Courier New" pitchFamily="49" charset="0"/>
              </a:rPr>
              <a:t>;</a:t>
            </a:r>
          </a:p>
          <a:p>
            <a:pPr marL="393192" lvl="1" indent="0">
              <a:buNone/>
            </a:pPr>
            <a:r>
              <a:rPr lang="en-US" sz="2200" b="1" dirty="0" smtClean="0">
                <a:latin typeface="Courier New" pitchFamily="49" charset="0"/>
                <a:cs typeface="Courier New" pitchFamily="49" charset="0"/>
              </a:rPr>
              <a:t>Kernel1&lt;&lt;&lt;...&gt;&gt;&gt;(...);</a:t>
            </a:r>
          </a:p>
          <a:p>
            <a:pPr marL="393192" lvl="1" indent="0">
              <a:buNone/>
            </a:pPr>
            <a:r>
              <a:rPr lang="cs-CZ" sz="2200" b="1" dirty="0" err="1" smtClean="0">
                <a:latin typeface="Courier New" panose="02070309020205020404" pitchFamily="49" charset="0"/>
                <a:cs typeface="Courier New" panose="02070309020205020404" pitchFamily="49" charset="0"/>
              </a:rPr>
              <a:t>cudaDeviceSynchronize</a:t>
            </a:r>
            <a:r>
              <a:rPr lang="en-US" sz="2200" b="1" dirty="0" smtClean="0">
                <a:latin typeface="Courier New" panose="02070309020205020404" pitchFamily="49" charset="0"/>
                <a:cs typeface="Courier New" panose="02070309020205020404" pitchFamily="49" charset="0"/>
              </a:rPr>
              <a:t>();</a:t>
            </a:r>
            <a:endParaRPr lang="en-US" sz="2200" b="1" dirty="0">
              <a:latin typeface="Courier New" pitchFamily="49" charset="0"/>
              <a:cs typeface="Courier New" pitchFamily="49" charset="0"/>
            </a:endParaRPr>
          </a:p>
          <a:p>
            <a:pPr marL="393192" lvl="1" indent="0">
              <a:buNone/>
            </a:pPr>
            <a:r>
              <a:rPr lang="cs-CZ" sz="2200" b="1" dirty="0" err="1">
                <a:latin typeface="Courier New" pitchFamily="49" charset="0"/>
                <a:cs typeface="Courier New" pitchFamily="49" charset="0"/>
              </a:rPr>
              <a:t>cudaMemcpy</a:t>
            </a:r>
            <a:r>
              <a:rPr lang="cs-CZ" sz="2200" b="1" dirty="0" smtClean="0">
                <a:latin typeface="Courier New" pitchFamily="49" charset="0"/>
                <a:cs typeface="Courier New" pitchFamily="49" charset="0"/>
              </a:rPr>
              <a:t>(</a:t>
            </a:r>
            <a:r>
              <a:rPr lang="en-US" sz="2200" b="1" dirty="0" smtClean="0">
                <a:latin typeface="Courier New" pitchFamily="49" charset="0"/>
                <a:cs typeface="Courier New" pitchFamily="49" charset="0"/>
              </a:rPr>
              <a:t>...</a:t>
            </a:r>
            <a:r>
              <a:rPr lang="cs-CZ" sz="2200" b="1" dirty="0" smtClean="0">
                <a:latin typeface="Courier New" pitchFamily="49" charset="0"/>
                <a:cs typeface="Courier New" pitchFamily="49" charset="0"/>
              </a:rPr>
              <a:t>,</a:t>
            </a:r>
            <a:r>
              <a:rPr lang="en-US" sz="2200" b="1" dirty="0" smtClean="0">
                <a:latin typeface="Courier New" pitchFamily="49" charset="0"/>
                <a:cs typeface="Courier New" pitchFamily="49" charset="0"/>
              </a:rPr>
              <a:t> </a:t>
            </a:r>
            <a:r>
              <a:rPr lang="cs-CZ" sz="2200" b="1" dirty="0" err="1" smtClean="0">
                <a:solidFill>
                  <a:schemeClr val="tx1">
                    <a:lumMod val="50000"/>
                    <a:lumOff val="50000"/>
                  </a:schemeClr>
                </a:solidFill>
                <a:latin typeface="Courier New" pitchFamily="49" charset="0"/>
                <a:cs typeface="Courier New" pitchFamily="49" charset="0"/>
              </a:rPr>
              <a:t>DeviceToHost</a:t>
            </a:r>
            <a:r>
              <a:rPr lang="cs-CZ" sz="2200" b="1" dirty="0">
                <a:latin typeface="Courier New" pitchFamily="49" charset="0"/>
                <a:cs typeface="Courier New" pitchFamily="49" charset="0"/>
              </a:rPr>
              <a:t>)</a:t>
            </a:r>
            <a:r>
              <a:rPr lang="en-US" sz="2200" b="1" dirty="0" smtClean="0">
                <a:latin typeface="Courier New" pitchFamily="49" charset="0"/>
                <a:cs typeface="Courier New" pitchFamily="49" charset="0"/>
              </a:rPr>
              <a:t>;</a:t>
            </a:r>
            <a:endParaRPr lang="en-US" sz="2200" dirty="0" smtClean="0"/>
          </a:p>
          <a:p>
            <a:pPr marL="393192" lvl="1" indent="0">
              <a:buNone/>
            </a:pPr>
            <a:r>
              <a:rPr lang="en-US" sz="2200" b="1" dirty="0" smtClean="0">
                <a:latin typeface="Courier New" pitchFamily="49" charset="0"/>
                <a:cs typeface="Courier New" pitchFamily="49" charset="0"/>
              </a:rPr>
              <a:t>...</a:t>
            </a:r>
          </a:p>
          <a:p>
            <a:pPr marL="393192" lvl="1" indent="0">
              <a:buNone/>
            </a:pPr>
            <a:r>
              <a:rPr lang="cs-CZ" sz="2200" b="1" dirty="0" err="1" smtClean="0">
                <a:latin typeface="Courier New" pitchFamily="49" charset="0"/>
                <a:cs typeface="Courier New" pitchFamily="49" charset="0"/>
              </a:rPr>
              <a:t>cudaMemcpy</a:t>
            </a:r>
            <a:r>
              <a:rPr lang="cs-CZ" sz="2200" b="1" dirty="0">
                <a:latin typeface="Courier New" pitchFamily="49" charset="0"/>
                <a:cs typeface="Courier New" pitchFamily="49" charset="0"/>
              </a:rPr>
              <a:t>(</a:t>
            </a:r>
            <a:r>
              <a:rPr lang="en-US" sz="2200" b="1" dirty="0">
                <a:latin typeface="Courier New" pitchFamily="49" charset="0"/>
                <a:cs typeface="Courier New" pitchFamily="49" charset="0"/>
              </a:rPr>
              <a:t>...</a:t>
            </a:r>
            <a:r>
              <a:rPr lang="cs-CZ" sz="2200" b="1" dirty="0">
                <a:latin typeface="Courier New" pitchFamily="49" charset="0"/>
                <a:cs typeface="Courier New" pitchFamily="49" charset="0"/>
              </a:rPr>
              <a:t>, </a:t>
            </a:r>
            <a:r>
              <a:rPr lang="cs-CZ" sz="2200" b="1" dirty="0" err="1" smtClean="0">
                <a:solidFill>
                  <a:schemeClr val="tx1">
                    <a:lumMod val="50000"/>
                    <a:lumOff val="50000"/>
                  </a:schemeClr>
                </a:solidFill>
                <a:latin typeface="Courier New" pitchFamily="49" charset="0"/>
                <a:cs typeface="Courier New" pitchFamily="49" charset="0"/>
              </a:rPr>
              <a:t>HostToDevice</a:t>
            </a:r>
            <a:r>
              <a:rPr lang="cs-CZ" sz="2200" b="1" dirty="0">
                <a:latin typeface="Courier New" pitchFamily="49" charset="0"/>
                <a:cs typeface="Courier New" pitchFamily="49" charset="0"/>
              </a:rPr>
              <a:t>)</a:t>
            </a:r>
            <a:r>
              <a:rPr lang="en-US" sz="2200" b="1" dirty="0">
                <a:latin typeface="Courier New" pitchFamily="49" charset="0"/>
                <a:cs typeface="Courier New" pitchFamily="49" charset="0"/>
              </a:rPr>
              <a:t>;</a:t>
            </a:r>
          </a:p>
          <a:p>
            <a:pPr marL="393192" lvl="1" indent="0">
              <a:buNone/>
            </a:pPr>
            <a:r>
              <a:rPr lang="en-US" sz="2200" b="1" dirty="0" smtClean="0">
                <a:latin typeface="Courier New" pitchFamily="49" charset="0"/>
                <a:cs typeface="Courier New" pitchFamily="49" charset="0"/>
              </a:rPr>
              <a:t>Kernel2&lt;&lt;&lt;...&gt;&gt;&gt;(...);</a:t>
            </a:r>
            <a:endParaRPr lang="en-US" sz="2200" b="1" dirty="0">
              <a:latin typeface="Courier New" pitchFamily="49" charset="0"/>
              <a:cs typeface="Courier New" pitchFamily="49" charset="0"/>
            </a:endParaRPr>
          </a:p>
          <a:p>
            <a:pPr marL="393192" lvl="1" indent="0">
              <a:buNone/>
            </a:pPr>
            <a:r>
              <a:rPr lang="cs-CZ" sz="2200" b="1" dirty="0" err="1">
                <a:latin typeface="Courier New" panose="02070309020205020404" pitchFamily="49" charset="0"/>
                <a:cs typeface="Courier New" panose="02070309020205020404" pitchFamily="49" charset="0"/>
              </a:rPr>
              <a:t>cudaDeviceSynchronize</a:t>
            </a:r>
            <a:r>
              <a:rPr lang="en-US" sz="2200" b="1" dirty="0">
                <a:latin typeface="Courier New" panose="02070309020205020404" pitchFamily="49" charset="0"/>
                <a:cs typeface="Courier New" panose="02070309020205020404" pitchFamily="49" charset="0"/>
              </a:rPr>
              <a:t>();</a:t>
            </a:r>
          </a:p>
          <a:p>
            <a:pPr marL="393192" lvl="1" indent="0">
              <a:buNone/>
            </a:pPr>
            <a:r>
              <a:rPr lang="cs-CZ" sz="2200" b="1" dirty="0" err="1">
                <a:latin typeface="Courier New" pitchFamily="49" charset="0"/>
                <a:cs typeface="Courier New" pitchFamily="49" charset="0"/>
              </a:rPr>
              <a:t>cudaMemcpy</a:t>
            </a:r>
            <a:r>
              <a:rPr lang="cs-CZ" sz="2200" b="1" dirty="0">
                <a:latin typeface="Courier New" pitchFamily="49" charset="0"/>
                <a:cs typeface="Courier New" pitchFamily="49" charset="0"/>
              </a:rPr>
              <a:t>(</a:t>
            </a:r>
            <a:r>
              <a:rPr lang="en-US" sz="2200" b="1" dirty="0">
                <a:latin typeface="Courier New" pitchFamily="49" charset="0"/>
                <a:cs typeface="Courier New" pitchFamily="49" charset="0"/>
              </a:rPr>
              <a:t>...</a:t>
            </a:r>
            <a:r>
              <a:rPr lang="cs-CZ" sz="2200" b="1" dirty="0">
                <a:latin typeface="Courier New" pitchFamily="49" charset="0"/>
                <a:cs typeface="Courier New" pitchFamily="49" charset="0"/>
              </a:rPr>
              <a:t>,</a:t>
            </a:r>
            <a:r>
              <a:rPr lang="en-US" sz="2200" b="1" dirty="0">
                <a:latin typeface="Courier New" pitchFamily="49" charset="0"/>
                <a:cs typeface="Courier New" pitchFamily="49" charset="0"/>
              </a:rPr>
              <a:t> </a:t>
            </a:r>
            <a:r>
              <a:rPr lang="cs-CZ" sz="2200" b="1" dirty="0" err="1" smtClean="0">
                <a:solidFill>
                  <a:schemeClr val="tx1">
                    <a:lumMod val="50000"/>
                    <a:lumOff val="50000"/>
                  </a:schemeClr>
                </a:solidFill>
                <a:latin typeface="Courier New" pitchFamily="49" charset="0"/>
                <a:cs typeface="Courier New" pitchFamily="49" charset="0"/>
              </a:rPr>
              <a:t>DeviceToHost</a:t>
            </a:r>
            <a:r>
              <a:rPr lang="cs-CZ" sz="2200" b="1" dirty="0">
                <a:latin typeface="Courier New" pitchFamily="49" charset="0"/>
                <a:cs typeface="Courier New" pitchFamily="49" charset="0"/>
              </a:rPr>
              <a:t>)</a:t>
            </a:r>
            <a:r>
              <a:rPr lang="en-US" sz="2200" b="1" dirty="0">
                <a:latin typeface="Courier New" pitchFamily="49" charset="0"/>
                <a:cs typeface="Courier New" pitchFamily="49" charset="0"/>
              </a:rPr>
              <a:t>;</a:t>
            </a:r>
            <a:endParaRPr lang="cs-CZ" sz="2200" b="1" dirty="0">
              <a:latin typeface="Courier New" pitchFamily="49" charset="0"/>
              <a:cs typeface="Courier New" pitchFamily="49" charset="0"/>
            </a:endParaRPr>
          </a:p>
          <a:p>
            <a:pPr marL="393192" lvl="1" indent="0">
              <a:buNone/>
            </a:pPr>
            <a:r>
              <a:rPr lang="en-US" sz="2200" b="1" dirty="0" smtClean="0">
                <a:latin typeface="Courier New" pitchFamily="49" charset="0"/>
                <a:cs typeface="Courier New" pitchFamily="49" charset="0"/>
              </a:rPr>
              <a:t>...</a:t>
            </a:r>
            <a:endParaRPr lang="cs-CZ" sz="2200" b="1" dirty="0">
              <a:latin typeface="Courier New" pitchFamily="49" charset="0"/>
              <a:cs typeface="Courier New" pitchFamily="49" charset="0"/>
            </a:endParaRP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25</a:t>
            </a:fld>
            <a:endParaRPr lang="cs-CZ"/>
          </a:p>
        </p:txBody>
      </p:sp>
      <p:sp>
        <p:nvSpPr>
          <p:cNvPr id="6" name="Nadpis 5"/>
          <p:cNvSpPr>
            <a:spLocks noGrp="1"/>
          </p:cNvSpPr>
          <p:nvPr>
            <p:ph type="title"/>
          </p:nvPr>
        </p:nvSpPr>
        <p:spPr/>
        <p:txBody>
          <a:bodyPr/>
          <a:lstStyle/>
          <a:p>
            <a:r>
              <a:rPr lang="en-US" dirty="0" smtClean="0"/>
              <a:t>Heterogeneous Programming</a:t>
            </a:r>
            <a:endParaRPr lang="cs-CZ" dirty="0"/>
          </a:p>
        </p:txBody>
      </p:sp>
      <p:grpSp>
        <p:nvGrpSpPr>
          <p:cNvPr id="22" name="Skupina 21"/>
          <p:cNvGrpSpPr/>
          <p:nvPr/>
        </p:nvGrpSpPr>
        <p:grpSpPr>
          <a:xfrm>
            <a:off x="6677700" y="1783931"/>
            <a:ext cx="1685616" cy="3607277"/>
            <a:chOff x="6677700" y="1783931"/>
            <a:chExt cx="1685616" cy="3607277"/>
          </a:xfrm>
        </p:grpSpPr>
        <p:sp>
          <p:nvSpPr>
            <p:cNvPr id="7" name="TextovéPole 6"/>
            <p:cNvSpPr txBox="1"/>
            <p:nvPr/>
          </p:nvSpPr>
          <p:spPr>
            <a:xfrm>
              <a:off x="6677700" y="1783931"/>
              <a:ext cx="633507" cy="369332"/>
            </a:xfrm>
            <a:prstGeom prst="rect">
              <a:avLst/>
            </a:prstGeom>
            <a:noFill/>
          </p:spPr>
          <p:txBody>
            <a:bodyPr wrap="none" rtlCol="0">
              <a:spAutoFit/>
            </a:bodyPr>
            <a:lstStyle/>
            <a:p>
              <a:r>
                <a:rPr lang="en-US" dirty="0" smtClean="0"/>
                <a:t>CPU</a:t>
              </a:r>
              <a:endParaRPr lang="cs-CZ" dirty="0"/>
            </a:p>
          </p:txBody>
        </p:sp>
        <p:sp>
          <p:nvSpPr>
            <p:cNvPr id="8" name="TextovéPole 7"/>
            <p:cNvSpPr txBox="1"/>
            <p:nvPr/>
          </p:nvSpPr>
          <p:spPr>
            <a:xfrm>
              <a:off x="7723397" y="1783931"/>
              <a:ext cx="639919" cy="369332"/>
            </a:xfrm>
            <a:prstGeom prst="rect">
              <a:avLst/>
            </a:prstGeom>
            <a:noFill/>
          </p:spPr>
          <p:txBody>
            <a:bodyPr wrap="none" rtlCol="0">
              <a:spAutoFit/>
            </a:bodyPr>
            <a:lstStyle/>
            <a:p>
              <a:r>
                <a:rPr lang="en-US" dirty="0" smtClean="0"/>
                <a:t>GPU</a:t>
              </a:r>
              <a:endParaRPr lang="cs-CZ" dirty="0"/>
            </a:p>
          </p:txBody>
        </p:sp>
        <p:sp>
          <p:nvSpPr>
            <p:cNvPr id="9" name="Obdélník 8"/>
            <p:cNvSpPr/>
            <p:nvPr/>
          </p:nvSpPr>
          <p:spPr>
            <a:xfrm>
              <a:off x="6724453" y="3573016"/>
              <a:ext cx="540000" cy="504056"/>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7773356" y="2287258"/>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7773356" y="2492896"/>
              <a:ext cx="540000" cy="792088"/>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6724453" y="2287258"/>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p:cNvSpPr/>
            <p:nvPr/>
          </p:nvSpPr>
          <p:spPr>
            <a:xfrm>
              <a:off x="6724453" y="3401992"/>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7773356" y="3401992"/>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délník 14"/>
            <p:cNvSpPr/>
            <p:nvPr/>
          </p:nvSpPr>
          <p:spPr>
            <a:xfrm>
              <a:off x="6724453" y="4149080"/>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bdélník 15"/>
            <p:cNvSpPr/>
            <p:nvPr/>
          </p:nvSpPr>
          <p:spPr>
            <a:xfrm>
              <a:off x="7773356" y="4149080"/>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bdélník 16"/>
            <p:cNvSpPr/>
            <p:nvPr/>
          </p:nvSpPr>
          <p:spPr>
            <a:xfrm>
              <a:off x="6724453" y="5301208"/>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bdélník 17"/>
            <p:cNvSpPr/>
            <p:nvPr/>
          </p:nvSpPr>
          <p:spPr>
            <a:xfrm>
              <a:off x="7773356" y="5301208"/>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7773356" y="4365104"/>
              <a:ext cx="540000" cy="792088"/>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20" name="Zaoblený obdélníkový popisek 19"/>
          <p:cNvSpPr/>
          <p:nvPr/>
        </p:nvSpPr>
        <p:spPr>
          <a:xfrm>
            <a:off x="5112488" y="5641924"/>
            <a:ext cx="2136144" cy="659821"/>
          </a:xfrm>
          <a:prstGeom prst="wedgeRoundRectCallout">
            <a:avLst>
              <a:gd name="adj1" fmla="val 37018"/>
              <a:gd name="adj2" fmla="val -9219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Device is doing something useful</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246651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Overlapping CPU and GPU work</a:t>
            </a:r>
          </a:p>
          <a:p>
            <a:pPr lvl="1"/>
            <a:r>
              <a:rPr lang="en-US" dirty="0" smtClean="0"/>
              <a:t>Kernels</a:t>
            </a:r>
          </a:p>
          <a:p>
            <a:pPr lvl="2"/>
            <a:r>
              <a:rPr lang="en-US" dirty="0" smtClean="0"/>
              <a:t>Started asynchronously</a:t>
            </a:r>
          </a:p>
          <a:p>
            <a:pPr lvl="2"/>
            <a:r>
              <a:rPr lang="en-US" dirty="0" smtClean="0"/>
              <a:t>Can be waited for (</a:t>
            </a:r>
            <a:r>
              <a:rPr lang="cs-CZ" sz="2000" b="1" dirty="0" err="1">
                <a:latin typeface="Courier New" panose="02070309020205020404" pitchFamily="49" charset="0"/>
                <a:cs typeface="Courier New" panose="02070309020205020404" pitchFamily="49" charset="0"/>
              </a:rPr>
              <a:t>cudaDeviceSynchronize</a:t>
            </a:r>
            <a:r>
              <a:rPr lang="en-US" sz="2000" b="1" dirty="0">
                <a:latin typeface="Courier New" panose="02070309020205020404" pitchFamily="49" charset="0"/>
                <a:cs typeface="Courier New" panose="02070309020205020404" pitchFamily="49" charset="0"/>
              </a:rPr>
              <a:t>()</a:t>
            </a:r>
            <a:r>
              <a:rPr lang="en-US" dirty="0" smtClean="0"/>
              <a:t>)</a:t>
            </a:r>
          </a:p>
          <a:p>
            <a:pPr lvl="2"/>
            <a:r>
              <a:rPr lang="en-US" dirty="0" smtClean="0"/>
              <a:t>A little more can be done with streams</a:t>
            </a:r>
            <a:endParaRPr lang="en-US" dirty="0"/>
          </a:p>
          <a:p>
            <a:pPr lvl="1"/>
            <a:r>
              <a:rPr lang="en-US" dirty="0" smtClean="0"/>
              <a:t>Memory transfers</a:t>
            </a:r>
          </a:p>
          <a:p>
            <a:pPr lvl="2"/>
            <a:r>
              <a:rPr lang="en-US" b="1" dirty="0" err="1">
                <a:latin typeface="Courier New" panose="02070309020205020404" pitchFamily="49" charset="0"/>
                <a:cs typeface="Courier New" panose="02070309020205020404" pitchFamily="49" charset="0"/>
              </a:rPr>
              <a:t>c</a:t>
            </a:r>
            <a:r>
              <a:rPr lang="en-US" b="1" dirty="0" err="1" smtClean="0">
                <a:latin typeface="Courier New" panose="02070309020205020404" pitchFamily="49" charset="0"/>
                <a:cs typeface="Courier New" panose="02070309020205020404" pitchFamily="49" charset="0"/>
              </a:rPr>
              <a:t>udaMemcpy</a:t>
            </a:r>
            <a:r>
              <a:rPr lang="en-US" b="1" dirty="0" smtClean="0">
                <a:latin typeface="Courier New" panose="02070309020205020404" pitchFamily="49" charset="0"/>
                <a:cs typeface="Courier New" panose="02070309020205020404" pitchFamily="49" charset="0"/>
              </a:rPr>
              <a:t>()</a:t>
            </a:r>
            <a:r>
              <a:rPr lang="en-US" dirty="0" smtClean="0"/>
              <a:t> is synchronous and blocking</a:t>
            </a:r>
          </a:p>
          <a:p>
            <a:pPr lvl="2"/>
            <a:r>
              <a:rPr lang="en-US" dirty="0" smtClean="0"/>
              <a:t>Alternatively </a:t>
            </a:r>
            <a:r>
              <a:rPr lang="en-US" b="1" dirty="0" err="1" smtClean="0">
                <a:latin typeface="Courier New" panose="02070309020205020404" pitchFamily="49" charset="0"/>
                <a:cs typeface="Courier New" panose="02070309020205020404" pitchFamily="49" charset="0"/>
              </a:rPr>
              <a:t>cudaMemcpyAsync</a:t>
            </a:r>
            <a:r>
              <a:rPr lang="en-US" b="1" dirty="0" smtClean="0">
                <a:latin typeface="Courier New" panose="02070309020205020404" pitchFamily="49" charset="0"/>
                <a:cs typeface="Courier New" panose="02070309020205020404" pitchFamily="49" charset="0"/>
              </a:rPr>
              <a:t>()</a:t>
            </a:r>
            <a:r>
              <a:rPr lang="en-US" dirty="0" smtClean="0"/>
              <a:t> starts the transfer and returns immediately</a:t>
            </a:r>
            <a:endParaRPr lang="en-US" dirty="0"/>
          </a:p>
          <a:p>
            <a:pPr lvl="2"/>
            <a:r>
              <a:rPr lang="en-US" dirty="0" smtClean="0"/>
              <a:t>Can be synchronized the same way as the kernel</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26</a:t>
            </a:fld>
            <a:endParaRPr lang="cs-CZ"/>
          </a:p>
        </p:txBody>
      </p:sp>
      <p:sp>
        <p:nvSpPr>
          <p:cNvPr id="6" name="Nadpis 5"/>
          <p:cNvSpPr>
            <a:spLocks noGrp="1"/>
          </p:cNvSpPr>
          <p:nvPr>
            <p:ph type="title"/>
          </p:nvPr>
        </p:nvSpPr>
        <p:spPr/>
        <p:txBody>
          <a:bodyPr/>
          <a:lstStyle/>
          <a:p>
            <a:r>
              <a:rPr lang="en-US" dirty="0" smtClean="0"/>
              <a:t>Overlapping Work</a:t>
            </a:r>
            <a:endParaRPr lang="cs-CZ" dirty="0"/>
          </a:p>
        </p:txBody>
      </p:sp>
    </p:spTree>
    <p:extLst>
      <p:ext uri="{BB962C8B-B14F-4D97-AF65-F5344CB8AC3E}">
        <p14:creationId xmlns:p14="http://schemas.microsoft.com/office/powerpoint/2010/main" val="33371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Using Asynchronous Transfers</a:t>
            </a:r>
          </a:p>
          <a:p>
            <a:pPr marL="393192" lvl="1" indent="0">
              <a:buNone/>
            </a:pPr>
            <a:endParaRPr lang="en-US" sz="1000" b="1" dirty="0" smtClean="0">
              <a:latin typeface="Courier New" pitchFamily="49" charset="0"/>
              <a:cs typeface="Courier New" pitchFamily="49" charset="0"/>
            </a:endParaRPr>
          </a:p>
          <a:p>
            <a:pPr marL="393192" lvl="1" indent="0">
              <a:buNone/>
            </a:pPr>
            <a:r>
              <a:rPr lang="cs-CZ" sz="2200" b="1" dirty="0" err="1" smtClean="0">
                <a:latin typeface="Courier New" pitchFamily="49" charset="0"/>
                <a:cs typeface="Courier New" pitchFamily="49" charset="0"/>
              </a:rPr>
              <a:t>cudaMemcpy</a:t>
            </a:r>
            <a:r>
              <a:rPr lang="en-US" sz="2200" b="1" dirty="0" err="1" smtClean="0">
                <a:latin typeface="Courier New" pitchFamily="49" charset="0"/>
                <a:cs typeface="Courier New" pitchFamily="49" charset="0"/>
              </a:rPr>
              <a:t>Async</a:t>
            </a:r>
            <a:r>
              <a:rPr lang="cs-CZ" sz="2200" b="1" dirty="0" smtClean="0">
                <a:latin typeface="Courier New" pitchFamily="49" charset="0"/>
                <a:cs typeface="Courier New" pitchFamily="49" charset="0"/>
              </a:rPr>
              <a:t>(</a:t>
            </a:r>
            <a:r>
              <a:rPr lang="cs-CZ" sz="2200" b="1" dirty="0" err="1" smtClean="0">
                <a:solidFill>
                  <a:schemeClr val="tx1">
                    <a:lumMod val="50000"/>
                    <a:lumOff val="50000"/>
                  </a:schemeClr>
                </a:solidFill>
                <a:latin typeface="Courier New" pitchFamily="49" charset="0"/>
                <a:cs typeface="Courier New" pitchFamily="49" charset="0"/>
              </a:rPr>
              <a:t>HostToDevice</a:t>
            </a:r>
            <a:r>
              <a:rPr lang="cs-CZ" sz="2200" b="1" dirty="0">
                <a:latin typeface="Courier New" pitchFamily="49" charset="0"/>
                <a:cs typeface="Courier New" pitchFamily="49" charset="0"/>
              </a:rPr>
              <a:t>)</a:t>
            </a:r>
            <a:r>
              <a:rPr lang="en-US" sz="2200" b="1" dirty="0" smtClean="0">
                <a:latin typeface="Courier New" pitchFamily="49" charset="0"/>
                <a:cs typeface="Courier New" pitchFamily="49" charset="0"/>
              </a:rPr>
              <a:t>;</a:t>
            </a:r>
          </a:p>
          <a:p>
            <a:pPr marL="393192" lvl="1" indent="0">
              <a:buNone/>
            </a:pPr>
            <a:r>
              <a:rPr lang="en-US" sz="2200" b="1" dirty="0" smtClean="0">
                <a:latin typeface="Courier New" pitchFamily="49" charset="0"/>
                <a:cs typeface="Courier New" pitchFamily="49" charset="0"/>
              </a:rPr>
              <a:t>Kernel1&lt;&lt;&lt;...&gt;&gt;&gt;(...);</a:t>
            </a:r>
          </a:p>
          <a:p>
            <a:pPr marL="393192" lvl="1" indent="0">
              <a:buNone/>
            </a:pPr>
            <a:r>
              <a:rPr lang="cs-CZ" sz="2200" b="1" dirty="0" err="1" smtClean="0">
                <a:latin typeface="Courier New" pitchFamily="49" charset="0"/>
                <a:cs typeface="Courier New" pitchFamily="49" charset="0"/>
              </a:rPr>
              <a:t>cudaMemcpy</a:t>
            </a:r>
            <a:r>
              <a:rPr lang="en-US" sz="2200" b="1" dirty="0" err="1" smtClean="0">
                <a:latin typeface="Courier New" pitchFamily="49" charset="0"/>
                <a:cs typeface="Courier New" pitchFamily="49" charset="0"/>
              </a:rPr>
              <a:t>Async</a:t>
            </a:r>
            <a:r>
              <a:rPr lang="cs-CZ" sz="2200" b="1" dirty="0" smtClean="0">
                <a:latin typeface="Courier New" pitchFamily="49" charset="0"/>
                <a:cs typeface="Courier New" pitchFamily="49" charset="0"/>
              </a:rPr>
              <a:t>(</a:t>
            </a:r>
            <a:r>
              <a:rPr lang="cs-CZ" sz="2200" b="1" dirty="0" err="1" smtClean="0">
                <a:solidFill>
                  <a:schemeClr val="tx1">
                    <a:lumMod val="50000"/>
                    <a:lumOff val="50000"/>
                  </a:schemeClr>
                </a:solidFill>
                <a:latin typeface="Courier New" pitchFamily="49" charset="0"/>
                <a:cs typeface="Courier New" pitchFamily="49" charset="0"/>
              </a:rPr>
              <a:t>DeviceToHost</a:t>
            </a:r>
            <a:r>
              <a:rPr lang="cs-CZ" sz="2200" b="1" dirty="0">
                <a:latin typeface="Courier New" pitchFamily="49" charset="0"/>
                <a:cs typeface="Courier New" pitchFamily="49" charset="0"/>
              </a:rPr>
              <a:t>)</a:t>
            </a:r>
            <a:r>
              <a:rPr lang="en-US" sz="2200" b="1" dirty="0" smtClean="0">
                <a:latin typeface="Courier New" pitchFamily="49" charset="0"/>
                <a:cs typeface="Courier New" pitchFamily="49" charset="0"/>
              </a:rPr>
              <a:t>;</a:t>
            </a:r>
            <a:endParaRPr lang="en-US" sz="2200" dirty="0" smtClean="0"/>
          </a:p>
          <a:p>
            <a:pPr marL="393192" lvl="1" indent="0">
              <a:buNone/>
            </a:pPr>
            <a:r>
              <a:rPr lang="en-US" sz="2200" b="1" dirty="0" smtClean="0">
                <a:latin typeface="Courier New" pitchFamily="49" charset="0"/>
                <a:cs typeface="Courier New" pitchFamily="49" charset="0"/>
              </a:rPr>
              <a:t>...</a:t>
            </a:r>
          </a:p>
          <a:p>
            <a:pPr marL="393192" lvl="1" indent="0">
              <a:buNone/>
            </a:pPr>
            <a:r>
              <a:rPr lang="en-US" sz="2200" b="1" dirty="0" err="1" smtClean="0">
                <a:latin typeface="Courier New" pitchFamily="49" charset="0"/>
                <a:cs typeface="Courier New" pitchFamily="49" charset="0"/>
              </a:rPr>
              <a:t>do_something_on_cpu</a:t>
            </a:r>
            <a:r>
              <a:rPr lang="en-US" sz="2200" b="1" dirty="0" smtClean="0">
                <a:latin typeface="Courier New" pitchFamily="49" charset="0"/>
                <a:cs typeface="Courier New" pitchFamily="49" charset="0"/>
              </a:rPr>
              <a:t>();</a:t>
            </a:r>
          </a:p>
          <a:p>
            <a:pPr marL="393192" lvl="1" indent="0">
              <a:buNone/>
            </a:pPr>
            <a:r>
              <a:rPr lang="en-US" sz="2200" b="1" dirty="0" smtClean="0">
                <a:latin typeface="Courier New" pitchFamily="49" charset="0"/>
                <a:cs typeface="Courier New" pitchFamily="49" charset="0"/>
              </a:rPr>
              <a:t>...</a:t>
            </a:r>
          </a:p>
          <a:p>
            <a:pPr marL="393192" lvl="1" indent="0">
              <a:buNone/>
            </a:pPr>
            <a:r>
              <a:rPr lang="cs-CZ" sz="2200" b="1" dirty="0" err="1">
                <a:latin typeface="Courier New" panose="02070309020205020404" pitchFamily="49" charset="0"/>
                <a:cs typeface="Courier New" panose="02070309020205020404" pitchFamily="49" charset="0"/>
              </a:rPr>
              <a:t>cudaDeviceSynchronize</a:t>
            </a:r>
            <a:r>
              <a:rPr lang="en-US" sz="2200" b="1" dirty="0">
                <a:latin typeface="Courier New" panose="02070309020205020404" pitchFamily="49" charset="0"/>
                <a:cs typeface="Courier New" panose="02070309020205020404" pitchFamily="49" charset="0"/>
              </a:rPr>
              <a:t>();</a:t>
            </a:r>
          </a:p>
          <a:p>
            <a:pPr marL="393192" lvl="1" indent="0">
              <a:buNone/>
            </a:pPr>
            <a:endParaRPr lang="cs-CZ" sz="2200" b="1" dirty="0">
              <a:latin typeface="Courier New" pitchFamily="49" charset="0"/>
              <a:cs typeface="Courier New" pitchFamily="49" charset="0"/>
            </a:endParaRP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27</a:t>
            </a:fld>
            <a:endParaRPr lang="cs-CZ"/>
          </a:p>
        </p:txBody>
      </p:sp>
      <p:sp>
        <p:nvSpPr>
          <p:cNvPr id="6" name="Nadpis 5"/>
          <p:cNvSpPr>
            <a:spLocks noGrp="1"/>
          </p:cNvSpPr>
          <p:nvPr>
            <p:ph type="title"/>
          </p:nvPr>
        </p:nvSpPr>
        <p:spPr/>
        <p:txBody>
          <a:bodyPr/>
          <a:lstStyle/>
          <a:p>
            <a:r>
              <a:rPr lang="en-US" dirty="0"/>
              <a:t>Overlapping Work</a:t>
            </a:r>
            <a:endParaRPr lang="cs-CZ" dirty="0"/>
          </a:p>
        </p:txBody>
      </p:sp>
      <p:sp>
        <p:nvSpPr>
          <p:cNvPr id="7" name="TextovéPole 6"/>
          <p:cNvSpPr txBox="1"/>
          <p:nvPr/>
        </p:nvSpPr>
        <p:spPr>
          <a:xfrm>
            <a:off x="6677700" y="1783931"/>
            <a:ext cx="633507" cy="369332"/>
          </a:xfrm>
          <a:prstGeom prst="rect">
            <a:avLst/>
          </a:prstGeom>
          <a:noFill/>
        </p:spPr>
        <p:txBody>
          <a:bodyPr wrap="none" rtlCol="0">
            <a:spAutoFit/>
          </a:bodyPr>
          <a:lstStyle/>
          <a:p>
            <a:r>
              <a:rPr lang="en-US" dirty="0" smtClean="0"/>
              <a:t>CPU</a:t>
            </a:r>
            <a:endParaRPr lang="cs-CZ" dirty="0"/>
          </a:p>
        </p:txBody>
      </p:sp>
      <p:sp>
        <p:nvSpPr>
          <p:cNvPr id="8" name="TextovéPole 7"/>
          <p:cNvSpPr txBox="1"/>
          <p:nvPr/>
        </p:nvSpPr>
        <p:spPr>
          <a:xfrm>
            <a:off x="7723397" y="1783931"/>
            <a:ext cx="639919" cy="369332"/>
          </a:xfrm>
          <a:prstGeom prst="rect">
            <a:avLst/>
          </a:prstGeom>
          <a:noFill/>
        </p:spPr>
        <p:txBody>
          <a:bodyPr wrap="none" rtlCol="0">
            <a:spAutoFit/>
          </a:bodyPr>
          <a:lstStyle/>
          <a:p>
            <a:r>
              <a:rPr lang="en-US" dirty="0" smtClean="0"/>
              <a:t>GPU</a:t>
            </a:r>
            <a:endParaRPr lang="cs-CZ" dirty="0"/>
          </a:p>
        </p:txBody>
      </p:sp>
      <p:sp>
        <p:nvSpPr>
          <p:cNvPr id="9" name="Obdélník 8"/>
          <p:cNvSpPr/>
          <p:nvPr/>
        </p:nvSpPr>
        <p:spPr>
          <a:xfrm>
            <a:off x="6724453" y="2492896"/>
            <a:ext cx="540000" cy="2016224"/>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7773356" y="2287258"/>
            <a:ext cx="540000" cy="49367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7773356" y="2852935"/>
            <a:ext cx="540000" cy="2226235"/>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6724453" y="2287258"/>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bdélník 17"/>
          <p:cNvSpPr/>
          <p:nvPr/>
        </p:nvSpPr>
        <p:spPr>
          <a:xfrm>
            <a:off x="7773356" y="5181078"/>
            <a:ext cx="540000" cy="522048"/>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Pravá složená závorka 20"/>
          <p:cNvSpPr/>
          <p:nvPr/>
        </p:nvSpPr>
        <p:spPr>
          <a:xfrm>
            <a:off x="6029017" y="2204864"/>
            <a:ext cx="180020" cy="1008112"/>
          </a:xfrm>
          <a:prstGeom prst="rightBrac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cxnSp>
        <p:nvCxnSpPr>
          <p:cNvPr id="24" name="Přímá spojnice se šipkou 23"/>
          <p:cNvCxnSpPr>
            <a:stCxn id="21" idx="1"/>
          </p:cNvCxnSpPr>
          <p:nvPr/>
        </p:nvCxnSpPr>
        <p:spPr>
          <a:xfrm flipV="1">
            <a:off x="6209037" y="2332258"/>
            <a:ext cx="468663" cy="376662"/>
          </a:xfrm>
          <a:prstGeom prst="straightConnector1">
            <a:avLst/>
          </a:prstGeom>
          <a:ln w="38100" cap="rnd">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a:off x="4716016" y="2708920"/>
            <a:ext cx="3007381" cy="648072"/>
          </a:xfrm>
          <a:prstGeom prst="straightConnector1">
            <a:avLst/>
          </a:prstGeom>
          <a:ln w="38100" cap="rnd">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flipV="1">
            <a:off x="4716016" y="3356992"/>
            <a:ext cx="1961684" cy="548371"/>
          </a:xfrm>
          <a:prstGeom prst="straightConnector1">
            <a:avLst/>
          </a:prstGeom>
          <a:ln w="38100" cap="rnd">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bdélník 31"/>
          <p:cNvSpPr/>
          <p:nvPr/>
        </p:nvSpPr>
        <p:spPr>
          <a:xfrm>
            <a:off x="6724453" y="4545217"/>
            <a:ext cx="540000" cy="1067909"/>
          </a:xfrm>
          <a:prstGeom prst="rect">
            <a:avLst/>
          </a:prstGeom>
          <a:gradFill flip="none" rotWithShape="1">
            <a:gsLst>
              <a:gs pos="0">
                <a:schemeClr val="bg1">
                  <a:lumMod val="85000"/>
                </a:schemeClr>
              </a:gs>
              <a:gs pos="100000">
                <a:schemeClr val="bg1"/>
              </a:gs>
            </a:gsLst>
            <a:lin ang="16200000" scaled="1"/>
            <a:tileRect/>
          </a:gradFill>
          <a:ln w="12700" cmpd="sng">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3" name="Přímá spojnice se šipkou 32"/>
          <p:cNvCxnSpPr/>
          <p:nvPr/>
        </p:nvCxnSpPr>
        <p:spPr>
          <a:xfrm flipV="1">
            <a:off x="5032769" y="4545218"/>
            <a:ext cx="1691684" cy="1"/>
          </a:xfrm>
          <a:prstGeom prst="straightConnector1">
            <a:avLst/>
          </a:prstGeom>
          <a:ln w="38100" cap="rnd">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bdélník 16"/>
          <p:cNvSpPr/>
          <p:nvPr/>
        </p:nvSpPr>
        <p:spPr>
          <a:xfrm>
            <a:off x="6724453" y="5613126"/>
            <a:ext cx="540000" cy="90000"/>
          </a:xfrm>
          <a:prstGeom prst="rect">
            <a:avLst/>
          </a:prstGeom>
          <a:gradFill>
            <a:gsLst>
              <a:gs pos="0">
                <a:srgbClr val="83C937"/>
              </a:gs>
              <a:gs pos="100000">
                <a:srgbClr val="78B832"/>
              </a:gs>
            </a:gsLst>
            <a:lin ang="5400000" scaled="0"/>
          </a:gradFill>
          <a:ln w="12700" cmpd="sng">
            <a:solidFill>
              <a:srgbClr val="0E9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Zaoblený obdélníkový popisek 34"/>
          <p:cNvSpPr/>
          <p:nvPr/>
        </p:nvSpPr>
        <p:spPr>
          <a:xfrm>
            <a:off x="4139112" y="4919205"/>
            <a:ext cx="2304256" cy="659821"/>
          </a:xfrm>
          <a:prstGeom prst="wedgeRoundRectCallout">
            <a:avLst>
              <a:gd name="adj1" fmla="val 66892"/>
              <a:gd name="adj2" fmla="val -2468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t>W</a:t>
            </a:r>
            <a:r>
              <a:rPr lang="en-US" sz="1600" dirty="0" smtClean="0"/>
              <a:t>orkload balance becomes an issue</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2783145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Stream</a:t>
            </a:r>
          </a:p>
          <a:p>
            <a:pPr lvl="1"/>
            <a:r>
              <a:rPr lang="en-US" dirty="0" smtClean="0"/>
              <a:t>In-order GPU command queue</a:t>
            </a:r>
          </a:p>
          <a:p>
            <a:pPr lvl="2"/>
            <a:r>
              <a:rPr lang="en-US" dirty="0" smtClean="0"/>
              <a:t>Asynchronous GPU operations are registered in queue </a:t>
            </a:r>
          </a:p>
          <a:p>
            <a:pPr lvl="3"/>
            <a:r>
              <a:rPr lang="en-US" dirty="0" smtClean="0"/>
              <a:t>Kernel execution</a:t>
            </a:r>
          </a:p>
          <a:p>
            <a:pPr lvl="3"/>
            <a:r>
              <a:rPr lang="en-US" dirty="0" smtClean="0"/>
              <a:t>Memory data transfers</a:t>
            </a:r>
          </a:p>
          <a:p>
            <a:pPr lvl="2"/>
            <a:r>
              <a:rPr lang="en-US" dirty="0" smtClean="0"/>
              <a:t>Commands in different streams may overlap</a:t>
            </a:r>
          </a:p>
          <a:p>
            <a:pPr lvl="2"/>
            <a:r>
              <a:rPr lang="en-US" dirty="0" smtClean="0"/>
              <a:t>Provide means for explicit and implicit synchronization</a:t>
            </a:r>
          </a:p>
          <a:p>
            <a:pPr lvl="3"/>
            <a:endParaRPr lang="en-US" dirty="0"/>
          </a:p>
          <a:p>
            <a:pPr lvl="1"/>
            <a:r>
              <a:rPr lang="en-US" dirty="0" smtClean="0"/>
              <a:t>Default stream (stream 0)</a:t>
            </a:r>
          </a:p>
          <a:p>
            <a:pPr lvl="2"/>
            <a:r>
              <a:rPr lang="en-US" dirty="0" smtClean="0"/>
              <a:t>Always present, does not have to be created</a:t>
            </a:r>
          </a:p>
          <a:p>
            <a:pPr lvl="2"/>
            <a:r>
              <a:rPr lang="en-US" dirty="0" smtClean="0"/>
              <a:t>Global synchronization capabilities</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28</a:t>
            </a:fld>
            <a:endParaRPr lang="cs-CZ"/>
          </a:p>
        </p:txBody>
      </p:sp>
      <p:sp>
        <p:nvSpPr>
          <p:cNvPr id="6" name="Nadpis 5"/>
          <p:cNvSpPr>
            <a:spLocks noGrp="1"/>
          </p:cNvSpPr>
          <p:nvPr>
            <p:ph type="title"/>
          </p:nvPr>
        </p:nvSpPr>
        <p:spPr/>
        <p:txBody>
          <a:bodyPr/>
          <a:lstStyle/>
          <a:p>
            <a:r>
              <a:rPr lang="en-US" dirty="0" smtClean="0"/>
              <a:t>Streams</a:t>
            </a:r>
            <a:endParaRPr lang="cs-CZ" dirty="0"/>
          </a:p>
        </p:txBody>
      </p:sp>
    </p:spTree>
    <p:extLst>
      <p:ext uri="{BB962C8B-B14F-4D97-AF65-F5344CB8AC3E}">
        <p14:creationId xmlns:p14="http://schemas.microsoft.com/office/powerpoint/2010/main" val="40030641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Stream Creation</a:t>
            </a:r>
          </a:p>
          <a:p>
            <a:pPr marL="393192" lvl="1" indent="0">
              <a:buNone/>
            </a:pPr>
            <a:r>
              <a:rPr lang="cs-CZ" sz="2000" b="1" dirty="0" err="1">
                <a:latin typeface="Courier New" panose="02070309020205020404" pitchFamily="49" charset="0"/>
                <a:cs typeface="Courier New" panose="02070309020205020404" pitchFamily="49" charset="0"/>
              </a:rPr>
              <a:t>cudaStream_t</a:t>
            </a:r>
            <a:r>
              <a:rPr lang="cs-CZ" sz="2000" b="1" dirty="0">
                <a:latin typeface="Courier New" panose="02070309020205020404" pitchFamily="49" charset="0"/>
                <a:cs typeface="Courier New" panose="02070309020205020404" pitchFamily="49" charset="0"/>
              </a:rPr>
              <a:t> </a:t>
            </a:r>
            <a:r>
              <a:rPr lang="cs-CZ" sz="2000" b="1" dirty="0" err="1" smtClean="0">
                <a:latin typeface="Courier New" panose="02070309020205020404" pitchFamily="49" charset="0"/>
                <a:cs typeface="Courier New" panose="02070309020205020404" pitchFamily="49" charset="0"/>
              </a:rPr>
              <a:t>stream</a:t>
            </a:r>
            <a:r>
              <a:rPr lang="cs-CZ" sz="2000" b="1" dirty="0" smtClean="0">
                <a:latin typeface="Courier New" panose="02070309020205020404" pitchFamily="49" charset="0"/>
                <a:cs typeface="Courier New" panose="02070309020205020404" pitchFamily="49" charset="0"/>
              </a:rPr>
              <a:t>;</a:t>
            </a:r>
            <a:endParaRPr lang="en-US" sz="2000" b="1" dirty="0" smtClean="0">
              <a:latin typeface="Courier New" panose="02070309020205020404" pitchFamily="49" charset="0"/>
              <a:cs typeface="Courier New" panose="02070309020205020404" pitchFamily="49" charset="0"/>
            </a:endParaRPr>
          </a:p>
          <a:p>
            <a:pPr marL="393192" lvl="1" indent="0">
              <a:buNone/>
            </a:pPr>
            <a:r>
              <a:rPr lang="cs-CZ" sz="2000" b="1" dirty="0" err="1">
                <a:latin typeface="Courier New" panose="02070309020205020404" pitchFamily="49" charset="0"/>
                <a:cs typeface="Courier New" panose="02070309020205020404" pitchFamily="49" charset="0"/>
              </a:rPr>
              <a:t>cudaStreamCreate</a:t>
            </a:r>
            <a:r>
              <a:rPr lang="cs-CZ" sz="2000" b="1" dirty="0" smtClean="0">
                <a:latin typeface="Courier New" panose="02070309020205020404" pitchFamily="49" charset="0"/>
                <a:cs typeface="Courier New" panose="02070309020205020404" pitchFamily="49" charset="0"/>
              </a:rPr>
              <a:t>(</a:t>
            </a:r>
            <a:r>
              <a:rPr lang="en-US" sz="2000" b="1" dirty="0" smtClean="0">
                <a:latin typeface="Courier New" panose="02070309020205020404" pitchFamily="49" charset="0"/>
                <a:cs typeface="Courier New" panose="02070309020205020404" pitchFamily="49" charset="0"/>
              </a:rPr>
              <a:t>&amp;stream);</a:t>
            </a:r>
          </a:p>
          <a:p>
            <a:pPr lvl="2"/>
            <a:endParaRPr lang="en-US" dirty="0" smtClean="0"/>
          </a:p>
          <a:p>
            <a:r>
              <a:rPr lang="en-US" dirty="0" smtClean="0"/>
              <a:t>Stream Usage</a:t>
            </a:r>
          </a:p>
          <a:p>
            <a:pPr marL="393192" lvl="1" indent="0">
              <a:buNone/>
            </a:pPr>
            <a:r>
              <a:rPr lang="cs-CZ" sz="2000" b="1" dirty="0" err="1" smtClean="0">
                <a:latin typeface="Courier New" panose="02070309020205020404" pitchFamily="49" charset="0"/>
                <a:cs typeface="Courier New" panose="02070309020205020404" pitchFamily="49" charset="0"/>
              </a:rPr>
              <a:t>cudaMemcpyAsync</a:t>
            </a:r>
            <a:r>
              <a:rPr lang="en-US" sz="2000" b="1" dirty="0" smtClean="0">
                <a:latin typeface="Courier New" panose="02070309020205020404" pitchFamily="49" charset="0"/>
                <a:cs typeface="Courier New" panose="02070309020205020404" pitchFamily="49" charset="0"/>
              </a:rPr>
              <a:t>(</a:t>
            </a:r>
            <a:r>
              <a:rPr lang="en-US" sz="2000" i="1" dirty="0" err="1" smtClean="0">
                <a:latin typeface="Courier New" panose="02070309020205020404" pitchFamily="49" charset="0"/>
                <a:cs typeface="Courier New" panose="02070309020205020404" pitchFamily="49" charset="0"/>
              </a:rPr>
              <a:t>dst</a:t>
            </a:r>
            <a:r>
              <a:rPr lang="en-US" sz="2000" b="1" dirty="0" smtClean="0">
                <a:latin typeface="Courier New" panose="02070309020205020404" pitchFamily="49" charset="0"/>
                <a:cs typeface="Courier New" panose="02070309020205020404" pitchFamily="49" charset="0"/>
              </a:rPr>
              <a:t>, </a:t>
            </a:r>
            <a:r>
              <a:rPr lang="en-US" sz="2000" i="1" dirty="0" err="1" smtClean="0">
                <a:latin typeface="Courier New" panose="02070309020205020404" pitchFamily="49" charset="0"/>
                <a:cs typeface="Courier New" panose="02070309020205020404" pitchFamily="49" charset="0"/>
              </a:rPr>
              <a:t>src</a:t>
            </a:r>
            <a:r>
              <a:rPr lang="en-US" sz="2000" b="1"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size</a:t>
            </a:r>
            <a:r>
              <a:rPr lang="en-US" sz="2000" b="1"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kind</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FF0000"/>
                </a:solidFill>
                <a:latin typeface="Courier New" panose="02070309020205020404" pitchFamily="49" charset="0"/>
                <a:cs typeface="Courier New" panose="02070309020205020404" pitchFamily="49" charset="0"/>
              </a:rPr>
              <a:t>stream</a:t>
            </a:r>
            <a:r>
              <a:rPr lang="en-US" sz="2000" b="1" dirty="0" smtClean="0">
                <a:latin typeface="Courier New" panose="02070309020205020404" pitchFamily="49" charset="0"/>
                <a:cs typeface="Courier New" panose="02070309020205020404" pitchFamily="49" charset="0"/>
              </a:rPr>
              <a:t>);</a:t>
            </a:r>
          </a:p>
          <a:p>
            <a:pPr marL="393192" lvl="1" indent="0">
              <a:buNone/>
            </a:pPr>
            <a:r>
              <a:rPr lang="en-US" sz="2000" b="1" dirty="0" smtClean="0">
                <a:latin typeface="Courier New" panose="02070309020205020404" pitchFamily="49" charset="0"/>
                <a:cs typeface="Courier New" panose="02070309020205020404" pitchFamily="49" charset="0"/>
              </a:rPr>
              <a:t>kernel&lt;&lt;&lt;</a:t>
            </a:r>
            <a:r>
              <a:rPr lang="en-US" sz="2000" i="1" dirty="0" smtClean="0">
                <a:latin typeface="Courier New" panose="02070309020205020404" pitchFamily="49" charset="0"/>
                <a:cs typeface="Courier New" panose="02070309020205020404" pitchFamily="49" charset="0"/>
              </a:rPr>
              <a:t>grid</a:t>
            </a:r>
            <a:r>
              <a:rPr lang="en-US" sz="2000" b="1"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block</a:t>
            </a:r>
            <a:r>
              <a:rPr lang="en-US" sz="2000" b="1" dirty="0" smtClean="0">
                <a:latin typeface="Courier New" panose="02070309020205020404" pitchFamily="49" charset="0"/>
                <a:cs typeface="Courier New" panose="02070309020205020404" pitchFamily="49" charset="0"/>
              </a:rPr>
              <a:t>, </a:t>
            </a:r>
            <a:r>
              <a:rPr lang="en-US" sz="2000" i="1" dirty="0" err="1" smtClean="0">
                <a:latin typeface="Courier New" panose="02070309020205020404" pitchFamily="49" charset="0"/>
                <a:cs typeface="Courier New" panose="02070309020205020404" pitchFamily="49" charset="0"/>
              </a:rPr>
              <a:t>sharedMem</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FF0000"/>
                </a:solidFill>
                <a:latin typeface="Courier New" panose="02070309020205020404" pitchFamily="49" charset="0"/>
                <a:cs typeface="Courier New" panose="02070309020205020404" pitchFamily="49" charset="0"/>
              </a:rPr>
              <a:t>stream</a:t>
            </a:r>
            <a:r>
              <a:rPr lang="en-US" sz="2000" b="1" dirty="0" smtClean="0">
                <a:latin typeface="Courier New" panose="02070309020205020404" pitchFamily="49" charset="0"/>
                <a:cs typeface="Courier New" panose="02070309020205020404" pitchFamily="49" charset="0"/>
              </a:rPr>
              <a:t>&gt;&gt;&gt;(...);</a:t>
            </a:r>
            <a:endParaRPr lang="en-US" dirty="0"/>
          </a:p>
          <a:p>
            <a:pPr lvl="2"/>
            <a:endParaRPr lang="en-US" dirty="0" smtClean="0"/>
          </a:p>
          <a:p>
            <a:r>
              <a:rPr lang="en-US" dirty="0" smtClean="0"/>
              <a:t>Stream Destruction</a:t>
            </a:r>
          </a:p>
          <a:p>
            <a:pPr marL="393192" lvl="1" indent="0">
              <a:buNone/>
            </a:pPr>
            <a:r>
              <a:rPr lang="cs-CZ" b="1" dirty="0" err="1" smtClean="0">
                <a:latin typeface="Courier New" panose="02070309020205020404" pitchFamily="49" charset="0"/>
                <a:cs typeface="Courier New" panose="02070309020205020404" pitchFamily="49" charset="0"/>
              </a:rPr>
              <a:t>cudaStreamDestroy</a:t>
            </a:r>
            <a:r>
              <a:rPr lang="cs-CZ" b="1" dirty="0" smtClean="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stream</a:t>
            </a:r>
            <a:r>
              <a:rPr lang="cs-CZ" b="1" dirty="0" smtClean="0">
                <a:latin typeface="Courier New" panose="02070309020205020404" pitchFamily="49" charset="0"/>
                <a:cs typeface="Courier New" panose="02070309020205020404" pitchFamily="49" charset="0"/>
              </a:rPr>
              <a:t>)</a:t>
            </a:r>
            <a:r>
              <a:rPr lang="en-US" b="1" dirty="0" smtClean="0">
                <a:latin typeface="Courier New" panose="02070309020205020404" pitchFamily="49" charset="0"/>
                <a:cs typeface="Courier New" panose="02070309020205020404" pitchFamily="49" charset="0"/>
              </a:rPr>
              <a:t>;</a:t>
            </a:r>
          </a:p>
          <a:p>
            <a:pPr lvl="1"/>
            <a:endParaRPr lang="en-US"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29</a:t>
            </a:fld>
            <a:endParaRPr lang="cs-CZ"/>
          </a:p>
        </p:txBody>
      </p:sp>
      <p:sp>
        <p:nvSpPr>
          <p:cNvPr id="6" name="Nadpis 5"/>
          <p:cNvSpPr>
            <a:spLocks noGrp="1"/>
          </p:cNvSpPr>
          <p:nvPr>
            <p:ph type="title"/>
          </p:nvPr>
        </p:nvSpPr>
        <p:spPr/>
        <p:txBody>
          <a:bodyPr/>
          <a:lstStyle/>
          <a:p>
            <a:r>
              <a:rPr lang="en-US" dirty="0" smtClean="0"/>
              <a:t>Streams</a:t>
            </a:r>
            <a:endParaRPr lang="cs-CZ" dirty="0"/>
          </a:p>
        </p:txBody>
      </p:sp>
    </p:spTree>
    <p:extLst>
      <p:ext uri="{BB962C8B-B14F-4D97-AF65-F5344CB8AC3E}">
        <p14:creationId xmlns:p14="http://schemas.microsoft.com/office/powerpoint/2010/main" val="3909306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How are threads assigned to SMPs</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a:t>
            </a:fld>
            <a:endParaRPr lang="cs-CZ"/>
          </a:p>
        </p:txBody>
      </p:sp>
      <p:sp>
        <p:nvSpPr>
          <p:cNvPr id="6" name="Nadpis 5"/>
          <p:cNvSpPr>
            <a:spLocks noGrp="1"/>
          </p:cNvSpPr>
          <p:nvPr>
            <p:ph type="title"/>
          </p:nvPr>
        </p:nvSpPr>
        <p:spPr>
          <a:xfrm>
            <a:off x="457200" y="274638"/>
            <a:ext cx="8555832" cy="1143000"/>
          </a:xfrm>
        </p:spPr>
        <p:txBody>
          <a:bodyPr>
            <a:normAutofit/>
          </a:bodyPr>
          <a:lstStyle/>
          <a:p>
            <a:r>
              <a:rPr lang="en-US" dirty="0" smtClean="0"/>
              <a:t>Thread-Core Mapping (Revision)</a:t>
            </a:r>
            <a:endParaRPr lang="cs-CZ" dirty="0"/>
          </a:p>
        </p:txBody>
      </p:sp>
      <p:grpSp>
        <p:nvGrpSpPr>
          <p:cNvPr id="64" name="Skupina 63"/>
          <p:cNvGrpSpPr/>
          <p:nvPr/>
        </p:nvGrpSpPr>
        <p:grpSpPr>
          <a:xfrm>
            <a:off x="1554646" y="2480228"/>
            <a:ext cx="1328153" cy="828056"/>
            <a:chOff x="1224000" y="2376000"/>
            <a:chExt cx="1328153" cy="828056"/>
          </a:xfrm>
        </p:grpSpPr>
        <p:grpSp>
          <p:nvGrpSpPr>
            <p:cNvPr id="18" name="Skupina 17"/>
            <p:cNvGrpSpPr/>
            <p:nvPr/>
          </p:nvGrpSpPr>
          <p:grpSpPr>
            <a:xfrm>
              <a:off x="1656000" y="2376000"/>
              <a:ext cx="896153" cy="504056"/>
              <a:chOff x="2307695" y="3212976"/>
              <a:chExt cx="896153" cy="504056"/>
            </a:xfrm>
          </p:grpSpPr>
          <p:sp>
            <p:nvSpPr>
              <p:cNvPr id="16" name="Obdélník 15"/>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17" name="Skupina 16"/>
              <p:cNvGrpSpPr/>
              <p:nvPr/>
            </p:nvGrpSpPr>
            <p:grpSpPr>
              <a:xfrm>
                <a:off x="2430568" y="3320988"/>
                <a:ext cx="650406" cy="288032"/>
                <a:chOff x="2411760" y="2852936"/>
                <a:chExt cx="650406" cy="288032"/>
              </a:xfrm>
            </p:grpSpPr>
            <p:sp>
              <p:nvSpPr>
                <p:cNvPr id="8" name="Volný tvar 7"/>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Volný tvar 8"/>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Volný tvar 9"/>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Volný tvar 10"/>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Volný tvar 11"/>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3" name="Volný tvar 12"/>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Volný tvar 13"/>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5" name="Volný tvar 14"/>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20" name="Skupina 19"/>
            <p:cNvGrpSpPr/>
            <p:nvPr/>
          </p:nvGrpSpPr>
          <p:grpSpPr>
            <a:xfrm>
              <a:off x="1512000" y="2484000"/>
              <a:ext cx="896153" cy="504056"/>
              <a:chOff x="2307695" y="3212976"/>
              <a:chExt cx="896153" cy="504056"/>
            </a:xfrm>
          </p:grpSpPr>
          <p:sp>
            <p:nvSpPr>
              <p:cNvPr id="21" name="Obdélník 20"/>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22" name="Skupina 21"/>
              <p:cNvGrpSpPr/>
              <p:nvPr/>
            </p:nvGrpSpPr>
            <p:grpSpPr>
              <a:xfrm>
                <a:off x="2430568" y="3320988"/>
                <a:ext cx="650406" cy="288032"/>
                <a:chOff x="2411760" y="2852936"/>
                <a:chExt cx="650406" cy="288032"/>
              </a:xfrm>
            </p:grpSpPr>
            <p:sp>
              <p:nvSpPr>
                <p:cNvPr id="23" name="Volný tvar 22"/>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4" name="Volný tvar 23"/>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5" name="Volný tvar 24"/>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6" name="Volný tvar 25"/>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7" name="Volný tvar 26"/>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8" name="Volný tvar 27"/>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9" name="Volný tvar 28"/>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0" name="Volný tvar 29"/>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31" name="Skupina 30"/>
            <p:cNvGrpSpPr/>
            <p:nvPr/>
          </p:nvGrpSpPr>
          <p:grpSpPr>
            <a:xfrm>
              <a:off x="1368000" y="2592000"/>
              <a:ext cx="896153" cy="504056"/>
              <a:chOff x="2307695" y="3212976"/>
              <a:chExt cx="896153" cy="504056"/>
            </a:xfrm>
          </p:grpSpPr>
          <p:sp>
            <p:nvSpPr>
              <p:cNvPr id="32" name="Obdélník 31"/>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33" name="Skupina 32"/>
              <p:cNvGrpSpPr/>
              <p:nvPr/>
            </p:nvGrpSpPr>
            <p:grpSpPr>
              <a:xfrm>
                <a:off x="2430568" y="3320988"/>
                <a:ext cx="650406" cy="288032"/>
                <a:chOff x="2411760" y="2852936"/>
                <a:chExt cx="650406" cy="288032"/>
              </a:xfrm>
            </p:grpSpPr>
            <p:sp>
              <p:nvSpPr>
                <p:cNvPr id="34" name="Volný tvar 33"/>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5" name="Volný tvar 34"/>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6" name="Volný tvar 35"/>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7" name="Volný tvar 36"/>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8" name="Volný tvar 37"/>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9" name="Volný tvar 38"/>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0" name="Volný tvar 39"/>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1" name="Volný tvar 40"/>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nvGrpSpPr>
            <p:cNvPr id="42" name="Skupina 41"/>
            <p:cNvGrpSpPr/>
            <p:nvPr/>
          </p:nvGrpSpPr>
          <p:grpSpPr>
            <a:xfrm>
              <a:off x="1224000" y="2700000"/>
              <a:ext cx="896153" cy="504056"/>
              <a:chOff x="2307695" y="3212976"/>
              <a:chExt cx="896153" cy="504056"/>
            </a:xfrm>
          </p:grpSpPr>
          <p:sp>
            <p:nvSpPr>
              <p:cNvPr id="43" name="Obdélník 42"/>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44" name="Skupina 43"/>
              <p:cNvGrpSpPr/>
              <p:nvPr/>
            </p:nvGrpSpPr>
            <p:grpSpPr>
              <a:xfrm>
                <a:off x="2430568" y="3320988"/>
                <a:ext cx="650406" cy="288032"/>
                <a:chOff x="2411760" y="2852936"/>
                <a:chExt cx="650406" cy="288032"/>
              </a:xfrm>
            </p:grpSpPr>
            <p:sp>
              <p:nvSpPr>
                <p:cNvPr id="45" name="Volný tvar 44"/>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6" name="Volný tvar 45"/>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7" name="Volný tvar 46"/>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8" name="Volný tvar 47"/>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9" name="Volný tvar 48"/>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0" name="Volný tvar 49"/>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1" name="Volný tvar 50"/>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2" name="Volný tvar 51"/>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grpSp>
      <p:grpSp>
        <p:nvGrpSpPr>
          <p:cNvPr id="53" name="Skupina 52"/>
          <p:cNvGrpSpPr/>
          <p:nvPr/>
        </p:nvGrpSpPr>
        <p:grpSpPr>
          <a:xfrm>
            <a:off x="3731794" y="2642228"/>
            <a:ext cx="896153" cy="504056"/>
            <a:chOff x="2307695" y="3212976"/>
            <a:chExt cx="896153" cy="504056"/>
          </a:xfrm>
        </p:grpSpPr>
        <p:sp>
          <p:nvSpPr>
            <p:cNvPr id="54" name="Obdélník 53"/>
            <p:cNvSpPr/>
            <p:nvPr/>
          </p:nvSpPr>
          <p:spPr>
            <a:xfrm>
              <a:off x="2307695" y="3212976"/>
              <a:ext cx="896153"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grpSp>
          <p:nvGrpSpPr>
            <p:cNvPr id="55" name="Skupina 54"/>
            <p:cNvGrpSpPr/>
            <p:nvPr/>
          </p:nvGrpSpPr>
          <p:grpSpPr>
            <a:xfrm>
              <a:off x="2430568" y="3320988"/>
              <a:ext cx="650406" cy="288032"/>
              <a:chOff x="2411760" y="2852936"/>
              <a:chExt cx="650406" cy="288032"/>
            </a:xfrm>
          </p:grpSpPr>
          <p:sp>
            <p:nvSpPr>
              <p:cNvPr id="56" name="Volný tvar 55"/>
              <p:cNvSpPr/>
              <p:nvPr/>
            </p:nvSpPr>
            <p:spPr>
              <a:xfrm>
                <a:off x="2411760"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7" name="Volný tvar 56"/>
              <p:cNvSpPr/>
              <p:nvPr/>
            </p:nvSpPr>
            <p:spPr>
              <a:xfrm>
                <a:off x="2494549"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8" name="Volný tvar 57"/>
              <p:cNvSpPr/>
              <p:nvPr/>
            </p:nvSpPr>
            <p:spPr>
              <a:xfrm>
                <a:off x="258210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9" name="Volný tvar 58"/>
              <p:cNvSpPr/>
              <p:nvPr/>
            </p:nvSpPr>
            <p:spPr>
              <a:xfrm>
                <a:off x="265948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0" name="Volný tvar 59"/>
              <p:cNvSpPr/>
              <p:nvPr/>
            </p:nvSpPr>
            <p:spPr>
              <a:xfrm>
                <a:off x="2737055"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1" name="Volný tvar 60"/>
              <p:cNvSpPr/>
              <p:nvPr/>
            </p:nvSpPr>
            <p:spPr>
              <a:xfrm>
                <a:off x="2819844"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2" name="Volný tvar 61"/>
              <p:cNvSpPr/>
              <p:nvPr/>
            </p:nvSpPr>
            <p:spPr>
              <a:xfrm>
                <a:off x="2907396"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3" name="Volný tvar 62"/>
              <p:cNvSpPr/>
              <p:nvPr/>
            </p:nvSpPr>
            <p:spPr>
              <a:xfrm>
                <a:off x="2984781" y="2852936"/>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grpSp>
      <p:sp>
        <p:nvSpPr>
          <p:cNvPr id="65" name="Volný tvar 64"/>
          <p:cNvSpPr/>
          <p:nvPr/>
        </p:nvSpPr>
        <p:spPr>
          <a:xfrm>
            <a:off x="7606874" y="275024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nvGrpSpPr>
          <p:cNvPr id="71" name="Skupina 70"/>
          <p:cNvGrpSpPr/>
          <p:nvPr/>
        </p:nvGrpSpPr>
        <p:grpSpPr>
          <a:xfrm>
            <a:off x="5738889" y="2691570"/>
            <a:ext cx="504056" cy="405396"/>
            <a:chOff x="4139952" y="2132856"/>
            <a:chExt cx="504056" cy="405396"/>
          </a:xfrm>
        </p:grpSpPr>
        <p:grpSp>
          <p:nvGrpSpPr>
            <p:cNvPr id="69" name="Skupina 68"/>
            <p:cNvGrpSpPr/>
            <p:nvPr/>
          </p:nvGrpSpPr>
          <p:grpSpPr>
            <a:xfrm>
              <a:off x="4237210" y="2191538"/>
              <a:ext cx="309540" cy="288032"/>
              <a:chOff x="4137077" y="2264521"/>
              <a:chExt cx="309540" cy="288032"/>
            </a:xfrm>
          </p:grpSpPr>
          <p:sp>
            <p:nvSpPr>
              <p:cNvPr id="7" name="Volný tvar 6"/>
              <p:cNvSpPr/>
              <p:nvPr/>
            </p:nvSpPr>
            <p:spPr>
              <a:xfrm>
                <a:off x="4137077"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6" name="Volný tvar 65"/>
              <p:cNvSpPr/>
              <p:nvPr/>
            </p:nvSpPr>
            <p:spPr>
              <a:xfrm>
                <a:off x="4214462"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7" name="Volný tvar 66"/>
              <p:cNvSpPr/>
              <p:nvPr/>
            </p:nvSpPr>
            <p:spPr>
              <a:xfrm>
                <a:off x="4291847"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68" name="Volný tvar 67"/>
              <p:cNvSpPr/>
              <p:nvPr/>
            </p:nvSpPr>
            <p:spPr>
              <a:xfrm>
                <a:off x="4369232" y="2264521"/>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sp>
          <p:nvSpPr>
            <p:cNvPr id="70" name="Obdélník 69"/>
            <p:cNvSpPr/>
            <p:nvPr/>
          </p:nvSpPr>
          <p:spPr>
            <a:xfrm>
              <a:off x="4139952" y="2132856"/>
              <a:ext cx="504056" cy="405396"/>
            </a:xfrm>
            <a:prstGeom prst="rect">
              <a:avLst/>
            </a:prstGeom>
            <a:noFill/>
            <a:ln w="12700" cap="rnd" cmpd="sng">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72" name="Obrázek 7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065" y="4501523"/>
            <a:ext cx="648072" cy="653428"/>
          </a:xfrm>
          <a:prstGeom prst="rect">
            <a:avLst/>
          </a:prstGeom>
        </p:spPr>
      </p:pic>
      <p:sp>
        <p:nvSpPr>
          <p:cNvPr id="74" name="AutoShape 2" descr="http://upload.wikimedia.org/wikipedia/commons/1/1d/Fermi.svg"/>
          <p:cNvSpPr>
            <a:spLocks noChangeAspect="1" noChangeArrowheads="1"/>
          </p:cNvSpPr>
          <p:nvPr/>
        </p:nvSpPr>
        <p:spPr bwMode="auto">
          <a:xfrm>
            <a:off x="155575" y="-28194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AutoShape 4" descr="http://upload.wikimedia.org/wikipedia/commons/1/1d/Fermi.svg"/>
          <p:cNvSpPr>
            <a:spLocks noChangeAspect="1" noChangeArrowheads="1"/>
          </p:cNvSpPr>
          <p:nvPr/>
        </p:nvSpPr>
        <p:spPr bwMode="auto">
          <a:xfrm>
            <a:off x="307975" y="-26670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AutoShape 6" descr="http://upload.wikimedia.org/wikipedia/commons/1/1d/Fermi.svg"/>
          <p:cNvSpPr>
            <a:spLocks noChangeAspect="1" noChangeArrowheads="1"/>
          </p:cNvSpPr>
          <p:nvPr/>
        </p:nvSpPr>
        <p:spPr bwMode="auto">
          <a:xfrm>
            <a:off x="460375" y="-2514600"/>
            <a:ext cx="3609975" cy="587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2" name="Picture 8" descr="http://upload.wikimedia.org/wikipedia/commons/thumb/1/1d/Fermi.svg/500px-Fermi.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3711" y="3678615"/>
            <a:ext cx="1410579" cy="2299244"/>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8227" y="4219780"/>
            <a:ext cx="1816290" cy="1216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TextovéPole 76"/>
          <p:cNvSpPr txBox="1"/>
          <p:nvPr/>
        </p:nvSpPr>
        <p:spPr>
          <a:xfrm>
            <a:off x="1923844" y="5396871"/>
            <a:ext cx="590226" cy="338554"/>
          </a:xfrm>
          <a:prstGeom prst="rect">
            <a:avLst/>
          </a:prstGeom>
          <a:noFill/>
        </p:spPr>
        <p:txBody>
          <a:bodyPr wrap="none" rtlCol="0">
            <a:spAutoFit/>
          </a:bodyPr>
          <a:lstStyle/>
          <a:p>
            <a:r>
              <a:rPr lang="en-US" sz="1600" dirty="0" smtClean="0"/>
              <a:t>GPU</a:t>
            </a:r>
            <a:endParaRPr lang="cs-CZ" sz="1600" dirty="0"/>
          </a:p>
        </p:txBody>
      </p:sp>
      <p:sp>
        <p:nvSpPr>
          <p:cNvPr id="80" name="TextovéPole 79"/>
          <p:cNvSpPr txBox="1"/>
          <p:nvPr/>
        </p:nvSpPr>
        <p:spPr>
          <a:xfrm>
            <a:off x="3730301" y="5982286"/>
            <a:ext cx="2731838" cy="338554"/>
          </a:xfrm>
          <a:prstGeom prst="rect">
            <a:avLst/>
          </a:prstGeom>
          <a:noFill/>
        </p:spPr>
        <p:txBody>
          <a:bodyPr wrap="none" rtlCol="0">
            <a:spAutoFit/>
          </a:bodyPr>
          <a:lstStyle/>
          <a:p>
            <a:r>
              <a:rPr lang="en-US" sz="1600" dirty="0" smtClean="0"/>
              <a:t>Streaming Multiprocessor</a:t>
            </a:r>
            <a:endParaRPr lang="cs-CZ" sz="1600" dirty="0"/>
          </a:p>
        </p:txBody>
      </p:sp>
      <p:sp>
        <p:nvSpPr>
          <p:cNvPr id="81" name="TextovéPole 80"/>
          <p:cNvSpPr txBox="1"/>
          <p:nvPr/>
        </p:nvSpPr>
        <p:spPr>
          <a:xfrm>
            <a:off x="7319997" y="5154951"/>
            <a:ext cx="651140" cy="338554"/>
          </a:xfrm>
          <a:prstGeom prst="rect">
            <a:avLst/>
          </a:prstGeom>
          <a:noFill/>
        </p:spPr>
        <p:txBody>
          <a:bodyPr wrap="none" rtlCol="0">
            <a:spAutoFit/>
          </a:bodyPr>
          <a:lstStyle/>
          <a:p>
            <a:r>
              <a:rPr lang="en-US" sz="1600" dirty="0" smtClean="0"/>
              <a:t>Core</a:t>
            </a:r>
            <a:endParaRPr lang="cs-CZ" sz="1600" dirty="0"/>
          </a:p>
        </p:txBody>
      </p:sp>
      <p:cxnSp>
        <p:nvCxnSpPr>
          <p:cNvPr id="82" name="Přímá spojnice 81"/>
          <p:cNvCxnSpPr/>
          <p:nvPr/>
        </p:nvCxnSpPr>
        <p:spPr>
          <a:xfrm>
            <a:off x="2213480" y="3427692"/>
            <a:ext cx="10954" cy="792088"/>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Přímá spojnice 84"/>
          <p:cNvCxnSpPr/>
          <p:nvPr/>
        </p:nvCxnSpPr>
        <p:spPr>
          <a:xfrm>
            <a:off x="7640089" y="3117971"/>
            <a:ext cx="10954" cy="1318386"/>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8" name="TextovéPole 87"/>
          <p:cNvSpPr txBox="1"/>
          <p:nvPr/>
        </p:nvSpPr>
        <p:spPr>
          <a:xfrm>
            <a:off x="2132543" y="2141674"/>
            <a:ext cx="606256" cy="338554"/>
          </a:xfrm>
          <a:prstGeom prst="rect">
            <a:avLst/>
          </a:prstGeom>
          <a:noFill/>
        </p:spPr>
        <p:txBody>
          <a:bodyPr wrap="none" rtlCol="0">
            <a:spAutoFit/>
          </a:bodyPr>
          <a:lstStyle/>
          <a:p>
            <a:pPr algn="ctr"/>
            <a:r>
              <a:rPr lang="en-US" sz="1600" dirty="0" smtClean="0"/>
              <a:t>Grid</a:t>
            </a:r>
            <a:endParaRPr lang="cs-CZ" sz="1600" dirty="0"/>
          </a:p>
        </p:txBody>
      </p:sp>
      <p:sp>
        <p:nvSpPr>
          <p:cNvPr id="89" name="TextovéPole 88"/>
          <p:cNvSpPr txBox="1"/>
          <p:nvPr/>
        </p:nvSpPr>
        <p:spPr>
          <a:xfrm>
            <a:off x="3822332" y="2141674"/>
            <a:ext cx="715260" cy="338554"/>
          </a:xfrm>
          <a:prstGeom prst="rect">
            <a:avLst/>
          </a:prstGeom>
          <a:noFill/>
        </p:spPr>
        <p:txBody>
          <a:bodyPr wrap="none" rtlCol="0">
            <a:spAutoFit/>
          </a:bodyPr>
          <a:lstStyle/>
          <a:p>
            <a:r>
              <a:rPr lang="en-US" sz="1600" dirty="0" smtClean="0"/>
              <a:t>Block</a:t>
            </a:r>
            <a:endParaRPr lang="cs-CZ" sz="1600" dirty="0"/>
          </a:p>
        </p:txBody>
      </p:sp>
      <p:sp>
        <p:nvSpPr>
          <p:cNvPr id="90" name="TextovéPole 89"/>
          <p:cNvSpPr txBox="1"/>
          <p:nvPr/>
        </p:nvSpPr>
        <p:spPr>
          <a:xfrm>
            <a:off x="5646912" y="2141674"/>
            <a:ext cx="688009" cy="338554"/>
          </a:xfrm>
          <a:prstGeom prst="rect">
            <a:avLst/>
          </a:prstGeom>
          <a:noFill/>
        </p:spPr>
        <p:txBody>
          <a:bodyPr wrap="none" rtlCol="0">
            <a:spAutoFit/>
          </a:bodyPr>
          <a:lstStyle/>
          <a:p>
            <a:r>
              <a:rPr lang="en-US" sz="1600" dirty="0" smtClean="0"/>
              <a:t>Warp</a:t>
            </a:r>
            <a:endParaRPr lang="cs-CZ" sz="1600" dirty="0"/>
          </a:p>
        </p:txBody>
      </p:sp>
      <p:sp>
        <p:nvSpPr>
          <p:cNvPr id="91" name="TextovéPole 90"/>
          <p:cNvSpPr txBox="1"/>
          <p:nvPr/>
        </p:nvSpPr>
        <p:spPr>
          <a:xfrm>
            <a:off x="7204580" y="2141674"/>
            <a:ext cx="881973" cy="338554"/>
          </a:xfrm>
          <a:prstGeom prst="rect">
            <a:avLst/>
          </a:prstGeom>
          <a:noFill/>
        </p:spPr>
        <p:txBody>
          <a:bodyPr wrap="none" rtlCol="0">
            <a:spAutoFit/>
          </a:bodyPr>
          <a:lstStyle/>
          <a:p>
            <a:r>
              <a:rPr lang="en-US" sz="1600" dirty="0" smtClean="0"/>
              <a:t>Thread</a:t>
            </a:r>
            <a:endParaRPr lang="cs-CZ" sz="1600" dirty="0"/>
          </a:p>
        </p:txBody>
      </p:sp>
      <p:cxnSp>
        <p:nvCxnSpPr>
          <p:cNvPr id="92" name="Přímá spojnice 91"/>
          <p:cNvCxnSpPr/>
          <p:nvPr/>
        </p:nvCxnSpPr>
        <p:spPr>
          <a:xfrm flipH="1">
            <a:off x="5522865" y="3183137"/>
            <a:ext cx="468052" cy="495478"/>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4" name="Přímá spojnice 93"/>
          <p:cNvCxnSpPr/>
          <p:nvPr/>
        </p:nvCxnSpPr>
        <p:spPr>
          <a:xfrm>
            <a:off x="4265722" y="3222695"/>
            <a:ext cx="502874" cy="455920"/>
          </a:xfrm>
          <a:prstGeom prst="line">
            <a:avLst/>
          </a:prstGeom>
          <a:ln w="12700" cap="rnd">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8" name="Zaoblený obdélníkový popisek 97"/>
          <p:cNvSpPr/>
          <p:nvPr/>
        </p:nvSpPr>
        <p:spPr>
          <a:xfrm>
            <a:off x="2630776" y="3592238"/>
            <a:ext cx="1944216" cy="460804"/>
          </a:xfrm>
          <a:prstGeom prst="wedgeRoundRectCallout">
            <a:avLst>
              <a:gd name="adj1" fmla="val 42569"/>
              <a:gd name="adj2" fmla="val -940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Assigned to SM</a:t>
            </a:r>
            <a:endParaRPr lang="cs-CZ" sz="1600" b="1" dirty="0">
              <a:latin typeface="Courier New" pitchFamily="49" charset="0"/>
              <a:cs typeface="Courier New" pitchFamily="49" charset="0"/>
            </a:endParaRPr>
          </a:p>
        </p:txBody>
      </p:sp>
      <p:sp>
        <p:nvSpPr>
          <p:cNvPr id="99" name="Zaoblený obdélníkový popisek 98"/>
          <p:cNvSpPr/>
          <p:nvPr/>
        </p:nvSpPr>
        <p:spPr>
          <a:xfrm>
            <a:off x="5522865" y="3530741"/>
            <a:ext cx="2016224" cy="1436787"/>
          </a:xfrm>
          <a:prstGeom prst="wedgeRoundRectCallout">
            <a:avLst>
              <a:gd name="adj1" fmla="val -34152"/>
              <a:gd name="adj2" fmla="val -831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Simultaneously run on SM cores. Threads in a warp run in lockstep.</a:t>
            </a:r>
          </a:p>
        </p:txBody>
      </p:sp>
      <p:sp>
        <p:nvSpPr>
          <p:cNvPr id="100" name="Zaoblený obdélníkový popisek 99"/>
          <p:cNvSpPr/>
          <p:nvPr/>
        </p:nvSpPr>
        <p:spPr>
          <a:xfrm>
            <a:off x="212123" y="3448213"/>
            <a:ext cx="1944216" cy="460804"/>
          </a:xfrm>
          <a:prstGeom prst="wedgeRoundRectCallout">
            <a:avLst>
              <a:gd name="adj1" fmla="val 33163"/>
              <a:gd name="adj2" fmla="val -940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The same kernel</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161728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
                                        </p:tgtEl>
                                        <p:attrNameLst>
                                          <p:attrName>style.visibility</p:attrName>
                                        </p:attrNameLst>
                                      </p:cBhvr>
                                      <p:to>
                                        <p:strVal val="visible"/>
                                      </p:to>
                                    </p:set>
                                    <p:animEffect transition="in" filter="fade">
                                      <p:cBhvr>
                                        <p:cTn id="12" dur="500"/>
                                        <p:tgtEl>
                                          <p:spTgt spid="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9"/>
                                        </p:tgtEl>
                                        <p:attrNameLst>
                                          <p:attrName>style.visibility</p:attrName>
                                        </p:attrNameLst>
                                      </p:cBhvr>
                                      <p:to>
                                        <p:strVal val="visible"/>
                                      </p:to>
                                    </p:set>
                                    <p:animEffect transition="in" filter="fade">
                                      <p:cBhvr>
                                        <p:cTn id="17"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Making a Good Use of Overlapping</a:t>
            </a:r>
          </a:p>
          <a:p>
            <a:pPr lvl="1"/>
            <a:r>
              <a:rPr lang="en-US" dirty="0" smtClean="0"/>
              <a:t>Split the work into smaller fragments</a:t>
            </a:r>
          </a:p>
          <a:p>
            <a:pPr lvl="1"/>
            <a:r>
              <a:rPr lang="en-US" dirty="0" smtClean="0"/>
              <a:t>Create a pipeline effect (load, process, store)</a:t>
            </a:r>
          </a:p>
          <a:p>
            <a:pPr lvl="1"/>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30</a:t>
            </a:fld>
            <a:endParaRPr lang="cs-CZ"/>
          </a:p>
        </p:txBody>
      </p:sp>
      <p:sp>
        <p:nvSpPr>
          <p:cNvPr id="6" name="Nadpis 5"/>
          <p:cNvSpPr>
            <a:spLocks noGrp="1"/>
          </p:cNvSpPr>
          <p:nvPr>
            <p:ph type="title"/>
          </p:nvPr>
        </p:nvSpPr>
        <p:spPr/>
        <p:txBody>
          <a:bodyPr/>
          <a:lstStyle/>
          <a:p>
            <a:r>
              <a:rPr lang="en-US" dirty="0" smtClean="0"/>
              <a:t>Pipelining</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852936"/>
            <a:ext cx="7488832" cy="3161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Šipka dolů 6"/>
          <p:cNvSpPr/>
          <p:nvPr/>
        </p:nvSpPr>
        <p:spPr>
          <a:xfrm>
            <a:off x="4427984" y="4294519"/>
            <a:ext cx="432048" cy="36004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076914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611968"/>
          </a:xfrm>
        </p:spPr>
        <p:txBody>
          <a:bodyPr>
            <a:noAutofit/>
          </a:bodyPr>
          <a:lstStyle/>
          <a:p>
            <a:r>
              <a:rPr lang="en-US" dirty="0" smtClean="0"/>
              <a:t>GPU Instruction Set</a:t>
            </a:r>
          </a:p>
          <a:p>
            <a:pPr lvl="1"/>
            <a:r>
              <a:rPr lang="en-US" dirty="0" smtClean="0"/>
              <a:t>Oriented for rendering and geometry calculations</a:t>
            </a:r>
          </a:p>
          <a:p>
            <a:pPr lvl="1"/>
            <a:r>
              <a:rPr lang="en-US" dirty="0" smtClean="0"/>
              <a:t>Rich set of mathematical functions</a:t>
            </a:r>
          </a:p>
          <a:p>
            <a:pPr lvl="2"/>
            <a:r>
              <a:rPr lang="en-US" dirty="0" smtClean="0"/>
              <a:t>Many of those are implemented as instructions</a:t>
            </a:r>
          </a:p>
          <a:p>
            <a:pPr lvl="2"/>
            <a:r>
              <a:rPr lang="en-US" dirty="0" smtClean="0"/>
              <a:t>Separate functions for doubles and floats</a:t>
            </a:r>
          </a:p>
          <a:p>
            <a:pPr lvl="3"/>
            <a:r>
              <a:rPr lang="en-US" dirty="0" smtClean="0"/>
              <a:t>e.g., </a:t>
            </a:r>
            <a:r>
              <a:rPr lang="en-US" b="1" dirty="0" err="1" smtClean="0">
                <a:latin typeface="Courier New" panose="02070309020205020404" pitchFamily="49" charset="0"/>
                <a:cs typeface="Courier New" panose="02070309020205020404" pitchFamily="49" charset="0"/>
              </a:rPr>
              <a:t>sqrtf</a:t>
            </a:r>
            <a:r>
              <a:rPr lang="en-US" b="1" dirty="0" smtClean="0">
                <a:latin typeface="Courier New" panose="02070309020205020404" pitchFamily="49" charset="0"/>
                <a:cs typeface="Courier New" panose="02070309020205020404" pitchFamily="49" charset="0"/>
              </a:rPr>
              <a:t>(</a:t>
            </a:r>
            <a:r>
              <a:rPr lang="en-US" i="1" dirty="0" smtClean="0">
                <a:latin typeface="Courier New" panose="02070309020205020404" pitchFamily="49" charset="0"/>
                <a:cs typeface="Courier New" panose="02070309020205020404" pitchFamily="49" charset="0"/>
              </a:rPr>
              <a:t>float</a:t>
            </a:r>
            <a:r>
              <a:rPr lang="en-US" b="1" dirty="0" smtClean="0">
                <a:latin typeface="Courier New" panose="02070309020205020404" pitchFamily="49" charset="0"/>
                <a:cs typeface="Courier New" panose="02070309020205020404" pitchFamily="49" charset="0"/>
              </a:rPr>
              <a:t>)</a:t>
            </a:r>
            <a:r>
              <a:rPr lang="en-US" dirty="0" smtClean="0"/>
              <a:t> and </a:t>
            </a:r>
            <a:r>
              <a:rPr lang="en-US" b="1" dirty="0" err="1" smtClean="0">
                <a:latin typeface="Courier New" panose="02070309020205020404" pitchFamily="49" charset="0"/>
                <a:cs typeface="Courier New" panose="02070309020205020404" pitchFamily="49" charset="0"/>
              </a:rPr>
              <a:t>sqrt</a:t>
            </a:r>
            <a:r>
              <a:rPr lang="en-US" b="1" dirty="0" smtClean="0">
                <a:latin typeface="Courier New" panose="02070309020205020404" pitchFamily="49" charset="0"/>
                <a:cs typeface="Courier New" panose="02070309020205020404" pitchFamily="49" charset="0"/>
              </a:rPr>
              <a:t>(</a:t>
            </a:r>
            <a:r>
              <a:rPr lang="en-US" i="1" dirty="0" smtClean="0">
                <a:latin typeface="Courier New" panose="02070309020205020404" pitchFamily="49" charset="0"/>
                <a:cs typeface="Courier New" panose="02070309020205020404" pitchFamily="49" charset="0"/>
              </a:rPr>
              <a:t>double</a:t>
            </a:r>
            <a:r>
              <a:rPr lang="en-US" b="1" dirty="0" smtClean="0">
                <a:latin typeface="Courier New" panose="02070309020205020404" pitchFamily="49" charset="0"/>
                <a:cs typeface="Courier New" panose="02070309020205020404" pitchFamily="49" charset="0"/>
              </a:rPr>
              <a:t>)</a:t>
            </a:r>
          </a:p>
          <a:p>
            <a:pPr lvl="1"/>
            <a:r>
              <a:rPr lang="en-US" dirty="0" smtClean="0"/>
              <a:t>Instruction behavior depends on compiler options</a:t>
            </a:r>
          </a:p>
          <a:p>
            <a:pPr lvl="2"/>
            <a:r>
              <a:rPr lang="cs-CZ" b="1" dirty="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use_fast_math</a:t>
            </a:r>
            <a:r>
              <a:rPr lang="en-US" dirty="0" smtClean="0"/>
              <a:t> – fast but lower precision</a:t>
            </a:r>
          </a:p>
          <a:p>
            <a:pPr lvl="2"/>
            <a:r>
              <a:rPr lang="en-US" b="1" dirty="0" smtClean="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ftz</a:t>
            </a:r>
            <a:r>
              <a:rPr lang="en-US" b="1" dirty="0" smtClean="0">
                <a:latin typeface="Courier New" panose="02070309020205020404" pitchFamily="49" charset="0"/>
                <a:cs typeface="Courier New" panose="02070309020205020404" pitchFamily="49" charset="0"/>
              </a:rPr>
              <a:t>=</a:t>
            </a:r>
            <a:r>
              <a:rPr lang="en-US" i="1" dirty="0" err="1" smtClean="0">
                <a:latin typeface="Courier New" panose="02070309020205020404" pitchFamily="49" charset="0"/>
                <a:cs typeface="Courier New" panose="02070309020205020404" pitchFamily="49" charset="0"/>
              </a:rPr>
              <a:t>bool</a:t>
            </a:r>
            <a:r>
              <a:rPr lang="en-US" dirty="0" smtClean="0"/>
              <a:t> – flush </a:t>
            </a:r>
            <a:r>
              <a:rPr lang="en-US" dirty="0" err="1" smtClean="0"/>
              <a:t>denormals</a:t>
            </a:r>
            <a:r>
              <a:rPr lang="en-US" dirty="0" smtClean="0"/>
              <a:t> to zero</a:t>
            </a:r>
          </a:p>
          <a:p>
            <a:pPr lvl="2"/>
            <a:r>
              <a:rPr lang="cs-CZ" b="1" dirty="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prec</a:t>
            </a:r>
            <a:r>
              <a:rPr lang="cs-CZ" b="1" dirty="0" smtClean="0">
                <a:latin typeface="Courier New" panose="02070309020205020404" pitchFamily="49" charset="0"/>
                <a:cs typeface="Courier New" panose="02070309020205020404" pitchFamily="49" charset="0"/>
              </a:rPr>
              <a:t>-div</a:t>
            </a:r>
            <a:r>
              <a:rPr lang="en-US" b="1" dirty="0" smtClean="0">
                <a:latin typeface="Courier New" panose="02070309020205020404" pitchFamily="49" charset="0"/>
                <a:cs typeface="Courier New" panose="02070309020205020404" pitchFamily="49" charset="0"/>
              </a:rPr>
              <a:t>=</a:t>
            </a:r>
            <a:r>
              <a:rPr lang="en-US" i="1" dirty="0" err="1" smtClean="0">
                <a:latin typeface="Courier New" panose="02070309020205020404" pitchFamily="49" charset="0"/>
                <a:cs typeface="Courier New" panose="02070309020205020404" pitchFamily="49" charset="0"/>
              </a:rPr>
              <a:t>bool</a:t>
            </a:r>
            <a:r>
              <a:rPr lang="en-US" dirty="0" smtClean="0"/>
              <a:t> – precise float divisions</a:t>
            </a:r>
          </a:p>
          <a:p>
            <a:pPr lvl="2"/>
            <a:r>
              <a:rPr lang="cs-CZ" b="1" dirty="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prec-sqrt</a:t>
            </a:r>
            <a:r>
              <a:rPr lang="en-US" b="1" dirty="0" smtClean="0">
                <a:latin typeface="Courier New" panose="02070309020205020404" pitchFamily="49" charset="0"/>
                <a:cs typeface="Courier New" panose="02070309020205020404" pitchFamily="49" charset="0"/>
              </a:rPr>
              <a:t>=</a:t>
            </a:r>
            <a:r>
              <a:rPr lang="en-US" i="1" dirty="0" err="1" smtClean="0">
                <a:latin typeface="Courier New" panose="02070309020205020404" pitchFamily="49" charset="0"/>
                <a:cs typeface="Courier New" panose="02070309020205020404" pitchFamily="49" charset="0"/>
              </a:rPr>
              <a:t>bool</a:t>
            </a:r>
            <a:r>
              <a:rPr lang="en-US" dirty="0" smtClean="0"/>
              <a:t> – precise float </a:t>
            </a:r>
            <a:r>
              <a:rPr lang="en-US" dirty="0" err="1" smtClean="0"/>
              <a:t>sqrts</a:t>
            </a:r>
            <a:endParaRPr lang="en-US" dirty="0" smtClean="0"/>
          </a:p>
          <a:p>
            <a:pPr lvl="2"/>
            <a:r>
              <a:rPr lang="cs-CZ" b="1" dirty="0">
                <a:latin typeface="Courier New" panose="02070309020205020404" pitchFamily="49" charset="0"/>
                <a:cs typeface="Courier New" panose="02070309020205020404" pitchFamily="49" charset="0"/>
              </a:rPr>
              <a:t>-</a:t>
            </a:r>
            <a:r>
              <a:rPr lang="cs-CZ" b="1" dirty="0" err="1" smtClean="0">
                <a:latin typeface="Courier New" panose="02070309020205020404" pitchFamily="49" charset="0"/>
                <a:cs typeface="Courier New" panose="02070309020205020404" pitchFamily="49" charset="0"/>
              </a:rPr>
              <a:t>fmad</a:t>
            </a:r>
            <a:r>
              <a:rPr lang="en-US" b="1" dirty="0" smtClean="0">
                <a:latin typeface="Courier New" panose="02070309020205020404" pitchFamily="49" charset="0"/>
                <a:cs typeface="Courier New" panose="02070309020205020404" pitchFamily="49" charset="0"/>
              </a:rPr>
              <a:t>=</a:t>
            </a:r>
            <a:r>
              <a:rPr lang="en-US" i="1" dirty="0" err="1" smtClean="0">
                <a:latin typeface="Courier New" panose="02070309020205020404" pitchFamily="49" charset="0"/>
                <a:cs typeface="Courier New" panose="02070309020205020404" pitchFamily="49" charset="0"/>
              </a:rPr>
              <a:t>bool</a:t>
            </a:r>
            <a:r>
              <a:rPr lang="en-US" dirty="0" smtClean="0"/>
              <a:t> – use </a:t>
            </a:r>
            <a:r>
              <a:rPr lang="en-US" dirty="0" err="1" smtClean="0"/>
              <a:t>mul</a:t>
            </a:r>
            <a:r>
              <a:rPr lang="en-US" dirty="0" smtClean="0"/>
              <a:t>-add instructions (e.g., FFMA)</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31</a:t>
            </a:fld>
            <a:endParaRPr lang="cs-CZ"/>
          </a:p>
        </p:txBody>
      </p:sp>
      <p:sp>
        <p:nvSpPr>
          <p:cNvPr id="6" name="Nadpis 5"/>
          <p:cNvSpPr>
            <a:spLocks noGrp="1"/>
          </p:cNvSpPr>
          <p:nvPr>
            <p:ph type="title"/>
          </p:nvPr>
        </p:nvSpPr>
        <p:spPr/>
        <p:txBody>
          <a:bodyPr/>
          <a:lstStyle/>
          <a:p>
            <a:r>
              <a:rPr lang="en-US" dirty="0" smtClean="0"/>
              <a:t>Instruction Set</a:t>
            </a:r>
            <a:endParaRPr lang="cs-CZ" dirty="0"/>
          </a:p>
        </p:txBody>
      </p:sp>
      <p:sp>
        <p:nvSpPr>
          <p:cNvPr id="7" name="Pravá složená závorka 6"/>
          <p:cNvSpPr/>
          <p:nvPr/>
        </p:nvSpPr>
        <p:spPr>
          <a:xfrm>
            <a:off x="6821205" y="4653136"/>
            <a:ext cx="144016" cy="936104"/>
          </a:xfrm>
          <a:prstGeom prst="rightBrace">
            <a:avLst/>
          </a:prstGeom>
          <a:ln w="38100"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8" name="Zaoblený obdélníkový popisek 7"/>
          <p:cNvSpPr/>
          <p:nvPr/>
        </p:nvSpPr>
        <p:spPr>
          <a:xfrm>
            <a:off x="7164288" y="4323225"/>
            <a:ext cx="1869422" cy="659821"/>
          </a:xfrm>
          <a:prstGeom prst="wedgeRoundRectCallout">
            <a:avLst>
              <a:gd name="adj1" fmla="val -56195"/>
              <a:gd name="adj2" fmla="val 7026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Single precision floats only</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354369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Atomic Instructions</a:t>
            </a:r>
          </a:p>
          <a:p>
            <a:pPr lvl="1"/>
            <a:r>
              <a:rPr lang="en-US" dirty="0" smtClean="0"/>
              <a:t>Perform read-modify-write operation of one 32bit or 64bit word in global or shared memory</a:t>
            </a:r>
          </a:p>
          <a:p>
            <a:pPr lvl="1"/>
            <a:r>
              <a:rPr lang="en-US" dirty="0" smtClean="0"/>
              <a:t>Require CC 1.1 or higher (1.2 for 64bit global atomics and 2.0 for 64bit shared </a:t>
            </a:r>
            <a:r>
              <a:rPr lang="en-US" dirty="0" err="1" smtClean="0"/>
              <a:t>mem</a:t>
            </a:r>
            <a:r>
              <a:rPr lang="en-US" dirty="0" smtClean="0"/>
              <a:t>. </a:t>
            </a:r>
            <a:r>
              <a:rPr lang="en-US" dirty="0"/>
              <a:t>a</a:t>
            </a:r>
            <a:r>
              <a:rPr lang="en-US" dirty="0" smtClean="0"/>
              <a:t>tomics)</a:t>
            </a:r>
          </a:p>
          <a:p>
            <a:pPr lvl="1"/>
            <a:r>
              <a:rPr lang="en-US" dirty="0" smtClean="0"/>
              <a:t>Operate on integers, except for </a:t>
            </a:r>
            <a:r>
              <a:rPr lang="en-US" b="1" dirty="0" err="1" smtClean="0">
                <a:latin typeface="Courier New" panose="02070309020205020404" pitchFamily="49" charset="0"/>
                <a:cs typeface="Courier New" panose="02070309020205020404" pitchFamily="49" charset="0"/>
              </a:rPr>
              <a:t>atomicExch</a:t>
            </a:r>
            <a:r>
              <a:rPr lang="en-US" b="1" dirty="0" smtClean="0">
                <a:latin typeface="Courier New" panose="02070309020205020404" pitchFamily="49" charset="0"/>
                <a:cs typeface="Courier New" panose="02070309020205020404" pitchFamily="49" charset="0"/>
              </a:rPr>
              <a:t>()</a:t>
            </a:r>
            <a:r>
              <a:rPr lang="en-US" dirty="0" smtClean="0"/>
              <a:t> and </a:t>
            </a:r>
            <a:r>
              <a:rPr lang="en-US" b="1" dirty="0" err="1" smtClean="0">
                <a:latin typeface="Courier New" panose="02070309020205020404" pitchFamily="49" charset="0"/>
                <a:cs typeface="Courier New" panose="02070309020205020404" pitchFamily="49" charset="0"/>
              </a:rPr>
              <a:t>atomicAdd</a:t>
            </a:r>
            <a:r>
              <a:rPr lang="en-US" b="1" dirty="0" smtClean="0">
                <a:latin typeface="Courier New" panose="02070309020205020404" pitchFamily="49" charset="0"/>
                <a:cs typeface="Courier New" panose="02070309020205020404" pitchFamily="49" charset="0"/>
              </a:rPr>
              <a:t>()</a:t>
            </a:r>
            <a:r>
              <a:rPr lang="en-US" dirty="0" smtClean="0"/>
              <a:t> which also work on 32bit floats</a:t>
            </a:r>
          </a:p>
          <a:p>
            <a:pPr lvl="1"/>
            <a:r>
              <a:rPr lang="en-US" dirty="0" smtClean="0"/>
              <a:t>Atomic operations on mapped memory are atomic only from the perspective of the device</a:t>
            </a:r>
          </a:p>
          <a:p>
            <a:pPr lvl="2"/>
            <a:r>
              <a:rPr lang="en-US" dirty="0" smtClean="0"/>
              <a:t>Since they are usually performed on L2 cache</a:t>
            </a:r>
          </a:p>
          <a:p>
            <a:pPr lvl="1"/>
            <a:endParaRPr lang="en-US" dirty="0" smtClean="0"/>
          </a:p>
          <a:p>
            <a:endParaRPr lang="en-US" dirty="0" smtClean="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32</a:t>
            </a:fld>
            <a:endParaRPr lang="cs-CZ"/>
          </a:p>
        </p:txBody>
      </p:sp>
      <p:sp>
        <p:nvSpPr>
          <p:cNvPr id="6" name="Nadpis 5"/>
          <p:cNvSpPr>
            <a:spLocks noGrp="1"/>
          </p:cNvSpPr>
          <p:nvPr>
            <p:ph type="title"/>
          </p:nvPr>
        </p:nvSpPr>
        <p:spPr/>
        <p:txBody>
          <a:bodyPr/>
          <a:lstStyle/>
          <a:p>
            <a:r>
              <a:rPr lang="en-US" dirty="0" smtClean="0"/>
              <a:t>Atomic Instructions</a:t>
            </a:r>
            <a:endParaRPr lang="cs-CZ" dirty="0"/>
          </a:p>
        </p:txBody>
      </p:sp>
    </p:spTree>
    <p:extLst>
      <p:ext uri="{BB962C8B-B14F-4D97-AF65-F5344CB8AC3E}">
        <p14:creationId xmlns:p14="http://schemas.microsoft.com/office/powerpoint/2010/main" val="5007961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Atomic Instructions Overview</a:t>
            </a:r>
          </a:p>
          <a:p>
            <a:pPr lvl="1"/>
            <a:r>
              <a:rPr lang="en-US" sz="2000" b="1" dirty="0" err="1" smtClean="0">
                <a:latin typeface="Courier New" panose="02070309020205020404" pitchFamily="49" charset="0"/>
                <a:cs typeface="Courier New" panose="02070309020205020404" pitchFamily="49" charset="0"/>
              </a:rPr>
              <a:t>atomicAdd</a:t>
            </a:r>
            <a:r>
              <a:rPr lang="en-US" sz="2000" b="1" dirty="0" smtClean="0">
                <a:latin typeface="Courier New" panose="02070309020205020404" pitchFamily="49" charset="0"/>
                <a:cs typeface="Courier New" panose="02070309020205020404" pitchFamily="49" charset="0"/>
              </a:rPr>
              <a:t>(&amp;</a:t>
            </a:r>
            <a:r>
              <a:rPr lang="en-US" sz="2000" i="1" dirty="0" err="1" smtClean="0">
                <a:latin typeface="Courier New" panose="02070309020205020404" pitchFamily="49" charset="0"/>
                <a:cs typeface="Courier New" panose="02070309020205020404" pitchFamily="49" charset="0"/>
              </a:rPr>
              <a:t>p</a:t>
            </a:r>
            <a:r>
              <a:rPr lang="en-US" sz="2000" b="1" dirty="0" err="1" smtClean="0">
                <a:latin typeface="Courier New" panose="02070309020205020404" pitchFamily="49" charset="0"/>
                <a:cs typeface="Courier New" panose="02070309020205020404" pitchFamily="49" charset="0"/>
              </a:rPr>
              <a:t>,</a:t>
            </a:r>
            <a:r>
              <a:rPr lang="en-US" sz="2000" i="1" dirty="0" err="1" smtClean="0">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sz="2000" b="1" dirty="0" err="1" smtClean="0">
                <a:latin typeface="Courier New" panose="02070309020205020404" pitchFamily="49" charset="0"/>
                <a:cs typeface="Courier New" panose="02070309020205020404" pitchFamily="49" charset="0"/>
              </a:rPr>
              <a:t>atomicSub</a:t>
            </a:r>
            <a:r>
              <a:rPr lang="en-US" sz="2000" b="1" dirty="0" smtClean="0">
                <a:latin typeface="Courier New" panose="02070309020205020404" pitchFamily="49" charset="0"/>
                <a:cs typeface="Courier New" panose="02070309020205020404" pitchFamily="49" charset="0"/>
              </a:rPr>
              <a:t>(&amp;</a:t>
            </a:r>
            <a:r>
              <a:rPr lang="en-US" sz="2000" i="1" dirty="0" err="1" smtClean="0">
                <a:latin typeface="Courier New" panose="02070309020205020404" pitchFamily="49" charset="0"/>
                <a:cs typeface="Courier New" panose="02070309020205020404" pitchFamily="49" charset="0"/>
              </a:rPr>
              <a:t>p</a:t>
            </a:r>
            <a:r>
              <a:rPr lang="en-US" sz="2000" b="1" dirty="0" err="1" smtClean="0">
                <a:latin typeface="Courier New" panose="02070309020205020404" pitchFamily="49" charset="0"/>
                <a:cs typeface="Courier New" panose="02070309020205020404" pitchFamily="49" charset="0"/>
              </a:rPr>
              <a:t>,</a:t>
            </a:r>
            <a:r>
              <a:rPr lang="en-US" sz="2000" i="1" dirty="0" err="1" smtClean="0">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dirty="0" smtClean="0"/>
              <a:t>– atomically adds or subtracts </a:t>
            </a:r>
            <a:r>
              <a:rPr lang="en-US" b="1" dirty="0" smtClean="0">
                <a:latin typeface="Courier New" panose="02070309020205020404" pitchFamily="49" charset="0"/>
                <a:cs typeface="Courier New" panose="02070309020205020404" pitchFamily="49" charset="0"/>
              </a:rPr>
              <a:t>v</a:t>
            </a:r>
            <a:r>
              <a:rPr lang="en-US" dirty="0" smtClean="0"/>
              <a:t> to/from </a:t>
            </a:r>
            <a:r>
              <a:rPr lang="en-US" b="1" dirty="0" smtClean="0">
                <a:latin typeface="Courier New" panose="02070309020205020404" pitchFamily="49" charset="0"/>
                <a:cs typeface="Courier New" panose="02070309020205020404" pitchFamily="49" charset="0"/>
              </a:rPr>
              <a:t>p</a:t>
            </a:r>
            <a:r>
              <a:rPr lang="en-US" dirty="0" smtClean="0"/>
              <a:t> and return the old value</a:t>
            </a:r>
          </a:p>
          <a:p>
            <a:pPr lvl="1"/>
            <a:r>
              <a:rPr lang="en-US" sz="2000" b="1" dirty="0" err="1" smtClean="0">
                <a:latin typeface="Courier New" panose="02070309020205020404" pitchFamily="49" charset="0"/>
                <a:cs typeface="Courier New" panose="02070309020205020404" pitchFamily="49" charset="0"/>
              </a:rPr>
              <a:t>atomicInc</a:t>
            </a:r>
            <a:r>
              <a:rPr lang="en-US" sz="2000" b="1" dirty="0" smtClean="0">
                <a:latin typeface="Courier New" panose="02070309020205020404" pitchFamily="49" charset="0"/>
                <a:cs typeface="Courier New" panose="02070309020205020404" pitchFamily="49" charset="0"/>
              </a:rPr>
              <a:t>(&amp;</a:t>
            </a:r>
            <a:r>
              <a:rPr lang="en-US" sz="2000" i="1" dirty="0" err="1" smtClean="0">
                <a:latin typeface="Courier New" panose="02070309020205020404" pitchFamily="49" charset="0"/>
                <a:cs typeface="Courier New" panose="02070309020205020404" pitchFamily="49" charset="0"/>
              </a:rPr>
              <a:t>p</a:t>
            </a:r>
            <a:r>
              <a:rPr lang="en-US" sz="2000" b="1" dirty="0" err="1" smtClean="0">
                <a:latin typeface="Courier New" panose="02070309020205020404" pitchFamily="49" charset="0"/>
                <a:cs typeface="Courier New" panose="02070309020205020404" pitchFamily="49" charset="0"/>
              </a:rPr>
              <a:t>,</a:t>
            </a:r>
            <a:r>
              <a:rPr lang="en-US" sz="2000" i="1" dirty="0" err="1" smtClean="0">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sz="2000" b="1" dirty="0" err="1" smtClean="0">
                <a:latin typeface="Courier New" panose="02070309020205020404" pitchFamily="49" charset="0"/>
                <a:cs typeface="Courier New" panose="02070309020205020404" pitchFamily="49" charset="0"/>
              </a:rPr>
              <a:t>atomicDec</a:t>
            </a:r>
            <a:r>
              <a:rPr lang="en-US" sz="2000" b="1" dirty="0" smtClean="0">
                <a:latin typeface="Courier New" panose="02070309020205020404" pitchFamily="49" charset="0"/>
                <a:cs typeface="Courier New" panose="02070309020205020404" pitchFamily="49" charset="0"/>
              </a:rPr>
              <a:t>(&amp;</a:t>
            </a:r>
            <a:r>
              <a:rPr lang="en-US" sz="2000" i="1" dirty="0" err="1" smtClean="0">
                <a:latin typeface="Courier New" panose="02070309020205020404" pitchFamily="49" charset="0"/>
                <a:cs typeface="Courier New" panose="02070309020205020404" pitchFamily="49" charset="0"/>
              </a:rPr>
              <a:t>p</a:t>
            </a:r>
            <a:r>
              <a:rPr lang="en-US" sz="2000" b="1" dirty="0" err="1" smtClean="0">
                <a:latin typeface="Courier New" panose="02070309020205020404" pitchFamily="49" charset="0"/>
                <a:cs typeface="Courier New" panose="02070309020205020404" pitchFamily="49" charset="0"/>
              </a:rPr>
              <a:t>,</a:t>
            </a:r>
            <a:r>
              <a:rPr lang="en-US" sz="2000" i="1" dirty="0" err="1" smtClean="0">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dirty="0" smtClean="0"/>
              <a:t>– atomic increment/decrement computed modulo </a:t>
            </a:r>
            <a:r>
              <a:rPr lang="en-US" b="1" dirty="0" smtClean="0">
                <a:latin typeface="Courier New" panose="02070309020205020404" pitchFamily="49" charset="0"/>
                <a:cs typeface="Courier New" panose="02070309020205020404" pitchFamily="49" charset="0"/>
              </a:rPr>
              <a:t>v</a:t>
            </a:r>
          </a:p>
          <a:p>
            <a:pPr lvl="1"/>
            <a:r>
              <a:rPr lang="en-US" sz="2000" b="1" dirty="0" err="1" smtClean="0">
                <a:latin typeface="Courier New" panose="02070309020205020404" pitchFamily="49" charset="0"/>
                <a:cs typeface="Courier New" panose="02070309020205020404" pitchFamily="49" charset="0"/>
              </a:rPr>
              <a:t>atomicMin</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sz="2000" b="1" dirty="0" err="1" smtClean="0">
                <a:latin typeface="Courier New" panose="02070309020205020404" pitchFamily="49" charset="0"/>
                <a:cs typeface="Courier New" panose="02070309020205020404" pitchFamily="49" charset="0"/>
              </a:rPr>
              <a:t>atomicMax</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p>
          <a:p>
            <a:pPr lvl="1"/>
            <a:r>
              <a:rPr lang="en-US" sz="2000" b="1" dirty="0" err="1">
                <a:latin typeface="Courier New" panose="02070309020205020404" pitchFamily="49" charset="0"/>
                <a:cs typeface="Courier New" panose="02070309020205020404" pitchFamily="49" charset="0"/>
              </a:rPr>
              <a:t>atomicExch</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dirty="0" smtClean="0"/>
              <a:t> – atomically swaps a value</a:t>
            </a:r>
            <a:endParaRPr lang="en-US" dirty="0"/>
          </a:p>
          <a:p>
            <a:pPr lvl="1"/>
            <a:r>
              <a:rPr lang="en-US" sz="2000" b="1" dirty="0" err="1" smtClean="0">
                <a:latin typeface="Courier New" panose="02070309020205020404" pitchFamily="49" charset="0"/>
                <a:cs typeface="Courier New" panose="02070309020205020404" pitchFamily="49" charset="0"/>
              </a:rPr>
              <a:t>atomicCAS</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dirty="0" smtClean="0"/>
              <a:t> – classical compare-and-set</a:t>
            </a:r>
          </a:p>
          <a:p>
            <a:pPr lvl="1"/>
            <a:r>
              <a:rPr lang="en-US" sz="2000" b="1" dirty="0" err="1" smtClean="0">
                <a:latin typeface="Courier New" panose="02070309020205020404" pitchFamily="49" charset="0"/>
                <a:cs typeface="Courier New" panose="02070309020205020404" pitchFamily="49" charset="0"/>
              </a:rPr>
              <a:t>atomicAnd</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sz="2000" b="1" dirty="0" err="1" smtClean="0">
                <a:latin typeface="Courier New" panose="02070309020205020404" pitchFamily="49" charset="0"/>
                <a:cs typeface="Courier New" panose="02070309020205020404" pitchFamily="49" charset="0"/>
              </a:rPr>
              <a:t>atomicOr</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sz="2000" dirty="0" smtClean="0"/>
              <a:t>, </a:t>
            </a:r>
            <a:r>
              <a:rPr lang="en-US" sz="2000" b="1" dirty="0" err="1" smtClean="0">
                <a:latin typeface="Courier New" panose="02070309020205020404" pitchFamily="49" charset="0"/>
                <a:cs typeface="Courier New" panose="02070309020205020404" pitchFamily="49" charset="0"/>
              </a:rPr>
              <a:t>atomicXor</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&amp;</a:t>
            </a:r>
            <a:r>
              <a:rPr lang="en-US" sz="2000" i="1" dirty="0" err="1">
                <a:latin typeface="Courier New" panose="02070309020205020404" pitchFamily="49" charset="0"/>
                <a:cs typeface="Courier New" panose="02070309020205020404" pitchFamily="49" charset="0"/>
              </a:rPr>
              <a:t>p</a:t>
            </a:r>
            <a:r>
              <a:rPr lang="en-US" sz="2000" b="1" dirty="0" err="1">
                <a:latin typeface="Courier New" panose="02070309020205020404" pitchFamily="49" charset="0"/>
                <a:cs typeface="Courier New" panose="02070309020205020404" pitchFamily="49" charset="0"/>
              </a:rPr>
              <a:t>,</a:t>
            </a:r>
            <a:r>
              <a:rPr lang="en-US" sz="2000" i="1" dirty="0" err="1">
                <a:latin typeface="Courier New" panose="02070309020205020404" pitchFamily="49" charset="0"/>
                <a:cs typeface="Courier New" panose="02070309020205020404" pitchFamily="49" charset="0"/>
              </a:rPr>
              <a:t>v</a:t>
            </a:r>
            <a:r>
              <a:rPr lang="en-US" sz="2000" b="1" dirty="0" smtClean="0">
                <a:latin typeface="Courier New" panose="02070309020205020404" pitchFamily="49" charset="0"/>
                <a:cs typeface="Courier New" panose="02070309020205020404" pitchFamily="49" charset="0"/>
              </a:rPr>
              <a:t>)</a:t>
            </a:r>
            <a:r>
              <a:rPr lang="en-US" dirty="0" smtClean="0"/>
              <a:t> – atomic bitwise operations</a:t>
            </a:r>
          </a:p>
          <a:p>
            <a:pPr lvl="1"/>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33</a:t>
            </a:fld>
            <a:endParaRPr lang="cs-CZ"/>
          </a:p>
        </p:txBody>
      </p:sp>
      <p:sp>
        <p:nvSpPr>
          <p:cNvPr id="6" name="Nadpis 5"/>
          <p:cNvSpPr>
            <a:spLocks noGrp="1"/>
          </p:cNvSpPr>
          <p:nvPr>
            <p:ph type="title"/>
          </p:nvPr>
        </p:nvSpPr>
        <p:spPr/>
        <p:txBody>
          <a:bodyPr/>
          <a:lstStyle/>
          <a:p>
            <a:r>
              <a:rPr lang="en-US" dirty="0" smtClean="0"/>
              <a:t>Atomic Instructions</a:t>
            </a:r>
            <a:endParaRPr lang="cs-CZ" dirty="0"/>
          </a:p>
        </p:txBody>
      </p:sp>
    </p:spTree>
    <p:extLst>
      <p:ext uri="{BB962C8B-B14F-4D97-AF65-F5344CB8AC3E}">
        <p14:creationId xmlns:p14="http://schemas.microsoft.com/office/powerpoint/2010/main" val="35796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683976"/>
          </a:xfrm>
        </p:spPr>
        <p:txBody>
          <a:bodyPr>
            <a:normAutofit/>
          </a:bodyPr>
          <a:lstStyle/>
          <a:p>
            <a:r>
              <a:rPr lang="en-US" dirty="0" smtClean="0"/>
              <a:t>Voting Instructions</a:t>
            </a:r>
          </a:p>
          <a:p>
            <a:pPr lvl="1"/>
            <a:r>
              <a:rPr lang="en-US" dirty="0" err="1" smtClean="0"/>
              <a:t>Intrinsics</a:t>
            </a:r>
            <a:r>
              <a:rPr lang="en-US" dirty="0" smtClean="0"/>
              <a:t> that allows the whole warp to perform reduction and broadcast in one step</a:t>
            </a:r>
          </a:p>
          <a:p>
            <a:pPr lvl="2"/>
            <a:r>
              <a:rPr lang="en-US" dirty="0" smtClean="0"/>
              <a:t>Only active threads are participating</a:t>
            </a:r>
          </a:p>
          <a:p>
            <a:pPr lvl="1"/>
            <a:r>
              <a:rPr lang="en-US" b="1" dirty="0">
                <a:latin typeface="Courier New" panose="02070309020205020404" pitchFamily="49" charset="0"/>
                <a:cs typeface="Courier New" panose="02070309020205020404" pitchFamily="49" charset="0"/>
              </a:rPr>
              <a:t>__all(</a:t>
            </a:r>
            <a:r>
              <a:rPr lang="en-US" i="1" dirty="0">
                <a:latin typeface="Courier New" panose="02070309020205020404" pitchFamily="49" charset="0"/>
                <a:cs typeface="Courier New" panose="02070309020205020404" pitchFamily="49" charset="0"/>
              </a:rPr>
              <a:t>predicate</a:t>
            </a:r>
            <a:r>
              <a:rPr lang="en-US" b="1" dirty="0" smtClean="0">
                <a:latin typeface="Courier New" panose="02070309020205020404" pitchFamily="49" charset="0"/>
                <a:cs typeface="Courier New" panose="02070309020205020404" pitchFamily="49" charset="0"/>
              </a:rPr>
              <a:t>)</a:t>
            </a:r>
          </a:p>
          <a:p>
            <a:pPr lvl="2"/>
            <a:r>
              <a:rPr lang="en-US" dirty="0" smtClean="0"/>
              <a:t>All active threads evaluate predicate</a:t>
            </a:r>
          </a:p>
          <a:p>
            <a:pPr lvl="2"/>
            <a:r>
              <a:rPr lang="en-US" dirty="0" smtClean="0"/>
              <a:t>Returns non-zero if ALL predicates returned non-zero</a:t>
            </a:r>
          </a:p>
          <a:p>
            <a:pPr lvl="1"/>
            <a:r>
              <a:rPr lang="en-US" b="1" dirty="0" smtClean="0">
                <a:latin typeface="Courier New" panose="02070309020205020404" pitchFamily="49" charset="0"/>
                <a:cs typeface="Courier New" panose="02070309020205020404" pitchFamily="49" charset="0"/>
              </a:rPr>
              <a:t>__any(</a:t>
            </a:r>
            <a:r>
              <a:rPr lang="en-US" i="1" dirty="0" smtClean="0">
                <a:latin typeface="Courier New" panose="02070309020205020404" pitchFamily="49" charset="0"/>
                <a:cs typeface="Courier New" panose="02070309020205020404" pitchFamily="49" charset="0"/>
              </a:rPr>
              <a:t>predicate</a:t>
            </a:r>
            <a:r>
              <a:rPr lang="en-US" b="1" dirty="0" smtClean="0">
                <a:latin typeface="Courier New" panose="02070309020205020404" pitchFamily="49" charset="0"/>
                <a:cs typeface="Courier New" panose="02070309020205020404" pitchFamily="49" charset="0"/>
              </a:rPr>
              <a:t>)</a:t>
            </a:r>
          </a:p>
          <a:p>
            <a:pPr lvl="2"/>
            <a:r>
              <a:rPr lang="en-US" dirty="0" smtClean="0"/>
              <a:t>Like </a:t>
            </a:r>
            <a:r>
              <a:rPr lang="en-US" b="1" dirty="0">
                <a:latin typeface="Courier New" panose="02070309020205020404" pitchFamily="49" charset="0"/>
                <a:cs typeface="Courier New" panose="02070309020205020404" pitchFamily="49" charset="0"/>
              </a:rPr>
              <a:t>__</a:t>
            </a:r>
            <a:r>
              <a:rPr lang="en-US" b="1" dirty="0" smtClean="0">
                <a:latin typeface="Courier New" panose="02070309020205020404" pitchFamily="49" charset="0"/>
                <a:cs typeface="Courier New" panose="02070309020205020404" pitchFamily="49" charset="0"/>
              </a:rPr>
              <a:t>all</a:t>
            </a:r>
            <a:r>
              <a:rPr lang="en-US" dirty="0" smtClean="0"/>
              <a:t>, but the results are combined by logical OR</a:t>
            </a:r>
          </a:p>
          <a:p>
            <a:pPr lvl="1"/>
            <a:r>
              <a:rPr lang="en-US" b="1" dirty="0" smtClean="0">
                <a:latin typeface="Courier New" panose="02070309020205020404" pitchFamily="49" charset="0"/>
                <a:cs typeface="Courier New" panose="02070309020205020404" pitchFamily="49" charset="0"/>
              </a:rPr>
              <a:t>__ballot(</a:t>
            </a:r>
            <a:r>
              <a:rPr lang="en-US" i="1" dirty="0" smtClean="0">
                <a:latin typeface="Courier New" panose="02070309020205020404" pitchFamily="49" charset="0"/>
                <a:cs typeface="Courier New" panose="02070309020205020404" pitchFamily="49" charset="0"/>
              </a:rPr>
              <a:t>predicate</a:t>
            </a:r>
            <a:r>
              <a:rPr lang="en-US" b="1" dirty="0" smtClean="0">
                <a:latin typeface="Courier New" panose="02070309020205020404" pitchFamily="49" charset="0"/>
                <a:cs typeface="Courier New" panose="02070309020205020404" pitchFamily="49" charset="0"/>
              </a:rPr>
              <a:t>)</a:t>
            </a:r>
          </a:p>
          <a:p>
            <a:pPr lvl="2"/>
            <a:r>
              <a:rPr lang="en-US" dirty="0" smtClean="0"/>
              <a:t>Return bitmask, where each bit represents the predicate result of the corresponding thread</a:t>
            </a:r>
          </a:p>
          <a:p>
            <a:pPr marL="109728" indent="0">
              <a:buNone/>
            </a:pP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34</a:t>
            </a:fld>
            <a:endParaRPr lang="cs-CZ"/>
          </a:p>
        </p:txBody>
      </p:sp>
      <p:sp>
        <p:nvSpPr>
          <p:cNvPr id="6" name="Nadpis 5"/>
          <p:cNvSpPr>
            <a:spLocks noGrp="1"/>
          </p:cNvSpPr>
          <p:nvPr>
            <p:ph type="title"/>
          </p:nvPr>
        </p:nvSpPr>
        <p:spPr/>
        <p:txBody>
          <a:bodyPr/>
          <a:lstStyle/>
          <a:p>
            <a:r>
              <a:rPr lang="en-US" dirty="0" smtClean="0"/>
              <a:t>Warp Functions</a:t>
            </a:r>
            <a:endParaRPr lang="cs-CZ" dirty="0"/>
          </a:p>
        </p:txBody>
      </p:sp>
    </p:spTree>
    <p:extLst>
      <p:ext uri="{BB962C8B-B14F-4D97-AF65-F5344CB8AC3E}">
        <p14:creationId xmlns:p14="http://schemas.microsoft.com/office/powerpoint/2010/main" val="40376523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smtClean="0"/>
              <a:t>Warp Shuffle Instructions</a:t>
            </a:r>
          </a:p>
          <a:p>
            <a:pPr lvl="1"/>
            <a:r>
              <a:rPr lang="en-US" dirty="0" smtClean="0"/>
              <a:t>Fast variable exchange within the warp</a:t>
            </a:r>
          </a:p>
          <a:p>
            <a:pPr lvl="1"/>
            <a:r>
              <a:rPr lang="en-US" dirty="0" smtClean="0"/>
              <a:t>Available for architectures with CC 3.0 or newer</a:t>
            </a:r>
          </a:p>
          <a:p>
            <a:pPr lvl="1"/>
            <a:r>
              <a:rPr lang="en-US" dirty="0" err="1" smtClean="0"/>
              <a:t>Intrinsics</a:t>
            </a:r>
            <a:endParaRPr lang="en-US" dirty="0" smtClean="0"/>
          </a:p>
          <a:p>
            <a:pPr lvl="2"/>
            <a:r>
              <a:rPr lang="en-US" b="1" dirty="0">
                <a:latin typeface="Courier New" panose="02070309020205020404" pitchFamily="49" charset="0"/>
                <a:cs typeface="Courier New" panose="02070309020205020404" pitchFamily="49" charset="0"/>
              </a:rPr>
              <a:t>__</a:t>
            </a:r>
            <a:r>
              <a:rPr lang="en-US" b="1" dirty="0" err="1" smtClean="0">
                <a:latin typeface="Courier New" panose="02070309020205020404" pitchFamily="49" charset="0"/>
                <a:cs typeface="Courier New" panose="02070309020205020404" pitchFamily="49" charset="0"/>
              </a:rPr>
              <a:t>shfl_sync</a:t>
            </a:r>
            <a:r>
              <a:rPr lang="en-US" b="1" dirty="0" smtClean="0">
                <a:latin typeface="Courier New" panose="02070309020205020404" pitchFamily="49" charset="0"/>
                <a:cs typeface="Courier New" panose="02070309020205020404" pitchFamily="49" charset="0"/>
              </a:rPr>
              <a:t>()</a:t>
            </a:r>
            <a:r>
              <a:rPr lang="en-US" dirty="0" smtClean="0"/>
              <a:t> – direct copy from given lane</a:t>
            </a:r>
          </a:p>
          <a:p>
            <a:pPr lvl="2"/>
            <a:r>
              <a:rPr lang="en-US" b="1" dirty="0">
                <a:latin typeface="Courier New" panose="02070309020205020404" pitchFamily="49" charset="0"/>
                <a:cs typeface="Courier New" panose="02070309020205020404" pitchFamily="49" charset="0"/>
              </a:rPr>
              <a:t>__</a:t>
            </a:r>
            <a:r>
              <a:rPr lang="en-US" b="1" dirty="0" err="1" smtClean="0">
                <a:latin typeface="Courier New" panose="02070309020205020404" pitchFamily="49" charset="0"/>
                <a:cs typeface="Courier New" panose="02070309020205020404" pitchFamily="49" charset="0"/>
              </a:rPr>
              <a:t>shfl_up_sync</a:t>
            </a:r>
            <a:r>
              <a:rPr lang="en-US" b="1" dirty="0" smtClean="0">
                <a:latin typeface="Courier New" panose="02070309020205020404" pitchFamily="49" charset="0"/>
                <a:cs typeface="Courier New" panose="02070309020205020404" pitchFamily="49" charset="0"/>
              </a:rPr>
              <a:t>()</a:t>
            </a:r>
            <a:r>
              <a:rPr lang="en-US" dirty="0" smtClean="0"/>
              <a:t> </a:t>
            </a:r>
            <a:r>
              <a:rPr lang="en-US" dirty="0"/>
              <a:t>– </a:t>
            </a:r>
            <a:r>
              <a:rPr lang="en-US" dirty="0" smtClean="0"/>
              <a:t>copy with lower relative ID</a:t>
            </a:r>
            <a:endParaRPr lang="en-US" dirty="0"/>
          </a:p>
          <a:p>
            <a:pPr lvl="2"/>
            <a:r>
              <a:rPr lang="en-US" b="1" dirty="0">
                <a:latin typeface="Courier New" panose="02070309020205020404" pitchFamily="49" charset="0"/>
                <a:cs typeface="Courier New" panose="02070309020205020404" pitchFamily="49" charset="0"/>
              </a:rPr>
              <a:t>__</a:t>
            </a:r>
            <a:r>
              <a:rPr lang="en-US" b="1" dirty="0" err="1" smtClean="0">
                <a:latin typeface="Courier New" panose="02070309020205020404" pitchFamily="49" charset="0"/>
                <a:cs typeface="Courier New" panose="02070309020205020404" pitchFamily="49" charset="0"/>
              </a:rPr>
              <a:t>shfl_down_sync</a:t>
            </a:r>
            <a:r>
              <a:rPr lang="en-US" b="1" dirty="0" smtClean="0">
                <a:latin typeface="Courier New" panose="02070309020205020404" pitchFamily="49" charset="0"/>
                <a:cs typeface="Courier New" panose="02070309020205020404" pitchFamily="49" charset="0"/>
              </a:rPr>
              <a:t>()</a:t>
            </a:r>
            <a:r>
              <a:rPr lang="en-US" dirty="0" smtClean="0"/>
              <a:t> </a:t>
            </a:r>
            <a:r>
              <a:rPr lang="en-US" dirty="0"/>
              <a:t>– copy with </a:t>
            </a:r>
            <a:r>
              <a:rPr lang="en-US" dirty="0" smtClean="0"/>
              <a:t>higher relative ID</a:t>
            </a:r>
            <a:endParaRPr lang="en-US" dirty="0"/>
          </a:p>
          <a:p>
            <a:pPr lvl="2"/>
            <a:r>
              <a:rPr lang="en-US" b="1" dirty="0">
                <a:latin typeface="Courier New" panose="02070309020205020404" pitchFamily="49" charset="0"/>
                <a:cs typeface="Courier New" panose="02070309020205020404" pitchFamily="49" charset="0"/>
              </a:rPr>
              <a:t>__</a:t>
            </a:r>
            <a:r>
              <a:rPr lang="en-US" b="1" dirty="0" err="1" smtClean="0">
                <a:latin typeface="Courier New" panose="02070309020205020404" pitchFamily="49" charset="0"/>
                <a:cs typeface="Courier New" panose="02070309020205020404" pitchFamily="49" charset="0"/>
              </a:rPr>
              <a:t>shfl_xor_sync</a:t>
            </a:r>
            <a:r>
              <a:rPr lang="en-US" b="1" dirty="0" smtClean="0">
                <a:latin typeface="Courier New" panose="02070309020205020404" pitchFamily="49" charset="0"/>
                <a:cs typeface="Courier New" panose="02070309020205020404" pitchFamily="49" charset="0"/>
              </a:rPr>
              <a:t>()</a:t>
            </a:r>
            <a:r>
              <a:rPr lang="en-US" dirty="0" smtClean="0"/>
              <a:t> </a:t>
            </a:r>
            <a:r>
              <a:rPr lang="en-US" dirty="0"/>
              <a:t>– </a:t>
            </a:r>
            <a:r>
              <a:rPr lang="en-US" dirty="0" smtClean="0"/>
              <a:t>copy from a lane, which ID is computed as XOR of caller ID</a:t>
            </a:r>
            <a:endParaRPr lang="en-US" dirty="0"/>
          </a:p>
          <a:p>
            <a:pPr lvl="2"/>
            <a:r>
              <a:rPr lang="en-US" dirty="0" smtClean="0"/>
              <a:t>All functions have optional width parameter, that allows to divide warp into smaller segments</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35</a:t>
            </a:fld>
            <a:endParaRPr lang="cs-CZ"/>
          </a:p>
        </p:txBody>
      </p:sp>
      <p:sp>
        <p:nvSpPr>
          <p:cNvPr id="6" name="Nadpis 5"/>
          <p:cNvSpPr>
            <a:spLocks noGrp="1"/>
          </p:cNvSpPr>
          <p:nvPr>
            <p:ph type="title"/>
          </p:nvPr>
        </p:nvSpPr>
        <p:spPr/>
        <p:txBody>
          <a:bodyPr/>
          <a:lstStyle/>
          <a:p>
            <a:r>
              <a:rPr lang="en-US" dirty="0" smtClean="0"/>
              <a:t>Warp Functions</a:t>
            </a:r>
            <a:endParaRPr lang="cs-CZ" dirty="0"/>
          </a:p>
        </p:txBody>
      </p:sp>
    </p:spTree>
    <p:extLst>
      <p:ext uri="{BB962C8B-B14F-4D97-AF65-F5344CB8AC3E}">
        <p14:creationId xmlns:p14="http://schemas.microsoft.com/office/powerpoint/2010/main" val="41785986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Right amount of </a:t>
            </a:r>
            <a:r>
              <a:rPr lang="en-US" dirty="0" smtClean="0"/>
              <a:t>threads</a:t>
            </a:r>
            <a:endParaRPr lang="en-US" dirty="0"/>
          </a:p>
          <a:p>
            <a:pPr lvl="1"/>
            <a:r>
              <a:rPr lang="en-US" dirty="0" smtClean="0"/>
              <a:t>Saturate SMPs, but avoid registry spilling</a:t>
            </a:r>
          </a:p>
          <a:p>
            <a:pPr lvl="2"/>
            <a:endParaRPr lang="en-US" dirty="0" smtClean="0"/>
          </a:p>
          <a:p>
            <a:r>
              <a:rPr lang="en-US" dirty="0" smtClean="0"/>
              <a:t>SIMT</a:t>
            </a:r>
          </a:p>
          <a:p>
            <a:pPr lvl="1"/>
            <a:r>
              <a:rPr lang="en-US" dirty="0" smtClean="0"/>
              <a:t>Avoid warp divergence</a:t>
            </a:r>
          </a:p>
          <a:p>
            <a:pPr lvl="1"/>
            <a:r>
              <a:rPr lang="en-US" dirty="0" smtClean="0"/>
              <a:t>Synchronization within a block </a:t>
            </a:r>
            <a:r>
              <a:rPr lang="en-US" smtClean="0"/>
              <a:t>is cheap</a:t>
            </a:r>
          </a:p>
          <a:p>
            <a:pPr lvl="2"/>
            <a:endParaRPr lang="en-US" dirty="0" smtClean="0"/>
          </a:p>
          <a:p>
            <a:r>
              <a:rPr lang="en-US" dirty="0" smtClean="0"/>
              <a:t>Memory</a:t>
            </a:r>
          </a:p>
          <a:p>
            <a:pPr lvl="1"/>
            <a:r>
              <a:rPr lang="en-US" dirty="0" smtClean="0"/>
              <a:t>Host-device transfer overlapping</a:t>
            </a:r>
          </a:p>
          <a:p>
            <a:pPr lvl="1"/>
            <a:r>
              <a:rPr lang="en-US" dirty="0" smtClean="0"/>
              <a:t>Global memory coalesced transactions</a:t>
            </a:r>
          </a:p>
          <a:p>
            <a:pPr lvl="1"/>
            <a:r>
              <a:rPr lang="en-US" dirty="0" smtClean="0"/>
              <a:t>Shared memory banking</a:t>
            </a:r>
            <a:endParaRPr lang="en-US" dirty="0"/>
          </a:p>
        </p:txBody>
      </p:sp>
      <p:sp>
        <p:nvSpPr>
          <p:cNvPr id="3" name="Date Placeholder 2"/>
          <p:cNvSpPr>
            <a:spLocks noGrp="1"/>
          </p:cNvSpPr>
          <p:nvPr>
            <p:ph type="dt" sz="half" idx="10"/>
          </p:nvPr>
        </p:nvSpPr>
        <p:spPr/>
        <p:txBody>
          <a:bodyPr/>
          <a:lstStyle/>
          <a:p>
            <a:r>
              <a:rPr lang="en-US" smtClean="0"/>
              <a:t>3. 5. 2021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36</a:t>
            </a:fld>
            <a:endParaRPr lang="cs-CZ"/>
          </a:p>
        </p:txBody>
      </p:sp>
      <p:sp>
        <p:nvSpPr>
          <p:cNvPr id="6" name="Title 5"/>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val="17963613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37</a:t>
            </a:fld>
            <a:endParaRPr lang="cs-CZ"/>
          </a:p>
        </p:txBody>
      </p:sp>
      <p:sp>
        <p:nvSpPr>
          <p:cNvPr id="6" name="Nadpis 5"/>
          <p:cNvSpPr>
            <a:spLocks noGrp="1"/>
          </p:cNvSpPr>
          <p:nvPr>
            <p:ph type="title"/>
          </p:nvPr>
        </p:nvSpPr>
        <p:spPr/>
        <p:txBody>
          <a:bodyPr/>
          <a:lstStyle/>
          <a:p>
            <a:r>
              <a:rPr lang="en-US" dirty="0" smtClean="0"/>
              <a:t>Discussion</a:t>
            </a:r>
            <a:endParaRPr lang="cs-CZ" dirty="0"/>
          </a:p>
        </p:txBody>
      </p:sp>
      <p:pic>
        <p:nvPicPr>
          <p:cNvPr id="7" name="Picture 7" descr="http://www.peirnet.net/moodle/file.php/1/face_question_ma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9019" y="1481138"/>
            <a:ext cx="45259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629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Decomposition</a:t>
            </a:r>
          </a:p>
          <a:p>
            <a:pPr lvl="1"/>
            <a:r>
              <a:rPr lang="en-US" dirty="0" smtClean="0"/>
              <a:t>Each block assigned to the SMP is divided into warps and the warps are assigned to schedulers</a:t>
            </a:r>
          </a:p>
          <a:p>
            <a:pPr lvl="8"/>
            <a:endParaRPr lang="en-US" dirty="0"/>
          </a:p>
          <a:p>
            <a:r>
              <a:rPr lang="en-US" dirty="0" smtClean="0"/>
              <a:t>Schedulers</a:t>
            </a:r>
          </a:p>
          <a:p>
            <a:pPr lvl="1"/>
            <a:r>
              <a:rPr lang="en-US" dirty="0" smtClean="0"/>
              <a:t>Select warp that is ready at every instruction cycle</a:t>
            </a:r>
          </a:p>
          <a:p>
            <a:pPr lvl="1"/>
            <a:r>
              <a:rPr lang="en-US" dirty="0" smtClean="0"/>
              <a:t>The SMP instruction throughput depends on CC:</a:t>
            </a:r>
          </a:p>
          <a:p>
            <a:pPr lvl="2"/>
            <a:r>
              <a:rPr lang="en-US" dirty="0" smtClean="0"/>
              <a:t>1.x – 1 instruction per 4 cycles, 1 scheduler</a:t>
            </a:r>
          </a:p>
          <a:p>
            <a:pPr lvl="2"/>
            <a:r>
              <a:rPr lang="en-US" dirty="0" smtClean="0"/>
              <a:t>2.0 – 1 instruction per 2 cycles, 2 schedulers</a:t>
            </a:r>
          </a:p>
          <a:p>
            <a:pPr lvl="2"/>
            <a:r>
              <a:rPr lang="en-US" dirty="0" smtClean="0"/>
              <a:t>2.1 – 2 instructions per 2 cycles, 2 schedulers</a:t>
            </a:r>
          </a:p>
          <a:p>
            <a:pPr lvl="2"/>
            <a:r>
              <a:rPr lang="en-US" dirty="0" smtClean="0"/>
              <a:t>3.x and 5.x – 2 instructions per cycle, 4 schedulers</a:t>
            </a: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4</a:t>
            </a:fld>
            <a:endParaRPr lang="cs-CZ"/>
          </a:p>
        </p:txBody>
      </p:sp>
      <p:sp>
        <p:nvSpPr>
          <p:cNvPr id="6" name="Nadpis 5"/>
          <p:cNvSpPr>
            <a:spLocks noGrp="1"/>
          </p:cNvSpPr>
          <p:nvPr>
            <p:ph type="title"/>
          </p:nvPr>
        </p:nvSpPr>
        <p:spPr/>
        <p:txBody>
          <a:bodyPr/>
          <a:lstStyle/>
          <a:p>
            <a:r>
              <a:rPr lang="en-US" dirty="0" smtClean="0"/>
              <a:t>Instruction Schedulers</a:t>
            </a:r>
            <a:endParaRPr lang="cs-CZ" dirty="0"/>
          </a:p>
        </p:txBody>
      </p:sp>
    </p:spTree>
    <p:extLst>
      <p:ext uri="{BB962C8B-B14F-4D97-AF65-F5344CB8AC3E}">
        <p14:creationId xmlns:p14="http://schemas.microsoft.com/office/powerpoint/2010/main" val="3986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Fast Context Switch</a:t>
            </a:r>
          </a:p>
          <a:p>
            <a:pPr lvl="1"/>
            <a:r>
              <a:rPr lang="en-US" dirty="0" smtClean="0"/>
              <a:t>When a warp gets stalled</a:t>
            </a:r>
          </a:p>
          <a:p>
            <a:pPr lvl="2"/>
            <a:r>
              <a:rPr lang="en-US" dirty="0" smtClean="0"/>
              <a:t>E.g., by data load/store</a:t>
            </a:r>
          </a:p>
          <a:p>
            <a:pPr lvl="1"/>
            <a:r>
              <a:rPr lang="en-US" dirty="0" smtClean="0"/>
              <a:t>Scheduler switch to next active warp</a:t>
            </a:r>
            <a:endParaRPr lang="cs-CZ" dirty="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5</a:t>
            </a:fld>
            <a:endParaRPr lang="cs-CZ"/>
          </a:p>
        </p:txBody>
      </p:sp>
      <p:sp>
        <p:nvSpPr>
          <p:cNvPr id="6" name="Nadpis 5"/>
          <p:cNvSpPr>
            <a:spLocks noGrp="1"/>
          </p:cNvSpPr>
          <p:nvPr>
            <p:ph type="title"/>
          </p:nvPr>
        </p:nvSpPr>
        <p:spPr/>
        <p:txBody>
          <a:bodyPr/>
          <a:lstStyle/>
          <a:p>
            <a:r>
              <a:rPr lang="en-US" dirty="0" smtClean="0"/>
              <a:t>Hiding Latency</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501008"/>
            <a:ext cx="7848872" cy="2381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5469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Masking Instructions</a:t>
            </a:r>
          </a:p>
          <a:p>
            <a:pPr lvl="1"/>
            <a:r>
              <a:rPr lang="en-US" dirty="0" smtClean="0"/>
              <a:t>In case of data-driven branches</a:t>
            </a:r>
          </a:p>
          <a:p>
            <a:pPr lvl="2"/>
            <a:r>
              <a:rPr lang="en-US" dirty="0" smtClean="0"/>
              <a:t>if-else conditions, while loops, …</a:t>
            </a:r>
          </a:p>
          <a:p>
            <a:pPr lvl="1"/>
            <a:r>
              <a:rPr lang="en-US" dirty="0" smtClean="0"/>
              <a:t>All branches are traversed, threads mask their execution in invalid branches</a:t>
            </a:r>
            <a:endParaRPr lang="cs-CZ" dirty="0" smtClean="0"/>
          </a:p>
          <a:p>
            <a:pPr marL="630936" lvl="2" indent="0">
              <a:buNone/>
            </a:pPr>
            <a:endParaRPr lang="cs-CZ" sz="1000" dirty="0"/>
          </a:p>
          <a:p>
            <a:pPr marL="630936" lvl="2" indent="0">
              <a:buNone/>
            </a:pPr>
            <a:r>
              <a:rPr lang="en-US" sz="2000" b="1" dirty="0" err="1">
                <a:solidFill>
                  <a:srgbClr val="0070C0"/>
                </a:solidFill>
                <a:latin typeface="Courier New" pitchFamily="49" charset="0"/>
                <a:cs typeface="Courier New" pitchFamily="49" charset="0"/>
              </a:rPr>
              <a:t>i</a:t>
            </a:r>
            <a:r>
              <a:rPr lang="cs-CZ" sz="2000" b="1" dirty="0" smtClean="0">
                <a:solidFill>
                  <a:srgbClr val="0070C0"/>
                </a:solidFill>
                <a:latin typeface="Courier New" pitchFamily="49" charset="0"/>
                <a:cs typeface="Courier New" pitchFamily="49" charset="0"/>
              </a:rPr>
              <a:t>f</a:t>
            </a:r>
            <a:r>
              <a:rPr lang="cs-CZ" sz="2000" b="1" dirty="0" smtClean="0">
                <a:latin typeface="Courier New" pitchFamily="49" charset="0"/>
                <a:cs typeface="Courier New" pitchFamily="49" charset="0"/>
              </a:rPr>
              <a:t> (</a:t>
            </a:r>
            <a:r>
              <a:rPr lang="cs-CZ" sz="2000" b="1" dirty="0" err="1" smtClean="0">
                <a:latin typeface="Courier New" pitchFamily="49" charset="0"/>
                <a:cs typeface="Courier New" pitchFamily="49" charset="0"/>
              </a:rPr>
              <a:t>threadIdx</a:t>
            </a:r>
            <a:r>
              <a:rPr lang="en-US" sz="2000" b="1" dirty="0" smtClean="0">
                <a:latin typeface="Courier New" pitchFamily="49" charset="0"/>
                <a:cs typeface="Courier New" pitchFamily="49" charset="0"/>
              </a:rPr>
              <a:t>.x</a:t>
            </a:r>
            <a:r>
              <a:rPr lang="cs-CZ" sz="2000" b="1" dirty="0" smtClean="0">
                <a:latin typeface="Courier New" pitchFamily="49" charset="0"/>
                <a:cs typeface="Courier New" pitchFamily="49" charset="0"/>
              </a:rPr>
              <a:t> </a:t>
            </a:r>
            <a:r>
              <a:rPr lang="en-US" sz="2000" b="1" dirty="0" smtClean="0">
                <a:latin typeface="Courier New" pitchFamily="49" charset="0"/>
                <a:cs typeface="Courier New" pitchFamily="49" charset="0"/>
              </a:rPr>
              <a:t>% 2 == 0) {</a:t>
            </a:r>
          </a:p>
          <a:p>
            <a:pPr marL="630936" lvl="2" indent="0">
              <a:buNone/>
            </a:pPr>
            <a:r>
              <a:rPr lang="en-US" sz="2000" b="1" dirty="0" smtClean="0">
                <a:latin typeface="Courier New" pitchFamily="49" charset="0"/>
                <a:cs typeface="Courier New" pitchFamily="49" charset="0"/>
              </a:rPr>
              <a:t>    </a:t>
            </a:r>
            <a:r>
              <a:rPr lang="en-US" sz="2000" i="1" dirty="0" smtClean="0">
                <a:latin typeface="Courier New" pitchFamily="49" charset="0"/>
                <a:cs typeface="Courier New" pitchFamily="49" charset="0"/>
              </a:rPr>
              <a:t>... even threads code ...</a:t>
            </a:r>
          </a:p>
          <a:p>
            <a:pPr marL="630936" lvl="2" indent="0">
              <a:buNone/>
            </a:pPr>
            <a:r>
              <a:rPr lang="en-US" sz="2000" b="1" dirty="0" smtClean="0">
                <a:latin typeface="Courier New" pitchFamily="49" charset="0"/>
                <a:cs typeface="Courier New" pitchFamily="49" charset="0"/>
              </a:rPr>
              <a:t>} </a:t>
            </a:r>
            <a:r>
              <a:rPr lang="en-US" sz="2000" b="1" dirty="0" smtClean="0">
                <a:solidFill>
                  <a:srgbClr val="0070C0"/>
                </a:solidFill>
                <a:latin typeface="Courier New" pitchFamily="49" charset="0"/>
                <a:cs typeface="Courier New" pitchFamily="49" charset="0"/>
              </a:rPr>
              <a:t>else</a:t>
            </a:r>
            <a:r>
              <a:rPr lang="en-US" sz="2000" b="1" dirty="0" smtClean="0">
                <a:latin typeface="Courier New" pitchFamily="49" charset="0"/>
                <a:cs typeface="Courier New" pitchFamily="49" charset="0"/>
              </a:rPr>
              <a:t> {</a:t>
            </a:r>
          </a:p>
          <a:p>
            <a:pPr marL="630936" lvl="2" indent="0">
              <a:buNone/>
            </a:pPr>
            <a:r>
              <a:rPr lang="en-US" sz="2000" b="1" dirty="0" smtClean="0">
                <a:latin typeface="Courier New" pitchFamily="49" charset="0"/>
                <a:cs typeface="Courier New" pitchFamily="49" charset="0"/>
              </a:rPr>
              <a:t>    </a:t>
            </a:r>
            <a:r>
              <a:rPr lang="en-US" sz="2000" i="1" dirty="0" smtClean="0">
                <a:latin typeface="Courier New" pitchFamily="49" charset="0"/>
                <a:cs typeface="Courier New" pitchFamily="49" charset="0"/>
              </a:rPr>
              <a:t>... odd threads code ...</a:t>
            </a:r>
          </a:p>
          <a:p>
            <a:pPr marL="630936" lvl="2" indent="0">
              <a:buNone/>
            </a:pPr>
            <a:r>
              <a:rPr lang="en-US" sz="2000" b="1" dirty="0" smtClean="0">
                <a:latin typeface="Courier New" pitchFamily="49" charset="0"/>
                <a:cs typeface="Courier New" pitchFamily="49" charset="0"/>
              </a:rPr>
              <a:t>}</a:t>
            </a:r>
            <a:endParaRPr lang="cs-CZ" sz="2000" b="1" dirty="0" smtClean="0">
              <a:latin typeface="Courier New" pitchFamily="49" charset="0"/>
              <a:cs typeface="Courier New" pitchFamily="49" charset="0"/>
            </a:endParaRP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6</a:t>
            </a:fld>
            <a:endParaRPr lang="cs-CZ"/>
          </a:p>
        </p:txBody>
      </p:sp>
      <p:sp>
        <p:nvSpPr>
          <p:cNvPr id="6" name="Nadpis 5"/>
          <p:cNvSpPr>
            <a:spLocks noGrp="1"/>
          </p:cNvSpPr>
          <p:nvPr>
            <p:ph type="title"/>
          </p:nvPr>
        </p:nvSpPr>
        <p:spPr/>
        <p:txBody>
          <a:bodyPr/>
          <a:lstStyle/>
          <a:p>
            <a:r>
              <a:rPr lang="en-US" dirty="0" smtClean="0"/>
              <a:t>SIMT and Branches</a:t>
            </a:r>
            <a:endParaRPr lang="cs-CZ" dirty="0"/>
          </a:p>
        </p:txBody>
      </p:sp>
      <p:grpSp>
        <p:nvGrpSpPr>
          <p:cNvPr id="10" name="Skupina 9"/>
          <p:cNvGrpSpPr/>
          <p:nvPr/>
        </p:nvGrpSpPr>
        <p:grpSpPr>
          <a:xfrm>
            <a:off x="6089111" y="3840142"/>
            <a:ext cx="266420" cy="534253"/>
            <a:chOff x="6440595" y="3614827"/>
            <a:chExt cx="266420" cy="534253"/>
          </a:xfrm>
        </p:grpSpPr>
        <p:sp>
          <p:nvSpPr>
            <p:cNvPr id="8" name="Volný tvar 7"/>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TextovéPole 8"/>
            <p:cNvSpPr txBox="1"/>
            <p:nvPr/>
          </p:nvSpPr>
          <p:spPr>
            <a:xfrm>
              <a:off x="6440595" y="3614827"/>
              <a:ext cx="266420" cy="246221"/>
            </a:xfrm>
            <a:prstGeom prst="rect">
              <a:avLst/>
            </a:prstGeom>
            <a:noFill/>
          </p:spPr>
          <p:txBody>
            <a:bodyPr wrap="none" rtlCol="0">
              <a:spAutoFit/>
            </a:bodyPr>
            <a:lstStyle/>
            <a:p>
              <a:pPr algn="ctr"/>
              <a:r>
                <a:rPr lang="en-US" sz="1000" dirty="0" smtClean="0"/>
                <a:t>0</a:t>
              </a:r>
              <a:endParaRPr lang="cs-CZ" sz="1000" dirty="0"/>
            </a:p>
          </p:txBody>
        </p:sp>
      </p:grpSp>
      <p:grpSp>
        <p:nvGrpSpPr>
          <p:cNvPr id="11" name="Skupina 10"/>
          <p:cNvGrpSpPr/>
          <p:nvPr/>
        </p:nvGrpSpPr>
        <p:grpSpPr>
          <a:xfrm>
            <a:off x="6355530" y="3840142"/>
            <a:ext cx="266420" cy="534253"/>
            <a:chOff x="6440594" y="3614827"/>
            <a:chExt cx="266420" cy="534253"/>
          </a:xfrm>
        </p:grpSpPr>
        <p:sp>
          <p:nvSpPr>
            <p:cNvPr id="12" name="Volný tvar 11"/>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3" name="TextovéPole 12"/>
            <p:cNvSpPr txBox="1"/>
            <p:nvPr/>
          </p:nvSpPr>
          <p:spPr>
            <a:xfrm>
              <a:off x="6440594" y="3614827"/>
              <a:ext cx="266420" cy="246221"/>
            </a:xfrm>
            <a:prstGeom prst="rect">
              <a:avLst/>
            </a:prstGeom>
            <a:noFill/>
          </p:spPr>
          <p:txBody>
            <a:bodyPr wrap="none" rtlCol="0">
              <a:spAutoFit/>
            </a:bodyPr>
            <a:lstStyle/>
            <a:p>
              <a:pPr algn="ctr"/>
              <a:r>
                <a:rPr lang="en-US" sz="1000" dirty="0"/>
                <a:t>1</a:t>
              </a:r>
              <a:endParaRPr lang="cs-CZ" sz="1000" dirty="0"/>
            </a:p>
          </p:txBody>
        </p:sp>
      </p:grpSp>
      <p:grpSp>
        <p:nvGrpSpPr>
          <p:cNvPr id="14" name="Skupina 13"/>
          <p:cNvGrpSpPr/>
          <p:nvPr/>
        </p:nvGrpSpPr>
        <p:grpSpPr>
          <a:xfrm>
            <a:off x="6621951" y="3840142"/>
            <a:ext cx="266420" cy="534253"/>
            <a:chOff x="6440595" y="3614827"/>
            <a:chExt cx="266420" cy="534253"/>
          </a:xfrm>
        </p:grpSpPr>
        <p:sp>
          <p:nvSpPr>
            <p:cNvPr id="15" name="Volný tvar 14"/>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6" name="TextovéPole 15"/>
            <p:cNvSpPr txBox="1"/>
            <p:nvPr/>
          </p:nvSpPr>
          <p:spPr>
            <a:xfrm>
              <a:off x="6440595" y="3614827"/>
              <a:ext cx="266420" cy="246221"/>
            </a:xfrm>
            <a:prstGeom prst="rect">
              <a:avLst/>
            </a:prstGeom>
            <a:noFill/>
          </p:spPr>
          <p:txBody>
            <a:bodyPr wrap="none" rtlCol="0">
              <a:spAutoFit/>
            </a:bodyPr>
            <a:lstStyle/>
            <a:p>
              <a:pPr algn="ctr"/>
              <a:r>
                <a:rPr lang="en-US" sz="1000" dirty="0"/>
                <a:t>2</a:t>
              </a:r>
              <a:endParaRPr lang="cs-CZ" sz="1000" dirty="0"/>
            </a:p>
          </p:txBody>
        </p:sp>
      </p:grpSp>
      <p:grpSp>
        <p:nvGrpSpPr>
          <p:cNvPr id="17" name="Skupina 16"/>
          <p:cNvGrpSpPr/>
          <p:nvPr/>
        </p:nvGrpSpPr>
        <p:grpSpPr>
          <a:xfrm>
            <a:off x="6888371" y="3840142"/>
            <a:ext cx="266420" cy="534253"/>
            <a:chOff x="6440595" y="3614827"/>
            <a:chExt cx="266420" cy="534253"/>
          </a:xfrm>
        </p:grpSpPr>
        <p:sp>
          <p:nvSpPr>
            <p:cNvPr id="18" name="Volný tvar 17"/>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9" name="TextovéPole 18"/>
            <p:cNvSpPr txBox="1"/>
            <p:nvPr/>
          </p:nvSpPr>
          <p:spPr>
            <a:xfrm>
              <a:off x="6440595" y="3614827"/>
              <a:ext cx="266420" cy="246221"/>
            </a:xfrm>
            <a:prstGeom prst="rect">
              <a:avLst/>
            </a:prstGeom>
            <a:noFill/>
          </p:spPr>
          <p:txBody>
            <a:bodyPr wrap="none" rtlCol="0">
              <a:spAutoFit/>
            </a:bodyPr>
            <a:lstStyle/>
            <a:p>
              <a:pPr algn="ctr"/>
              <a:r>
                <a:rPr lang="en-US" sz="1000" dirty="0"/>
                <a:t>3</a:t>
              </a:r>
              <a:endParaRPr lang="cs-CZ" sz="1000" dirty="0"/>
            </a:p>
          </p:txBody>
        </p:sp>
      </p:grpSp>
      <p:grpSp>
        <p:nvGrpSpPr>
          <p:cNvPr id="20" name="Skupina 19"/>
          <p:cNvGrpSpPr/>
          <p:nvPr/>
        </p:nvGrpSpPr>
        <p:grpSpPr>
          <a:xfrm>
            <a:off x="7154791" y="3840142"/>
            <a:ext cx="266420" cy="534253"/>
            <a:chOff x="6440595" y="3614827"/>
            <a:chExt cx="266420" cy="534253"/>
          </a:xfrm>
        </p:grpSpPr>
        <p:sp>
          <p:nvSpPr>
            <p:cNvPr id="21" name="Volný tvar 20"/>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2" name="TextovéPole 21"/>
            <p:cNvSpPr txBox="1"/>
            <p:nvPr/>
          </p:nvSpPr>
          <p:spPr>
            <a:xfrm>
              <a:off x="6440595" y="3614827"/>
              <a:ext cx="266420" cy="246221"/>
            </a:xfrm>
            <a:prstGeom prst="rect">
              <a:avLst/>
            </a:prstGeom>
            <a:noFill/>
          </p:spPr>
          <p:txBody>
            <a:bodyPr wrap="none" rtlCol="0">
              <a:spAutoFit/>
            </a:bodyPr>
            <a:lstStyle/>
            <a:p>
              <a:pPr algn="ctr"/>
              <a:r>
                <a:rPr lang="en-US" sz="1000" dirty="0" smtClean="0"/>
                <a:t>4</a:t>
              </a:r>
              <a:endParaRPr lang="cs-CZ" sz="1000" dirty="0"/>
            </a:p>
          </p:txBody>
        </p:sp>
      </p:grpSp>
      <p:pic>
        <p:nvPicPr>
          <p:cNvPr id="4098" name="Picture 2" descr="http://www.darky-novinky.cz/resize/domain/raj-darku/files/originalni-darky/maska-vendetta.jpg?w=1024&amp;h=76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606" t="6749" r="18765" b="6861"/>
          <a:stretch/>
        </p:blipFill>
        <p:spPr bwMode="auto">
          <a:xfrm>
            <a:off x="6374473" y="4220433"/>
            <a:ext cx="228535" cy="30792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www.darky-novinky.cz/resize/domain/raj-darku/files/originalni-darky/maska-vendetta.jpg?w=1024&amp;h=76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606" t="6749" r="18765" b="6861"/>
          <a:stretch/>
        </p:blipFill>
        <p:spPr bwMode="auto">
          <a:xfrm>
            <a:off x="6907313" y="4220432"/>
            <a:ext cx="228535" cy="307921"/>
          </a:xfrm>
          <a:prstGeom prst="rect">
            <a:avLst/>
          </a:prstGeom>
          <a:noFill/>
          <a:extLst>
            <a:ext uri="{909E8E84-426E-40DD-AFC4-6F175D3DCCD1}">
              <a14:hiddenFill xmlns:a14="http://schemas.microsoft.com/office/drawing/2010/main">
                <a:solidFill>
                  <a:srgbClr val="FFFFFF"/>
                </a:solidFill>
              </a14:hiddenFill>
            </a:ext>
          </a:extLst>
        </p:spPr>
      </p:pic>
      <p:sp>
        <p:nvSpPr>
          <p:cNvPr id="23" name="TextovéPole 22"/>
          <p:cNvSpPr txBox="1"/>
          <p:nvPr/>
        </p:nvSpPr>
        <p:spPr>
          <a:xfrm>
            <a:off x="7495771" y="3963252"/>
            <a:ext cx="415498" cy="369332"/>
          </a:xfrm>
          <a:prstGeom prst="rect">
            <a:avLst/>
          </a:prstGeom>
          <a:noFill/>
        </p:spPr>
        <p:txBody>
          <a:bodyPr wrap="none" rtlCol="0">
            <a:spAutoFit/>
          </a:bodyPr>
          <a:lstStyle/>
          <a:p>
            <a:r>
              <a:rPr lang="en-US" dirty="0" smtClean="0"/>
              <a:t>…</a:t>
            </a:r>
            <a:endParaRPr lang="cs-CZ" dirty="0"/>
          </a:p>
        </p:txBody>
      </p:sp>
      <p:grpSp>
        <p:nvGrpSpPr>
          <p:cNvPr id="41" name="Skupina 40"/>
          <p:cNvGrpSpPr/>
          <p:nvPr/>
        </p:nvGrpSpPr>
        <p:grpSpPr>
          <a:xfrm>
            <a:off x="6089111" y="4581128"/>
            <a:ext cx="266420" cy="534253"/>
            <a:chOff x="6440595" y="3614827"/>
            <a:chExt cx="266420" cy="534253"/>
          </a:xfrm>
        </p:grpSpPr>
        <p:sp>
          <p:nvSpPr>
            <p:cNvPr id="42" name="Volný tvar 41"/>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3" name="TextovéPole 42"/>
            <p:cNvSpPr txBox="1"/>
            <p:nvPr/>
          </p:nvSpPr>
          <p:spPr>
            <a:xfrm>
              <a:off x="6440595" y="3614827"/>
              <a:ext cx="266420" cy="246221"/>
            </a:xfrm>
            <a:prstGeom prst="rect">
              <a:avLst/>
            </a:prstGeom>
            <a:noFill/>
          </p:spPr>
          <p:txBody>
            <a:bodyPr wrap="none" rtlCol="0">
              <a:spAutoFit/>
            </a:bodyPr>
            <a:lstStyle/>
            <a:p>
              <a:pPr algn="ctr"/>
              <a:r>
                <a:rPr lang="en-US" sz="1000" dirty="0" smtClean="0"/>
                <a:t>0</a:t>
              </a:r>
              <a:endParaRPr lang="cs-CZ" sz="1000" dirty="0"/>
            </a:p>
          </p:txBody>
        </p:sp>
      </p:grpSp>
      <p:grpSp>
        <p:nvGrpSpPr>
          <p:cNvPr id="44" name="Skupina 43"/>
          <p:cNvGrpSpPr/>
          <p:nvPr/>
        </p:nvGrpSpPr>
        <p:grpSpPr>
          <a:xfrm>
            <a:off x="6355530" y="4581128"/>
            <a:ext cx="266420" cy="534253"/>
            <a:chOff x="6440594" y="3614827"/>
            <a:chExt cx="266420" cy="534253"/>
          </a:xfrm>
        </p:grpSpPr>
        <p:sp>
          <p:nvSpPr>
            <p:cNvPr id="45" name="Volný tvar 44"/>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6" name="TextovéPole 45"/>
            <p:cNvSpPr txBox="1"/>
            <p:nvPr/>
          </p:nvSpPr>
          <p:spPr>
            <a:xfrm>
              <a:off x="6440594" y="3614827"/>
              <a:ext cx="266420" cy="246221"/>
            </a:xfrm>
            <a:prstGeom prst="rect">
              <a:avLst/>
            </a:prstGeom>
            <a:noFill/>
          </p:spPr>
          <p:txBody>
            <a:bodyPr wrap="none" rtlCol="0">
              <a:spAutoFit/>
            </a:bodyPr>
            <a:lstStyle/>
            <a:p>
              <a:pPr algn="ctr"/>
              <a:r>
                <a:rPr lang="en-US" sz="1000" dirty="0"/>
                <a:t>1</a:t>
              </a:r>
              <a:endParaRPr lang="cs-CZ" sz="1000" dirty="0"/>
            </a:p>
          </p:txBody>
        </p:sp>
      </p:grpSp>
      <p:grpSp>
        <p:nvGrpSpPr>
          <p:cNvPr id="47" name="Skupina 46"/>
          <p:cNvGrpSpPr/>
          <p:nvPr/>
        </p:nvGrpSpPr>
        <p:grpSpPr>
          <a:xfrm>
            <a:off x="6621951" y="4581128"/>
            <a:ext cx="266420" cy="534253"/>
            <a:chOff x="6440595" y="3614827"/>
            <a:chExt cx="266420" cy="534253"/>
          </a:xfrm>
        </p:grpSpPr>
        <p:sp>
          <p:nvSpPr>
            <p:cNvPr id="48" name="Volný tvar 47"/>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9" name="TextovéPole 48"/>
            <p:cNvSpPr txBox="1"/>
            <p:nvPr/>
          </p:nvSpPr>
          <p:spPr>
            <a:xfrm>
              <a:off x="6440595" y="3614827"/>
              <a:ext cx="266420" cy="246221"/>
            </a:xfrm>
            <a:prstGeom prst="rect">
              <a:avLst/>
            </a:prstGeom>
            <a:noFill/>
          </p:spPr>
          <p:txBody>
            <a:bodyPr wrap="none" rtlCol="0">
              <a:spAutoFit/>
            </a:bodyPr>
            <a:lstStyle/>
            <a:p>
              <a:pPr algn="ctr"/>
              <a:r>
                <a:rPr lang="en-US" sz="1000" dirty="0"/>
                <a:t>2</a:t>
              </a:r>
              <a:endParaRPr lang="cs-CZ" sz="1000" dirty="0"/>
            </a:p>
          </p:txBody>
        </p:sp>
      </p:grpSp>
      <p:grpSp>
        <p:nvGrpSpPr>
          <p:cNvPr id="50" name="Skupina 49"/>
          <p:cNvGrpSpPr/>
          <p:nvPr/>
        </p:nvGrpSpPr>
        <p:grpSpPr>
          <a:xfrm>
            <a:off x="6888371" y="4581128"/>
            <a:ext cx="266420" cy="534253"/>
            <a:chOff x="6440595" y="3614827"/>
            <a:chExt cx="266420" cy="534253"/>
          </a:xfrm>
        </p:grpSpPr>
        <p:sp>
          <p:nvSpPr>
            <p:cNvPr id="51" name="Volný tvar 50"/>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2" name="TextovéPole 51"/>
            <p:cNvSpPr txBox="1"/>
            <p:nvPr/>
          </p:nvSpPr>
          <p:spPr>
            <a:xfrm>
              <a:off x="6440595" y="3614827"/>
              <a:ext cx="266420" cy="246221"/>
            </a:xfrm>
            <a:prstGeom prst="rect">
              <a:avLst/>
            </a:prstGeom>
            <a:noFill/>
          </p:spPr>
          <p:txBody>
            <a:bodyPr wrap="none" rtlCol="0">
              <a:spAutoFit/>
            </a:bodyPr>
            <a:lstStyle/>
            <a:p>
              <a:pPr algn="ctr"/>
              <a:r>
                <a:rPr lang="en-US" sz="1000" dirty="0"/>
                <a:t>3</a:t>
              </a:r>
              <a:endParaRPr lang="cs-CZ" sz="1000" dirty="0"/>
            </a:p>
          </p:txBody>
        </p:sp>
      </p:grpSp>
      <p:grpSp>
        <p:nvGrpSpPr>
          <p:cNvPr id="53" name="Skupina 52"/>
          <p:cNvGrpSpPr/>
          <p:nvPr/>
        </p:nvGrpSpPr>
        <p:grpSpPr>
          <a:xfrm>
            <a:off x="7154791" y="4581128"/>
            <a:ext cx="266420" cy="534253"/>
            <a:chOff x="6440595" y="3614827"/>
            <a:chExt cx="266420" cy="534253"/>
          </a:xfrm>
        </p:grpSpPr>
        <p:sp>
          <p:nvSpPr>
            <p:cNvPr id="54" name="Volný tvar 53"/>
            <p:cNvSpPr/>
            <p:nvPr/>
          </p:nvSpPr>
          <p:spPr>
            <a:xfrm>
              <a:off x="6535113" y="3861048"/>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5" name="TextovéPole 54"/>
            <p:cNvSpPr txBox="1"/>
            <p:nvPr/>
          </p:nvSpPr>
          <p:spPr>
            <a:xfrm>
              <a:off x="6440595" y="3614827"/>
              <a:ext cx="266420" cy="246221"/>
            </a:xfrm>
            <a:prstGeom prst="rect">
              <a:avLst/>
            </a:prstGeom>
            <a:noFill/>
          </p:spPr>
          <p:txBody>
            <a:bodyPr wrap="none" rtlCol="0">
              <a:spAutoFit/>
            </a:bodyPr>
            <a:lstStyle/>
            <a:p>
              <a:pPr algn="ctr"/>
              <a:r>
                <a:rPr lang="en-US" sz="1000" dirty="0" smtClean="0"/>
                <a:t>4</a:t>
              </a:r>
              <a:endParaRPr lang="cs-CZ" sz="1000" dirty="0"/>
            </a:p>
          </p:txBody>
        </p:sp>
      </p:grpSp>
      <p:pic>
        <p:nvPicPr>
          <p:cNvPr id="56" name="Picture 2" descr="http://www.darky-novinky.cz/resize/domain/raj-darku/files/originalni-darky/maska-vendetta.jpg?w=1024&amp;h=76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606" t="6749" r="18765" b="6861"/>
          <a:stretch/>
        </p:blipFill>
        <p:spPr bwMode="auto">
          <a:xfrm>
            <a:off x="6108053" y="4961419"/>
            <a:ext cx="228535" cy="307921"/>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http://www.darky-novinky.cz/resize/domain/raj-darku/files/originalni-darky/maska-vendetta.jpg?w=1024&amp;h=76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606" t="6749" r="18765" b="6861"/>
          <a:stretch/>
        </p:blipFill>
        <p:spPr bwMode="auto">
          <a:xfrm>
            <a:off x="6640893" y="4961417"/>
            <a:ext cx="228535" cy="307921"/>
          </a:xfrm>
          <a:prstGeom prst="rect">
            <a:avLst/>
          </a:prstGeom>
          <a:noFill/>
          <a:extLst>
            <a:ext uri="{909E8E84-426E-40DD-AFC4-6F175D3DCCD1}">
              <a14:hiddenFill xmlns:a14="http://schemas.microsoft.com/office/drawing/2010/main">
                <a:solidFill>
                  <a:srgbClr val="FFFFFF"/>
                </a:solidFill>
              </a14:hiddenFill>
            </a:ext>
          </a:extLst>
        </p:spPr>
      </p:pic>
      <p:sp>
        <p:nvSpPr>
          <p:cNvPr id="58" name="TextovéPole 57"/>
          <p:cNvSpPr txBox="1"/>
          <p:nvPr/>
        </p:nvSpPr>
        <p:spPr>
          <a:xfrm>
            <a:off x="7495771" y="4704238"/>
            <a:ext cx="415498" cy="369332"/>
          </a:xfrm>
          <a:prstGeom prst="rect">
            <a:avLst/>
          </a:prstGeom>
          <a:noFill/>
        </p:spPr>
        <p:txBody>
          <a:bodyPr wrap="none" rtlCol="0">
            <a:spAutoFit/>
          </a:bodyPr>
          <a:lstStyle/>
          <a:p>
            <a:r>
              <a:rPr lang="en-US" dirty="0" smtClean="0"/>
              <a:t>…</a:t>
            </a:r>
            <a:endParaRPr lang="cs-CZ" dirty="0"/>
          </a:p>
        </p:txBody>
      </p:sp>
      <p:pic>
        <p:nvPicPr>
          <p:cNvPr id="59" name="Picture 2" descr="http://www.darky-novinky.cz/resize/domain/raj-darku/files/originalni-darky/maska-vendetta.jpg?w=1024&amp;h=76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606" t="6749" r="18765" b="6861"/>
          <a:stretch/>
        </p:blipFill>
        <p:spPr bwMode="auto">
          <a:xfrm>
            <a:off x="7173733" y="4961417"/>
            <a:ext cx="228535" cy="307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3391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Work Reorganization</a:t>
            </a:r>
          </a:p>
          <a:p>
            <a:pPr lvl="1"/>
            <a:r>
              <a:rPr lang="en-US" dirty="0" smtClean="0"/>
              <a:t>In case the workload is imbalanced</a:t>
            </a:r>
          </a:p>
          <a:p>
            <a:pPr lvl="1"/>
            <a:r>
              <a:rPr lang="en-US" dirty="0" smtClean="0"/>
              <a:t>Cheap balancing can lead to better occupancy</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Example</a:t>
            </a:r>
          </a:p>
          <a:p>
            <a:pPr lvl="2"/>
            <a:r>
              <a:rPr lang="en-US" dirty="0" smtClean="0"/>
              <a:t>Matrix with dimensions not divisible by warp size</a:t>
            </a:r>
          </a:p>
          <a:p>
            <a:pPr lvl="2"/>
            <a:r>
              <a:rPr lang="en-US" dirty="0" smtClean="0"/>
              <a:t>Item </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i,j</a:t>
            </a:r>
            <a:r>
              <a:rPr lang="en-US" b="1" dirty="0" smtClean="0">
                <a:latin typeface="Courier New" pitchFamily="49" charset="0"/>
                <a:cs typeface="Courier New" pitchFamily="49" charset="0"/>
              </a:rPr>
              <a:t>)</a:t>
            </a:r>
            <a:r>
              <a:rPr lang="en-US" dirty="0" smtClean="0"/>
              <a:t> has linear index </a:t>
            </a:r>
            <a:r>
              <a:rPr lang="en-US" b="1" dirty="0" err="1" smtClean="0">
                <a:latin typeface="Courier New" pitchFamily="49" charset="0"/>
                <a:cs typeface="Courier New" pitchFamily="49" charset="0"/>
              </a:rPr>
              <a:t>i</a:t>
            </a:r>
            <a:r>
              <a:rPr lang="en-US" b="1" dirty="0" smtClean="0">
                <a:latin typeface="Courier New" pitchFamily="49" charset="0"/>
                <a:cs typeface="Courier New" pitchFamily="49" charset="0"/>
              </a:rPr>
              <a:t>*width + j</a:t>
            </a:r>
          </a:p>
          <a:p>
            <a:pPr lvl="1"/>
            <a:endParaRPr lang="en-US" dirty="0" smtClean="0"/>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7</a:t>
            </a:fld>
            <a:endParaRPr lang="cs-CZ"/>
          </a:p>
        </p:txBody>
      </p:sp>
      <p:sp>
        <p:nvSpPr>
          <p:cNvPr id="6" name="Nadpis 5"/>
          <p:cNvSpPr>
            <a:spLocks noGrp="1"/>
          </p:cNvSpPr>
          <p:nvPr>
            <p:ph type="title"/>
          </p:nvPr>
        </p:nvSpPr>
        <p:spPr/>
        <p:txBody>
          <a:bodyPr/>
          <a:lstStyle/>
          <a:p>
            <a:r>
              <a:rPr lang="en-US" dirty="0" smtClean="0"/>
              <a:t>Reducing Thread Divergence</a:t>
            </a:r>
            <a:endParaRPr lang="cs-CZ" dirty="0"/>
          </a:p>
        </p:txBody>
      </p:sp>
      <p:grpSp>
        <p:nvGrpSpPr>
          <p:cNvPr id="58" name="Skupina 57"/>
          <p:cNvGrpSpPr/>
          <p:nvPr/>
        </p:nvGrpSpPr>
        <p:grpSpPr>
          <a:xfrm>
            <a:off x="2425346" y="2940524"/>
            <a:ext cx="3898324" cy="1431024"/>
            <a:chOff x="2477127" y="3988900"/>
            <a:chExt cx="3898324" cy="1431024"/>
          </a:xfrm>
        </p:grpSpPr>
        <p:grpSp>
          <p:nvGrpSpPr>
            <p:cNvPr id="55" name="Skupina 54"/>
            <p:cNvGrpSpPr/>
            <p:nvPr/>
          </p:nvGrpSpPr>
          <p:grpSpPr>
            <a:xfrm>
              <a:off x="2477127" y="3988900"/>
              <a:ext cx="828409" cy="1431024"/>
              <a:chOff x="1727999" y="3804780"/>
              <a:chExt cx="828409" cy="1431024"/>
            </a:xfrm>
          </p:grpSpPr>
          <p:sp>
            <p:nvSpPr>
              <p:cNvPr id="7" name="Volný tvar 6"/>
              <p:cNvSpPr/>
              <p:nvPr/>
            </p:nvSpPr>
            <p:spPr>
              <a:xfrm>
                <a:off x="1779307"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Obdélník 7"/>
              <p:cNvSpPr/>
              <p:nvPr/>
            </p:nvSpPr>
            <p:spPr>
              <a:xfrm>
                <a:off x="1728000" y="4191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9" name="Obdélník 8"/>
              <p:cNvSpPr/>
              <p:nvPr/>
            </p:nvSpPr>
            <p:spPr>
              <a:xfrm>
                <a:off x="1944408" y="4191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10" name="Obdélník 9"/>
              <p:cNvSpPr/>
              <p:nvPr/>
            </p:nvSpPr>
            <p:spPr>
              <a:xfrm>
                <a:off x="2160408" y="4191804"/>
                <a:ext cx="180000" cy="180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cs-CZ"/>
              </a:p>
            </p:txBody>
          </p:sp>
          <p:sp>
            <p:nvSpPr>
              <p:cNvPr id="11" name="Obdélník 10"/>
              <p:cNvSpPr/>
              <p:nvPr/>
            </p:nvSpPr>
            <p:spPr>
              <a:xfrm>
                <a:off x="2376408" y="4191804"/>
                <a:ext cx="180000" cy="180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12" name="Obdélník 11"/>
              <p:cNvSpPr/>
              <p:nvPr/>
            </p:nvSpPr>
            <p:spPr>
              <a:xfrm>
                <a:off x="1728000" y="4407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13" name="Obdélník 12"/>
              <p:cNvSpPr/>
              <p:nvPr/>
            </p:nvSpPr>
            <p:spPr>
              <a:xfrm>
                <a:off x="1728000" y="4623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14" name="Obdélník 13"/>
              <p:cNvSpPr/>
              <p:nvPr/>
            </p:nvSpPr>
            <p:spPr>
              <a:xfrm>
                <a:off x="1944408" y="4407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15" name="Obdélník 14"/>
              <p:cNvSpPr/>
              <p:nvPr/>
            </p:nvSpPr>
            <p:spPr>
              <a:xfrm>
                <a:off x="1944408" y="4623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16" name="Obdélník 15"/>
              <p:cNvSpPr/>
              <p:nvPr/>
            </p:nvSpPr>
            <p:spPr>
              <a:xfrm>
                <a:off x="1944408" y="4839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17" name="Obdélník 16"/>
              <p:cNvSpPr/>
              <p:nvPr/>
            </p:nvSpPr>
            <p:spPr>
              <a:xfrm>
                <a:off x="1944408" y="5055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18" name="Obdélník 17"/>
              <p:cNvSpPr/>
              <p:nvPr/>
            </p:nvSpPr>
            <p:spPr>
              <a:xfrm>
                <a:off x="2376408" y="4407804"/>
                <a:ext cx="180000" cy="180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19" name="Volný tvar 18"/>
              <p:cNvSpPr/>
              <p:nvPr/>
            </p:nvSpPr>
            <p:spPr>
              <a:xfrm>
                <a:off x="1995715"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0" name="Volný tvar 19"/>
              <p:cNvSpPr/>
              <p:nvPr/>
            </p:nvSpPr>
            <p:spPr>
              <a:xfrm>
                <a:off x="2211715"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1" name="Volný tvar 20"/>
              <p:cNvSpPr/>
              <p:nvPr/>
            </p:nvSpPr>
            <p:spPr>
              <a:xfrm>
                <a:off x="2427715"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2" name="Obdélník 21"/>
              <p:cNvSpPr/>
              <p:nvPr/>
            </p:nvSpPr>
            <p:spPr>
              <a:xfrm>
                <a:off x="1727999" y="4839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3" name="Obdélník 22"/>
              <p:cNvSpPr/>
              <p:nvPr/>
            </p:nvSpPr>
            <p:spPr>
              <a:xfrm>
                <a:off x="1727999" y="5055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4" name="Obdélník 23"/>
              <p:cNvSpPr/>
              <p:nvPr/>
            </p:nvSpPr>
            <p:spPr>
              <a:xfrm>
                <a:off x="2160408" y="4407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5" name="Obdélník 24"/>
              <p:cNvSpPr/>
              <p:nvPr/>
            </p:nvSpPr>
            <p:spPr>
              <a:xfrm>
                <a:off x="2160408" y="4623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6" name="Obdélník 25"/>
              <p:cNvSpPr/>
              <p:nvPr/>
            </p:nvSpPr>
            <p:spPr>
              <a:xfrm>
                <a:off x="2160408" y="4839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7" name="Obdélník 26"/>
              <p:cNvSpPr/>
              <p:nvPr/>
            </p:nvSpPr>
            <p:spPr>
              <a:xfrm>
                <a:off x="2160408" y="5055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8" name="Obdélník 27"/>
              <p:cNvSpPr/>
              <p:nvPr/>
            </p:nvSpPr>
            <p:spPr>
              <a:xfrm>
                <a:off x="2376407" y="4623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29" name="Obdélník 28"/>
              <p:cNvSpPr/>
              <p:nvPr/>
            </p:nvSpPr>
            <p:spPr>
              <a:xfrm>
                <a:off x="2376407" y="4839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30" name="Obdélník 29"/>
              <p:cNvSpPr/>
              <p:nvPr/>
            </p:nvSpPr>
            <p:spPr>
              <a:xfrm>
                <a:off x="2376407" y="5055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grpSp>
        <p:grpSp>
          <p:nvGrpSpPr>
            <p:cNvPr id="56" name="Skupina 55"/>
            <p:cNvGrpSpPr/>
            <p:nvPr/>
          </p:nvGrpSpPr>
          <p:grpSpPr>
            <a:xfrm>
              <a:off x="5546571" y="3988900"/>
              <a:ext cx="828880" cy="999024"/>
              <a:chOff x="5150635" y="3804780"/>
              <a:chExt cx="828880" cy="999024"/>
            </a:xfrm>
          </p:grpSpPr>
          <p:sp>
            <p:nvSpPr>
              <p:cNvPr id="31" name="Obdélník 30"/>
              <p:cNvSpPr/>
              <p:nvPr/>
            </p:nvSpPr>
            <p:spPr>
              <a:xfrm>
                <a:off x="5150635" y="4191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32" name="Obdélník 31"/>
              <p:cNvSpPr/>
              <p:nvPr/>
            </p:nvSpPr>
            <p:spPr>
              <a:xfrm>
                <a:off x="5150635" y="4407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33" name="Obdélník 32"/>
              <p:cNvSpPr/>
              <p:nvPr/>
            </p:nvSpPr>
            <p:spPr>
              <a:xfrm>
                <a:off x="5150635" y="4623804"/>
                <a:ext cx="180000" cy="180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cs-CZ"/>
              </a:p>
            </p:txBody>
          </p:sp>
          <p:sp>
            <p:nvSpPr>
              <p:cNvPr id="34" name="Obdélník 33"/>
              <p:cNvSpPr/>
              <p:nvPr/>
            </p:nvSpPr>
            <p:spPr>
              <a:xfrm>
                <a:off x="5583043" y="4623804"/>
                <a:ext cx="180000" cy="180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35" name="Obdélník 34"/>
              <p:cNvSpPr/>
              <p:nvPr/>
            </p:nvSpPr>
            <p:spPr>
              <a:xfrm>
                <a:off x="5367043" y="4191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36" name="Obdélník 35"/>
              <p:cNvSpPr/>
              <p:nvPr/>
            </p:nvSpPr>
            <p:spPr>
              <a:xfrm>
                <a:off x="5583043" y="4191804"/>
                <a:ext cx="180000" cy="18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37" name="Obdélník 36"/>
              <p:cNvSpPr/>
              <p:nvPr/>
            </p:nvSpPr>
            <p:spPr>
              <a:xfrm>
                <a:off x="5367043" y="4407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38" name="Obdélník 37"/>
              <p:cNvSpPr/>
              <p:nvPr/>
            </p:nvSpPr>
            <p:spPr>
              <a:xfrm>
                <a:off x="5799043" y="4407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39" name="Obdélník 38"/>
              <p:cNvSpPr/>
              <p:nvPr/>
            </p:nvSpPr>
            <p:spPr>
              <a:xfrm>
                <a:off x="5583043" y="4407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40" name="Obdélník 39"/>
              <p:cNvSpPr/>
              <p:nvPr/>
            </p:nvSpPr>
            <p:spPr>
              <a:xfrm>
                <a:off x="5799043" y="4191804"/>
                <a:ext cx="180000" cy="18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cs-CZ"/>
              </a:p>
            </p:txBody>
          </p:sp>
          <p:sp>
            <p:nvSpPr>
              <p:cNvPr id="41" name="Obdélník 40"/>
              <p:cNvSpPr/>
              <p:nvPr/>
            </p:nvSpPr>
            <p:spPr>
              <a:xfrm>
                <a:off x="5367043" y="4623804"/>
                <a:ext cx="180000" cy="180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50" name="Obdélník 49"/>
              <p:cNvSpPr/>
              <p:nvPr/>
            </p:nvSpPr>
            <p:spPr>
              <a:xfrm>
                <a:off x="5799515" y="4623804"/>
                <a:ext cx="180000" cy="180000"/>
              </a:xfrm>
              <a:prstGeom prst="rect">
                <a:avLst/>
              </a:prstGeom>
              <a:gradFill>
                <a:gsLst>
                  <a:gs pos="0">
                    <a:schemeClr val="dk1">
                      <a:tint val="62000"/>
                      <a:satMod val="180000"/>
                      <a:alpha val="20000"/>
                    </a:schemeClr>
                  </a:gs>
                  <a:gs pos="65000">
                    <a:schemeClr val="dk1">
                      <a:tint val="32000"/>
                      <a:satMod val="250000"/>
                      <a:alpha val="20000"/>
                    </a:schemeClr>
                  </a:gs>
                  <a:gs pos="100000">
                    <a:schemeClr val="dk1">
                      <a:tint val="23000"/>
                      <a:satMod val="300000"/>
                      <a:alpha val="20000"/>
                    </a:schemeClr>
                  </a:gs>
                </a:gsLst>
              </a:gradFill>
              <a:ln>
                <a:solidFill>
                  <a:schemeClr val="bg1">
                    <a:lumMod val="75000"/>
                  </a:schemeClr>
                </a:solidFill>
              </a:ln>
              <a:effectLst>
                <a:outerShdw blurRad="50800" dist="38100" dir="5400000" rotWithShape="0">
                  <a:srgbClr val="000000">
                    <a:alpha val="12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cs-CZ"/>
              </a:p>
            </p:txBody>
          </p:sp>
          <p:sp>
            <p:nvSpPr>
              <p:cNvPr id="51" name="Volný tvar 50"/>
              <p:cNvSpPr/>
              <p:nvPr/>
            </p:nvSpPr>
            <p:spPr>
              <a:xfrm>
                <a:off x="5202414"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2" name="Volný tvar 51"/>
              <p:cNvSpPr/>
              <p:nvPr/>
            </p:nvSpPr>
            <p:spPr>
              <a:xfrm>
                <a:off x="5418350"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3" name="Volný tvar 52"/>
              <p:cNvSpPr/>
              <p:nvPr/>
            </p:nvSpPr>
            <p:spPr>
              <a:xfrm>
                <a:off x="5634822"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4" name="Volný tvar 53"/>
              <p:cNvSpPr/>
              <p:nvPr/>
            </p:nvSpPr>
            <p:spPr>
              <a:xfrm>
                <a:off x="5850349" y="3804780"/>
                <a:ext cx="77385" cy="288032"/>
              </a:xfrm>
              <a:custGeom>
                <a:avLst/>
                <a:gdLst>
                  <a:gd name="connsiteX0" fmla="*/ 136100 w 246032"/>
                  <a:gd name="connsiteY0" fmla="*/ 0 h 376237"/>
                  <a:gd name="connsiteX1" fmla="*/ 2750 w 246032"/>
                  <a:gd name="connsiteY1" fmla="*/ 157162 h 376237"/>
                  <a:gd name="connsiteX2" fmla="*/ 245638 w 246032"/>
                  <a:gd name="connsiteY2" fmla="*/ 176212 h 376237"/>
                  <a:gd name="connsiteX3" fmla="*/ 59900 w 246032"/>
                  <a:gd name="connsiteY3" fmla="*/ 300037 h 376237"/>
                  <a:gd name="connsiteX4" fmla="*/ 69425 w 246032"/>
                  <a:gd name="connsiteY4" fmla="*/ 376237 h 376237"/>
                  <a:gd name="connsiteX5" fmla="*/ 69425 w 246032"/>
                  <a:gd name="connsiteY5" fmla="*/ 376237 h 376237"/>
                  <a:gd name="connsiteX0" fmla="*/ 145017 w 245424"/>
                  <a:gd name="connsiteY0" fmla="*/ 0 h 414337"/>
                  <a:gd name="connsiteX1" fmla="*/ 2142 w 245424"/>
                  <a:gd name="connsiteY1" fmla="*/ 195262 h 414337"/>
                  <a:gd name="connsiteX2" fmla="*/ 245030 w 245424"/>
                  <a:gd name="connsiteY2" fmla="*/ 214312 h 414337"/>
                  <a:gd name="connsiteX3" fmla="*/ 59292 w 245424"/>
                  <a:gd name="connsiteY3" fmla="*/ 338137 h 414337"/>
                  <a:gd name="connsiteX4" fmla="*/ 68817 w 245424"/>
                  <a:gd name="connsiteY4" fmla="*/ 414337 h 414337"/>
                  <a:gd name="connsiteX5" fmla="*/ 68817 w 245424"/>
                  <a:gd name="connsiteY5" fmla="*/ 414337 h 414337"/>
                  <a:gd name="connsiteX0" fmla="*/ 96696 w 196730"/>
                  <a:gd name="connsiteY0" fmla="*/ 0 h 414337"/>
                  <a:gd name="connsiteX1" fmla="*/ 23671 w 196730"/>
                  <a:gd name="connsiteY1" fmla="*/ 160337 h 414337"/>
                  <a:gd name="connsiteX2" fmla="*/ 196709 w 196730"/>
                  <a:gd name="connsiteY2" fmla="*/ 214312 h 414337"/>
                  <a:gd name="connsiteX3" fmla="*/ 10971 w 196730"/>
                  <a:gd name="connsiteY3" fmla="*/ 338137 h 414337"/>
                  <a:gd name="connsiteX4" fmla="*/ 20496 w 196730"/>
                  <a:gd name="connsiteY4" fmla="*/ 414337 h 414337"/>
                  <a:gd name="connsiteX5" fmla="*/ 20496 w 196730"/>
                  <a:gd name="connsiteY5" fmla="*/ 414337 h 414337"/>
                  <a:gd name="connsiteX0" fmla="*/ 91718 w 121914"/>
                  <a:gd name="connsiteY0" fmla="*/ 0 h 414337"/>
                  <a:gd name="connsiteX1" fmla="*/ 18693 w 121914"/>
                  <a:gd name="connsiteY1" fmla="*/ 160337 h 414337"/>
                  <a:gd name="connsiteX2" fmla="*/ 121881 w 121914"/>
                  <a:gd name="connsiteY2" fmla="*/ 201612 h 414337"/>
                  <a:gd name="connsiteX3" fmla="*/ 5993 w 121914"/>
                  <a:gd name="connsiteY3" fmla="*/ 338137 h 414337"/>
                  <a:gd name="connsiteX4" fmla="*/ 15518 w 121914"/>
                  <a:gd name="connsiteY4" fmla="*/ 414337 h 414337"/>
                  <a:gd name="connsiteX5" fmla="*/ 15518 w 121914"/>
                  <a:gd name="connsiteY5" fmla="*/ 414337 h 414337"/>
                  <a:gd name="connsiteX0" fmla="*/ 86608 w 116779"/>
                  <a:gd name="connsiteY0" fmla="*/ 0 h 414337"/>
                  <a:gd name="connsiteX1" fmla="*/ 13583 w 116779"/>
                  <a:gd name="connsiteY1" fmla="*/ 160337 h 414337"/>
                  <a:gd name="connsiteX2" fmla="*/ 116771 w 116779"/>
                  <a:gd name="connsiteY2" fmla="*/ 201612 h 414337"/>
                  <a:gd name="connsiteX3" fmla="*/ 7233 w 116779"/>
                  <a:gd name="connsiteY3" fmla="*/ 296862 h 414337"/>
                  <a:gd name="connsiteX4" fmla="*/ 10408 w 116779"/>
                  <a:gd name="connsiteY4" fmla="*/ 414337 h 414337"/>
                  <a:gd name="connsiteX5" fmla="*/ 10408 w 116779"/>
                  <a:gd name="connsiteY5" fmla="*/ 414337 h 414337"/>
                  <a:gd name="connsiteX0" fmla="*/ 86608 w 116780"/>
                  <a:gd name="connsiteY0" fmla="*/ 0 h 414337"/>
                  <a:gd name="connsiteX1" fmla="*/ 10409 w 116780"/>
                  <a:gd name="connsiteY1" fmla="*/ 74612 h 414337"/>
                  <a:gd name="connsiteX2" fmla="*/ 13583 w 116780"/>
                  <a:gd name="connsiteY2" fmla="*/ 160337 h 414337"/>
                  <a:gd name="connsiteX3" fmla="*/ 116771 w 116780"/>
                  <a:gd name="connsiteY3" fmla="*/ 201612 h 414337"/>
                  <a:gd name="connsiteX4" fmla="*/ 7233 w 116780"/>
                  <a:gd name="connsiteY4" fmla="*/ 296862 h 414337"/>
                  <a:gd name="connsiteX5" fmla="*/ 10408 w 116780"/>
                  <a:gd name="connsiteY5" fmla="*/ 414337 h 414337"/>
                  <a:gd name="connsiteX6" fmla="*/ 10408 w 116780"/>
                  <a:gd name="connsiteY6" fmla="*/ 414337 h 414337"/>
                  <a:gd name="connsiteX0" fmla="*/ 1208 w 136155"/>
                  <a:gd name="connsiteY0" fmla="*/ 0 h 414337"/>
                  <a:gd name="connsiteX1" fmla="*/ 29784 w 136155"/>
                  <a:gd name="connsiteY1" fmla="*/ 74612 h 414337"/>
                  <a:gd name="connsiteX2" fmla="*/ 32958 w 136155"/>
                  <a:gd name="connsiteY2" fmla="*/ 160337 h 414337"/>
                  <a:gd name="connsiteX3" fmla="*/ 136146 w 136155"/>
                  <a:gd name="connsiteY3" fmla="*/ 201612 h 414337"/>
                  <a:gd name="connsiteX4" fmla="*/ 26608 w 136155"/>
                  <a:gd name="connsiteY4" fmla="*/ 296862 h 414337"/>
                  <a:gd name="connsiteX5" fmla="*/ 29783 w 136155"/>
                  <a:gd name="connsiteY5" fmla="*/ 414337 h 414337"/>
                  <a:gd name="connsiteX6" fmla="*/ 29783 w 136155"/>
                  <a:gd name="connsiteY6" fmla="*/ 414337 h 414337"/>
                  <a:gd name="connsiteX0" fmla="*/ 30609 w 165557"/>
                  <a:gd name="connsiteY0" fmla="*/ 0 h 414337"/>
                  <a:gd name="connsiteX1" fmla="*/ 2035 w 165557"/>
                  <a:gd name="connsiteY1" fmla="*/ 93662 h 414337"/>
                  <a:gd name="connsiteX2" fmla="*/ 62359 w 165557"/>
                  <a:gd name="connsiteY2" fmla="*/ 160337 h 414337"/>
                  <a:gd name="connsiteX3" fmla="*/ 165547 w 165557"/>
                  <a:gd name="connsiteY3" fmla="*/ 201612 h 414337"/>
                  <a:gd name="connsiteX4" fmla="*/ 56009 w 165557"/>
                  <a:gd name="connsiteY4" fmla="*/ 296862 h 414337"/>
                  <a:gd name="connsiteX5" fmla="*/ 59184 w 165557"/>
                  <a:gd name="connsiteY5" fmla="*/ 414337 h 414337"/>
                  <a:gd name="connsiteX6" fmla="*/ 59184 w 165557"/>
                  <a:gd name="connsiteY6" fmla="*/ 414337 h 414337"/>
                  <a:gd name="connsiteX0" fmla="*/ 30295 w 101766"/>
                  <a:gd name="connsiteY0" fmla="*/ 0 h 414337"/>
                  <a:gd name="connsiteX1" fmla="*/ 1721 w 101766"/>
                  <a:gd name="connsiteY1" fmla="*/ 93662 h 414337"/>
                  <a:gd name="connsiteX2" fmla="*/ 62045 w 101766"/>
                  <a:gd name="connsiteY2" fmla="*/ 160337 h 414337"/>
                  <a:gd name="connsiteX3" fmla="*/ 101733 w 101766"/>
                  <a:gd name="connsiteY3" fmla="*/ 220662 h 414337"/>
                  <a:gd name="connsiteX4" fmla="*/ 55695 w 101766"/>
                  <a:gd name="connsiteY4" fmla="*/ 296862 h 414337"/>
                  <a:gd name="connsiteX5" fmla="*/ 58870 w 101766"/>
                  <a:gd name="connsiteY5" fmla="*/ 414337 h 414337"/>
                  <a:gd name="connsiteX6" fmla="*/ 58870 w 101766"/>
                  <a:gd name="connsiteY6" fmla="*/ 414337 h 414337"/>
                  <a:gd name="connsiteX0" fmla="*/ 29730 w 105960"/>
                  <a:gd name="connsiteY0" fmla="*/ 0 h 414337"/>
                  <a:gd name="connsiteX1" fmla="*/ 1156 w 105960"/>
                  <a:gd name="connsiteY1" fmla="*/ 93662 h 414337"/>
                  <a:gd name="connsiteX2" fmla="*/ 93230 w 105960"/>
                  <a:gd name="connsiteY2" fmla="*/ 153987 h 414337"/>
                  <a:gd name="connsiteX3" fmla="*/ 101168 w 105960"/>
                  <a:gd name="connsiteY3" fmla="*/ 220662 h 414337"/>
                  <a:gd name="connsiteX4" fmla="*/ 55130 w 105960"/>
                  <a:gd name="connsiteY4" fmla="*/ 296862 h 414337"/>
                  <a:gd name="connsiteX5" fmla="*/ 58305 w 105960"/>
                  <a:gd name="connsiteY5" fmla="*/ 414337 h 414337"/>
                  <a:gd name="connsiteX6" fmla="*/ 58305 w 105960"/>
                  <a:gd name="connsiteY6" fmla="*/ 414337 h 414337"/>
                  <a:gd name="connsiteX0" fmla="*/ 29598 w 93270"/>
                  <a:gd name="connsiteY0" fmla="*/ 0 h 414337"/>
                  <a:gd name="connsiteX1" fmla="*/ 1024 w 93270"/>
                  <a:gd name="connsiteY1" fmla="*/ 93662 h 414337"/>
                  <a:gd name="connsiteX2" fmla="*/ 93098 w 93270"/>
                  <a:gd name="connsiteY2" fmla="*/ 153987 h 414337"/>
                  <a:gd name="connsiteX3" fmla="*/ 24836 w 93270"/>
                  <a:gd name="connsiteY3" fmla="*/ 217487 h 414337"/>
                  <a:gd name="connsiteX4" fmla="*/ 54998 w 93270"/>
                  <a:gd name="connsiteY4" fmla="*/ 296862 h 414337"/>
                  <a:gd name="connsiteX5" fmla="*/ 58173 w 93270"/>
                  <a:gd name="connsiteY5" fmla="*/ 414337 h 414337"/>
                  <a:gd name="connsiteX6" fmla="*/ 58173 w 93270"/>
                  <a:gd name="connsiteY6" fmla="*/ 414337 h 414337"/>
                  <a:gd name="connsiteX0" fmla="*/ 13866 w 77386"/>
                  <a:gd name="connsiteY0" fmla="*/ 0 h 414337"/>
                  <a:gd name="connsiteX1" fmla="*/ 1167 w 77386"/>
                  <a:gd name="connsiteY1" fmla="*/ 93662 h 414337"/>
                  <a:gd name="connsiteX2" fmla="*/ 77366 w 77386"/>
                  <a:gd name="connsiteY2" fmla="*/ 153987 h 414337"/>
                  <a:gd name="connsiteX3" fmla="*/ 9104 w 77386"/>
                  <a:gd name="connsiteY3" fmla="*/ 217487 h 414337"/>
                  <a:gd name="connsiteX4" fmla="*/ 39266 w 77386"/>
                  <a:gd name="connsiteY4" fmla="*/ 296862 h 414337"/>
                  <a:gd name="connsiteX5" fmla="*/ 42441 w 77386"/>
                  <a:gd name="connsiteY5" fmla="*/ 414337 h 414337"/>
                  <a:gd name="connsiteX6" fmla="*/ 42441 w 77386"/>
                  <a:gd name="connsiteY6" fmla="*/ 414337 h 414337"/>
                  <a:gd name="connsiteX0" fmla="*/ 32916 w 77386"/>
                  <a:gd name="connsiteY0" fmla="*/ 0 h 379412"/>
                  <a:gd name="connsiteX1" fmla="*/ 1167 w 77386"/>
                  <a:gd name="connsiteY1" fmla="*/ 58737 h 379412"/>
                  <a:gd name="connsiteX2" fmla="*/ 77366 w 77386"/>
                  <a:gd name="connsiteY2" fmla="*/ 119062 h 379412"/>
                  <a:gd name="connsiteX3" fmla="*/ 9104 w 77386"/>
                  <a:gd name="connsiteY3" fmla="*/ 182562 h 379412"/>
                  <a:gd name="connsiteX4" fmla="*/ 39266 w 77386"/>
                  <a:gd name="connsiteY4" fmla="*/ 261937 h 379412"/>
                  <a:gd name="connsiteX5" fmla="*/ 42441 w 77386"/>
                  <a:gd name="connsiteY5" fmla="*/ 379412 h 379412"/>
                  <a:gd name="connsiteX6" fmla="*/ 42441 w 77386"/>
                  <a:gd name="connsiteY6" fmla="*/ 379412 h 379412"/>
                  <a:gd name="connsiteX0" fmla="*/ 32916 w 77385"/>
                  <a:gd name="connsiteY0" fmla="*/ 0 h 379412"/>
                  <a:gd name="connsiteX1" fmla="*/ 1167 w 77385"/>
                  <a:gd name="connsiteY1" fmla="*/ 58737 h 379412"/>
                  <a:gd name="connsiteX2" fmla="*/ 77366 w 77385"/>
                  <a:gd name="connsiteY2" fmla="*/ 119062 h 379412"/>
                  <a:gd name="connsiteX3" fmla="*/ 9104 w 77385"/>
                  <a:gd name="connsiteY3" fmla="*/ 182562 h 379412"/>
                  <a:gd name="connsiteX4" fmla="*/ 48791 w 77385"/>
                  <a:gd name="connsiteY4" fmla="*/ 261937 h 379412"/>
                  <a:gd name="connsiteX5" fmla="*/ 42441 w 77385"/>
                  <a:gd name="connsiteY5" fmla="*/ 379412 h 379412"/>
                  <a:gd name="connsiteX6" fmla="*/ 42441 w 77385"/>
                  <a:gd name="connsiteY6" fmla="*/ 379412 h 37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385" h="379412">
                    <a:moveTo>
                      <a:pt x="32916" y="0"/>
                    </a:moveTo>
                    <a:cubicBezTo>
                      <a:pt x="23391" y="11377"/>
                      <a:pt x="13338" y="32014"/>
                      <a:pt x="1167" y="58737"/>
                    </a:cubicBezTo>
                    <a:cubicBezTo>
                      <a:pt x="-11004" y="85460"/>
                      <a:pt x="76043" y="98424"/>
                      <a:pt x="77366" y="119062"/>
                    </a:cubicBezTo>
                    <a:cubicBezTo>
                      <a:pt x="78689" y="139700"/>
                      <a:pt x="13866" y="158750"/>
                      <a:pt x="9104" y="182562"/>
                    </a:cubicBezTo>
                    <a:cubicBezTo>
                      <a:pt x="4342" y="206374"/>
                      <a:pt x="43235" y="229129"/>
                      <a:pt x="48791" y="261937"/>
                    </a:cubicBezTo>
                    <a:cubicBezTo>
                      <a:pt x="54347" y="294745"/>
                      <a:pt x="43499" y="359833"/>
                      <a:pt x="42441" y="379412"/>
                    </a:cubicBezTo>
                    <a:lnTo>
                      <a:pt x="42441" y="379412"/>
                    </a:lnTo>
                  </a:path>
                </a:pathLst>
              </a:custGeom>
              <a:noFill/>
              <a:ln w="31750" cap="rnd" cmpd="sng">
                <a:solidFill>
                  <a:schemeClr val="tx1"/>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sp>
          <p:nvSpPr>
            <p:cNvPr id="57" name="Šipka doprava 56"/>
            <p:cNvSpPr/>
            <p:nvPr/>
          </p:nvSpPr>
          <p:spPr>
            <a:xfrm>
              <a:off x="4283968" y="4479428"/>
              <a:ext cx="504056" cy="40499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cs-CZ"/>
            </a:p>
          </p:txBody>
        </p:sp>
      </p:grpSp>
    </p:spTree>
    <p:extLst>
      <p:ext uri="{BB962C8B-B14F-4D97-AF65-F5344CB8AC3E}">
        <p14:creationId xmlns:p14="http://schemas.microsoft.com/office/powerpoint/2010/main" val="876884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Memory Fences</a:t>
            </a:r>
          </a:p>
          <a:p>
            <a:pPr marL="630936" lvl="2" indent="0">
              <a:buNone/>
            </a:pPr>
            <a:r>
              <a:rPr lang="cs-CZ" b="1" dirty="0">
                <a:latin typeface="Courier New" panose="02070309020205020404" pitchFamily="49" charset="0"/>
                <a:cs typeface="Courier New" panose="02070309020205020404" pitchFamily="49" charset="0"/>
              </a:rPr>
              <a:t>__</a:t>
            </a:r>
            <a:r>
              <a:rPr lang="cs-CZ" b="1" dirty="0" err="1">
                <a:latin typeface="Courier New" panose="02070309020205020404" pitchFamily="49" charset="0"/>
                <a:cs typeface="Courier New" panose="02070309020205020404" pitchFamily="49" charset="0"/>
              </a:rPr>
              <a:t>threadfence</a:t>
            </a:r>
            <a:r>
              <a:rPr lang="cs-CZ" b="1" dirty="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a:p>
            <a:pPr marL="630936" lvl="2" indent="0">
              <a:buNone/>
            </a:pPr>
            <a:r>
              <a:rPr lang="cs-CZ" b="1" dirty="0" smtClean="0">
                <a:latin typeface="Courier New" panose="02070309020205020404" pitchFamily="49" charset="0"/>
                <a:cs typeface="Courier New" panose="02070309020205020404" pitchFamily="49" charset="0"/>
              </a:rPr>
              <a:t>__</a:t>
            </a:r>
            <a:r>
              <a:rPr lang="cs-CZ" b="1" dirty="0" err="1">
                <a:latin typeface="Courier New" panose="02070309020205020404" pitchFamily="49" charset="0"/>
                <a:cs typeface="Courier New" panose="02070309020205020404" pitchFamily="49" charset="0"/>
              </a:rPr>
              <a:t>threadfence_block</a:t>
            </a:r>
            <a:r>
              <a:rPr lang="cs-CZ" b="1" dirty="0" smtClean="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a:p>
            <a:pPr marL="630936" lvl="2" indent="0">
              <a:buNone/>
            </a:pPr>
            <a:r>
              <a:rPr lang="cs-CZ" b="1" dirty="0">
                <a:latin typeface="Courier New" panose="02070309020205020404" pitchFamily="49" charset="0"/>
                <a:cs typeface="Courier New" panose="02070309020205020404" pitchFamily="49" charset="0"/>
              </a:rPr>
              <a:t>__</a:t>
            </a:r>
            <a:r>
              <a:rPr lang="cs-CZ" b="1" dirty="0" err="1">
                <a:latin typeface="Courier New" panose="02070309020205020404" pitchFamily="49" charset="0"/>
                <a:cs typeface="Courier New" panose="02070309020205020404" pitchFamily="49" charset="0"/>
              </a:rPr>
              <a:t>threadfence_system</a:t>
            </a:r>
            <a:r>
              <a:rPr lang="cs-CZ" b="1" dirty="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a:p>
            <a:pPr lvl="8"/>
            <a:endParaRPr lang="en-US" dirty="0" smtClean="0"/>
          </a:p>
          <a:p>
            <a:r>
              <a:rPr lang="en-US" dirty="0" smtClean="0"/>
              <a:t>Barrier</a:t>
            </a:r>
          </a:p>
          <a:p>
            <a:pPr lvl="1"/>
            <a:r>
              <a:rPr lang="en-US" dirty="0" smtClean="0"/>
              <a:t>Synchronization between warps in block</a:t>
            </a:r>
            <a:endParaRPr lang="cs-CZ" dirty="0" smtClean="0"/>
          </a:p>
          <a:p>
            <a:pPr marL="630936" lvl="2" indent="0">
              <a:buNone/>
            </a:pPr>
            <a:r>
              <a:rPr lang="en-US" b="1" dirty="0">
                <a:latin typeface="Courier New" panose="02070309020205020404" pitchFamily="49" charset="0"/>
                <a:cs typeface="Courier New" panose="02070309020205020404" pitchFamily="49" charset="0"/>
              </a:rPr>
              <a:t>__</a:t>
            </a:r>
            <a:r>
              <a:rPr lang="en-US" b="1" dirty="0" err="1">
                <a:latin typeface="Courier New" panose="02070309020205020404" pitchFamily="49" charset="0"/>
                <a:cs typeface="Courier New" panose="02070309020205020404" pitchFamily="49" charset="0"/>
              </a:rPr>
              <a:t>syncthreads</a:t>
            </a:r>
            <a:r>
              <a:rPr lang="en-US" b="1" dirty="0" smtClean="0">
                <a:latin typeface="Courier New" panose="02070309020205020404" pitchFamily="49" charset="0"/>
                <a:cs typeface="Courier New" panose="02070309020205020404" pitchFamily="49" charset="0"/>
              </a:rPr>
              <a:t>();</a:t>
            </a:r>
            <a:endParaRPr lang="cs-CZ" b="1" dirty="0" smtClean="0">
              <a:latin typeface="Courier New" panose="02070309020205020404" pitchFamily="49" charset="0"/>
              <a:cs typeface="Courier New" panose="02070309020205020404" pitchFamily="49" charset="0"/>
            </a:endParaRPr>
          </a:p>
          <a:p>
            <a:pPr marL="630936" lvl="2" indent="0">
              <a:buNone/>
            </a:pPr>
            <a:r>
              <a:rPr lang="cs-CZ" b="1" dirty="0">
                <a:latin typeface="Courier New" panose="02070309020205020404" pitchFamily="49" charset="0"/>
                <a:cs typeface="Courier New" panose="02070309020205020404" pitchFamily="49" charset="0"/>
              </a:rPr>
              <a:t>__</a:t>
            </a:r>
            <a:r>
              <a:rPr lang="cs-CZ" b="1" dirty="0" err="1" smtClean="0">
                <a:latin typeface="Courier New" panose="02070309020205020404" pitchFamily="49" charset="0"/>
                <a:cs typeface="Courier New" panose="02070309020205020404" pitchFamily="49" charset="0"/>
              </a:rPr>
              <a:t>syncthreads_count</a:t>
            </a:r>
            <a:r>
              <a:rPr lang="cs-CZ" b="1" dirty="0" smtClean="0">
                <a:latin typeface="Courier New" panose="02070309020205020404" pitchFamily="49" charset="0"/>
                <a:cs typeface="Courier New" panose="02070309020205020404" pitchFamily="49" charset="0"/>
              </a:rPr>
              <a:t>(</a:t>
            </a:r>
            <a:r>
              <a:rPr lang="cs-CZ" i="1" dirty="0" err="1" smtClean="0">
                <a:latin typeface="Courier New" panose="02070309020205020404" pitchFamily="49" charset="0"/>
                <a:cs typeface="Courier New" panose="02070309020205020404" pitchFamily="49" charset="0"/>
              </a:rPr>
              <a:t>predicate</a:t>
            </a:r>
            <a:r>
              <a:rPr lang="cs-CZ" b="1" dirty="0" smtClean="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a:p>
            <a:pPr marL="630936" lvl="2" indent="0">
              <a:buNone/>
            </a:pPr>
            <a:r>
              <a:rPr lang="cs-CZ" b="1" dirty="0">
                <a:latin typeface="Courier New" panose="02070309020205020404" pitchFamily="49" charset="0"/>
                <a:cs typeface="Courier New" panose="02070309020205020404" pitchFamily="49" charset="0"/>
              </a:rPr>
              <a:t>__</a:t>
            </a:r>
            <a:r>
              <a:rPr lang="cs-CZ" b="1" dirty="0" err="1" smtClean="0">
                <a:latin typeface="Courier New" panose="02070309020205020404" pitchFamily="49" charset="0"/>
                <a:cs typeface="Courier New" panose="02070309020205020404" pitchFamily="49" charset="0"/>
              </a:rPr>
              <a:t>syncthreads_and</a:t>
            </a:r>
            <a:r>
              <a:rPr lang="cs-CZ" b="1" dirty="0" smtClean="0">
                <a:latin typeface="Courier New" panose="02070309020205020404" pitchFamily="49" charset="0"/>
                <a:cs typeface="Courier New" panose="02070309020205020404" pitchFamily="49" charset="0"/>
              </a:rPr>
              <a:t>(</a:t>
            </a:r>
            <a:r>
              <a:rPr lang="cs-CZ" i="1" dirty="0" err="1" smtClean="0">
                <a:latin typeface="Courier New" panose="02070309020205020404" pitchFamily="49" charset="0"/>
                <a:cs typeface="Courier New" panose="02070309020205020404" pitchFamily="49" charset="0"/>
              </a:rPr>
              <a:t>predicate</a:t>
            </a:r>
            <a:r>
              <a:rPr lang="cs-CZ" b="1" dirty="0" smtClean="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a:p>
            <a:pPr marL="630936" lvl="2" indent="0">
              <a:buNone/>
            </a:pPr>
            <a:r>
              <a:rPr lang="cs-CZ" b="1" dirty="0">
                <a:latin typeface="Courier New" panose="02070309020205020404" pitchFamily="49" charset="0"/>
                <a:cs typeface="Courier New" panose="02070309020205020404" pitchFamily="49" charset="0"/>
              </a:rPr>
              <a:t>__</a:t>
            </a:r>
            <a:r>
              <a:rPr lang="cs-CZ" b="1" dirty="0" err="1" smtClean="0">
                <a:latin typeface="Courier New" panose="02070309020205020404" pitchFamily="49" charset="0"/>
                <a:cs typeface="Courier New" panose="02070309020205020404" pitchFamily="49" charset="0"/>
              </a:rPr>
              <a:t>syncthreads_or</a:t>
            </a:r>
            <a:r>
              <a:rPr lang="cs-CZ" b="1" dirty="0" smtClean="0">
                <a:latin typeface="Courier New" panose="02070309020205020404" pitchFamily="49" charset="0"/>
                <a:cs typeface="Courier New" panose="02070309020205020404" pitchFamily="49" charset="0"/>
              </a:rPr>
              <a:t>(</a:t>
            </a:r>
            <a:r>
              <a:rPr lang="cs-CZ" i="1" dirty="0" err="1" smtClean="0">
                <a:latin typeface="Courier New" panose="02070309020205020404" pitchFamily="49" charset="0"/>
                <a:cs typeface="Courier New" panose="02070309020205020404" pitchFamily="49" charset="0"/>
              </a:rPr>
              <a:t>predicate</a:t>
            </a:r>
            <a:r>
              <a:rPr lang="cs-CZ" b="1" dirty="0" smtClean="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p:txBody>
      </p:sp>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8</a:t>
            </a:fld>
            <a:endParaRPr lang="cs-CZ"/>
          </a:p>
        </p:txBody>
      </p:sp>
      <p:sp>
        <p:nvSpPr>
          <p:cNvPr id="6" name="Nadpis 5"/>
          <p:cNvSpPr>
            <a:spLocks noGrp="1"/>
          </p:cNvSpPr>
          <p:nvPr>
            <p:ph type="title"/>
          </p:nvPr>
        </p:nvSpPr>
        <p:spPr/>
        <p:txBody>
          <a:bodyPr/>
          <a:lstStyle/>
          <a:p>
            <a:r>
              <a:rPr lang="en-US" dirty="0" smtClean="0"/>
              <a:t>Block-wise Synchronization</a:t>
            </a:r>
            <a:endParaRPr lang="cs-CZ" dirty="0"/>
          </a:p>
        </p:txBody>
      </p:sp>
    </p:spTree>
    <p:extLst>
      <p:ext uri="{BB962C8B-B14F-4D97-AF65-F5344CB8AC3E}">
        <p14:creationId xmlns:p14="http://schemas.microsoft.com/office/powerpoint/2010/main" val="499630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3. 5. 2021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9</a:t>
            </a:fld>
            <a:endParaRPr lang="cs-CZ"/>
          </a:p>
        </p:txBody>
      </p:sp>
      <p:grpSp>
        <p:nvGrpSpPr>
          <p:cNvPr id="122" name="Skupina 121"/>
          <p:cNvGrpSpPr/>
          <p:nvPr/>
        </p:nvGrpSpPr>
        <p:grpSpPr>
          <a:xfrm>
            <a:off x="1023609" y="2058708"/>
            <a:ext cx="6877620" cy="3694550"/>
            <a:chOff x="1186748" y="1265780"/>
            <a:chExt cx="6877620" cy="3694550"/>
          </a:xfrm>
        </p:grpSpPr>
        <p:sp>
          <p:nvSpPr>
            <p:cNvPr id="8" name="Zaoblený obdélník 7"/>
            <p:cNvSpPr/>
            <p:nvPr/>
          </p:nvSpPr>
          <p:spPr>
            <a:xfrm>
              <a:off x="3489594" y="1995571"/>
              <a:ext cx="1152128" cy="2270968"/>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dirty="0" smtClean="0"/>
                <a:t>Global Memory</a:t>
              </a:r>
              <a:endParaRPr lang="cs-CZ" dirty="0"/>
            </a:p>
          </p:txBody>
        </p:sp>
        <p:sp>
          <p:nvSpPr>
            <p:cNvPr id="9" name="Zaoblený obdélník 8"/>
            <p:cNvSpPr/>
            <p:nvPr/>
          </p:nvSpPr>
          <p:spPr>
            <a:xfrm>
              <a:off x="5364128" y="1995454"/>
              <a:ext cx="576064" cy="2271083"/>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dirty="0" smtClean="0"/>
                <a:t>L2 Cache</a:t>
              </a:r>
              <a:endParaRPr lang="cs-CZ" dirty="0"/>
            </a:p>
          </p:txBody>
        </p:sp>
        <p:grpSp>
          <p:nvGrpSpPr>
            <p:cNvPr id="32" name="Skupina 31"/>
            <p:cNvGrpSpPr/>
            <p:nvPr/>
          </p:nvGrpSpPr>
          <p:grpSpPr>
            <a:xfrm>
              <a:off x="2410884" y="2986410"/>
              <a:ext cx="1080000" cy="252000"/>
              <a:chOff x="6480000" y="3600000"/>
              <a:chExt cx="180000" cy="252000"/>
            </a:xfrm>
          </p:grpSpPr>
          <p:cxnSp>
            <p:nvCxnSpPr>
              <p:cNvPr id="33" name="Přímá spojnice 3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4" name="Přímá spojnice 3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5" name="Přímá spojnice 3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Přímá spojnice 3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Přímá spojnice 3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50" name="Skupina 49"/>
            <p:cNvGrpSpPr/>
            <p:nvPr/>
          </p:nvGrpSpPr>
          <p:grpSpPr>
            <a:xfrm>
              <a:off x="4644128" y="2861055"/>
              <a:ext cx="720000" cy="540000"/>
              <a:chOff x="6480000" y="3600000"/>
              <a:chExt cx="180000" cy="540000"/>
            </a:xfrm>
          </p:grpSpPr>
          <p:cxnSp>
            <p:nvCxnSpPr>
              <p:cNvPr id="16" name="Přímá spojnice 15"/>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9" name="Přímá spojnice 2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6480000" y="388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3" name="Přímá spojnice 42"/>
              <p:cNvCxnSpPr/>
              <p:nvPr/>
            </p:nvCxnSpPr>
            <p:spPr>
              <a:xfrm>
                <a:off x="6480000" y="392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4" name="Přímá spojnice 43"/>
              <p:cNvCxnSpPr/>
              <p:nvPr/>
            </p:nvCxnSpPr>
            <p:spPr>
              <a:xfrm>
                <a:off x="6480000" y="396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5" name="Přímá spojnice 44"/>
              <p:cNvCxnSpPr/>
              <p:nvPr/>
            </p:nvCxnSpPr>
            <p:spPr>
              <a:xfrm>
                <a:off x="6480000" y="399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6" name="Přímá spojnice 45"/>
              <p:cNvCxnSpPr/>
              <p:nvPr/>
            </p:nvCxnSpPr>
            <p:spPr>
              <a:xfrm>
                <a:off x="6480000" y="403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7" name="Přímá spojnice 46"/>
              <p:cNvCxnSpPr/>
              <p:nvPr/>
            </p:nvCxnSpPr>
            <p:spPr>
              <a:xfrm>
                <a:off x="6480000" y="406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a:off x="6480000" y="410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a:off x="6480000" y="414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1" name="Skupina 70"/>
            <p:cNvGrpSpPr/>
            <p:nvPr/>
          </p:nvGrpSpPr>
          <p:grpSpPr>
            <a:xfrm>
              <a:off x="5940192" y="1995206"/>
              <a:ext cx="2124176" cy="954806"/>
              <a:chOff x="5940192" y="1995206"/>
              <a:chExt cx="2124176" cy="954806"/>
            </a:xfrm>
          </p:grpSpPr>
          <p:grpSp>
            <p:nvGrpSpPr>
              <p:cNvPr id="51" name="Skupina 50"/>
              <p:cNvGrpSpPr/>
              <p:nvPr/>
            </p:nvGrpSpPr>
            <p:grpSpPr>
              <a:xfrm>
                <a:off x="5940192" y="2418790"/>
                <a:ext cx="180000" cy="108000"/>
                <a:chOff x="6480000" y="3600000"/>
                <a:chExt cx="180000" cy="108000"/>
              </a:xfrm>
            </p:grpSpPr>
            <p:cxnSp>
              <p:nvCxnSpPr>
                <p:cNvPr id="52" name="Přímá spojnice 5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4" name="Přímá spojnice 5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0" name="Skupina 69"/>
              <p:cNvGrpSpPr/>
              <p:nvPr/>
            </p:nvGrpSpPr>
            <p:grpSpPr>
              <a:xfrm>
                <a:off x="6120192" y="1995206"/>
                <a:ext cx="1944176" cy="954806"/>
                <a:chOff x="6120192" y="1995206"/>
                <a:chExt cx="1944176" cy="954806"/>
              </a:xfrm>
            </p:grpSpPr>
            <p:sp>
              <p:nvSpPr>
                <p:cNvPr id="11" name="Zaoblený obdélník 10"/>
                <p:cNvSpPr/>
                <p:nvPr/>
              </p:nvSpPr>
              <p:spPr>
                <a:xfrm>
                  <a:off x="6120192" y="1995206"/>
                  <a:ext cx="432048" cy="954806"/>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L1 Cache</a:t>
                  </a:r>
                  <a:endParaRPr lang="cs-CZ" sz="1400" dirty="0"/>
                </a:p>
              </p:txBody>
            </p:sp>
            <p:sp>
              <p:nvSpPr>
                <p:cNvPr id="13" name="Zaoblený obdélník 12"/>
                <p:cNvSpPr/>
                <p:nvPr/>
              </p:nvSpPr>
              <p:spPr>
                <a:xfrm>
                  <a:off x="6732240" y="1995570"/>
                  <a:ext cx="432048" cy="954441"/>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Registers</a:t>
                  </a:r>
                  <a:endParaRPr lang="cs-CZ" sz="1400" dirty="0"/>
                </a:p>
              </p:txBody>
            </p:sp>
            <p:grpSp>
              <p:nvGrpSpPr>
                <p:cNvPr id="56" name="Skupina 55"/>
                <p:cNvGrpSpPr/>
                <p:nvPr/>
              </p:nvGrpSpPr>
              <p:grpSpPr>
                <a:xfrm>
                  <a:off x="7164288" y="1995571"/>
                  <a:ext cx="900080" cy="324036"/>
                  <a:chOff x="7344328" y="1995571"/>
                  <a:chExt cx="900080" cy="324036"/>
                </a:xfrm>
              </p:grpSpPr>
              <p:sp>
                <p:nvSpPr>
                  <p:cNvPr id="14" name="Obdélník 13"/>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21" name="Skupina 20"/>
                  <p:cNvGrpSpPr/>
                  <p:nvPr/>
                </p:nvGrpSpPr>
                <p:grpSpPr>
                  <a:xfrm>
                    <a:off x="7344328" y="2103589"/>
                    <a:ext cx="180000" cy="108000"/>
                    <a:chOff x="6480000" y="3600000"/>
                    <a:chExt cx="180000" cy="108000"/>
                  </a:xfrm>
                </p:grpSpPr>
                <p:cxnSp>
                  <p:nvCxnSpPr>
                    <p:cNvPr id="22" name="Přímá spojnice 2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Přímá spojnice 2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57" name="Skupina 56"/>
                <p:cNvGrpSpPr/>
                <p:nvPr/>
              </p:nvGrpSpPr>
              <p:grpSpPr>
                <a:xfrm>
                  <a:off x="7164288" y="2625975"/>
                  <a:ext cx="900080" cy="324036"/>
                  <a:chOff x="7344328" y="1995571"/>
                  <a:chExt cx="900080" cy="324036"/>
                </a:xfrm>
              </p:grpSpPr>
              <p:sp>
                <p:nvSpPr>
                  <p:cNvPr id="58" name="Obdélník 57"/>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59" name="Skupina 58"/>
                  <p:cNvGrpSpPr/>
                  <p:nvPr/>
                </p:nvGrpSpPr>
                <p:grpSpPr>
                  <a:xfrm>
                    <a:off x="7344328" y="2103589"/>
                    <a:ext cx="180000" cy="108000"/>
                    <a:chOff x="6480000" y="3600000"/>
                    <a:chExt cx="180000" cy="108000"/>
                  </a:xfrm>
                </p:grpSpPr>
                <p:cxnSp>
                  <p:nvCxnSpPr>
                    <p:cNvPr id="60" name="Přímá spojnice 59"/>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1" name="Přímá spojnice 60"/>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2" name="Přímá spojnice 61"/>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3" name="Přímá spojnice 62"/>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sp>
              <p:nvSpPr>
                <p:cNvPr id="64" name="TextovéPole 63"/>
                <p:cNvSpPr txBox="1"/>
                <p:nvPr/>
              </p:nvSpPr>
              <p:spPr>
                <a:xfrm>
                  <a:off x="7475383" y="2288124"/>
                  <a:ext cx="415498" cy="369332"/>
                </a:xfrm>
                <a:prstGeom prst="rect">
                  <a:avLst/>
                </a:prstGeom>
                <a:noFill/>
              </p:spPr>
              <p:txBody>
                <a:bodyPr wrap="none" rtlCol="0">
                  <a:spAutoFit/>
                </a:bodyPr>
                <a:lstStyle/>
                <a:p>
                  <a:r>
                    <a:rPr lang="en-US" dirty="0" smtClean="0"/>
                    <a:t>…</a:t>
                  </a:r>
                  <a:endParaRPr lang="cs-CZ" dirty="0"/>
                </a:p>
              </p:txBody>
            </p:sp>
            <p:grpSp>
              <p:nvGrpSpPr>
                <p:cNvPr id="65" name="Skupina 64"/>
                <p:cNvGrpSpPr/>
                <p:nvPr/>
              </p:nvGrpSpPr>
              <p:grpSpPr>
                <a:xfrm>
                  <a:off x="6552240" y="2418790"/>
                  <a:ext cx="180000" cy="108000"/>
                  <a:chOff x="6480000" y="3600000"/>
                  <a:chExt cx="180000" cy="108000"/>
                </a:xfrm>
              </p:grpSpPr>
              <p:cxnSp>
                <p:nvCxnSpPr>
                  <p:cNvPr id="66" name="Přímá spojnice 65"/>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7" name="Přímá spojnice 66"/>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8" name="Přímá spojnice 67"/>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Přímá spojnice 68"/>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72" name="Skupina 71"/>
            <p:cNvGrpSpPr/>
            <p:nvPr/>
          </p:nvGrpSpPr>
          <p:grpSpPr>
            <a:xfrm>
              <a:off x="5940192" y="3311731"/>
              <a:ext cx="2124176" cy="954806"/>
              <a:chOff x="5940192" y="1995206"/>
              <a:chExt cx="2124176" cy="954806"/>
            </a:xfrm>
          </p:grpSpPr>
          <p:grpSp>
            <p:nvGrpSpPr>
              <p:cNvPr id="73" name="Skupina 72"/>
              <p:cNvGrpSpPr/>
              <p:nvPr/>
            </p:nvGrpSpPr>
            <p:grpSpPr>
              <a:xfrm>
                <a:off x="5940192" y="2418790"/>
                <a:ext cx="180000" cy="108000"/>
                <a:chOff x="6480000" y="3600000"/>
                <a:chExt cx="180000" cy="108000"/>
              </a:xfrm>
            </p:grpSpPr>
            <p:cxnSp>
              <p:nvCxnSpPr>
                <p:cNvPr id="97" name="Přímá spojnice 96"/>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8" name="Přímá spojnice 97"/>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9" name="Přímá spojnice 98"/>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0" name="Přímá spojnice 99"/>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74" name="Skupina 73"/>
              <p:cNvGrpSpPr/>
              <p:nvPr/>
            </p:nvGrpSpPr>
            <p:grpSpPr>
              <a:xfrm>
                <a:off x="6120192" y="1995206"/>
                <a:ext cx="1944176" cy="954806"/>
                <a:chOff x="6120192" y="1995206"/>
                <a:chExt cx="1944176" cy="954806"/>
              </a:xfrm>
            </p:grpSpPr>
            <p:sp>
              <p:nvSpPr>
                <p:cNvPr id="75" name="Zaoblený obdélník 74"/>
                <p:cNvSpPr/>
                <p:nvPr/>
              </p:nvSpPr>
              <p:spPr>
                <a:xfrm>
                  <a:off x="6120192" y="1995206"/>
                  <a:ext cx="432048" cy="954806"/>
                </a:xfrm>
                <a:prstGeom prst="round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L1 Cache</a:t>
                  </a:r>
                  <a:endParaRPr lang="cs-CZ" sz="1400" dirty="0"/>
                </a:p>
              </p:txBody>
            </p:sp>
            <p:sp>
              <p:nvSpPr>
                <p:cNvPr id="76" name="Zaoblený obdélník 75"/>
                <p:cNvSpPr/>
                <p:nvPr/>
              </p:nvSpPr>
              <p:spPr>
                <a:xfrm>
                  <a:off x="6732240" y="1995570"/>
                  <a:ext cx="432048" cy="954441"/>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1400" dirty="0" smtClean="0"/>
                    <a:t>Registers</a:t>
                  </a:r>
                  <a:endParaRPr lang="cs-CZ" sz="1400" dirty="0"/>
                </a:p>
              </p:txBody>
            </p:sp>
            <p:grpSp>
              <p:nvGrpSpPr>
                <p:cNvPr id="77" name="Skupina 76"/>
                <p:cNvGrpSpPr/>
                <p:nvPr/>
              </p:nvGrpSpPr>
              <p:grpSpPr>
                <a:xfrm>
                  <a:off x="7164288" y="1995571"/>
                  <a:ext cx="900080" cy="324036"/>
                  <a:chOff x="7344328" y="1995571"/>
                  <a:chExt cx="900080" cy="324036"/>
                </a:xfrm>
              </p:grpSpPr>
              <p:sp>
                <p:nvSpPr>
                  <p:cNvPr id="91" name="Obdélník 90"/>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92" name="Skupina 91"/>
                  <p:cNvGrpSpPr/>
                  <p:nvPr/>
                </p:nvGrpSpPr>
                <p:grpSpPr>
                  <a:xfrm>
                    <a:off x="7344328" y="2103589"/>
                    <a:ext cx="180000" cy="108000"/>
                    <a:chOff x="6480000" y="3600000"/>
                    <a:chExt cx="180000" cy="108000"/>
                  </a:xfrm>
                </p:grpSpPr>
                <p:cxnSp>
                  <p:nvCxnSpPr>
                    <p:cNvPr id="93" name="Přímá spojnice 9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4" name="Přímá spojnice 9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5" name="Přímá spojnice 9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6" name="Přímá spojnice 9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78" name="Skupina 77"/>
                <p:cNvGrpSpPr/>
                <p:nvPr/>
              </p:nvGrpSpPr>
              <p:grpSpPr>
                <a:xfrm>
                  <a:off x="7164288" y="2625975"/>
                  <a:ext cx="900080" cy="324036"/>
                  <a:chOff x="7344328" y="1995571"/>
                  <a:chExt cx="900080" cy="324036"/>
                </a:xfrm>
              </p:grpSpPr>
              <p:sp>
                <p:nvSpPr>
                  <p:cNvPr id="85" name="Obdélník 84"/>
                  <p:cNvSpPr/>
                  <p:nvPr/>
                </p:nvSpPr>
                <p:spPr>
                  <a:xfrm>
                    <a:off x="7524328" y="1995571"/>
                    <a:ext cx="720080" cy="3240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Core</a:t>
                    </a:r>
                    <a:endParaRPr lang="cs-CZ" sz="1400" dirty="0"/>
                  </a:p>
                </p:txBody>
              </p:sp>
              <p:grpSp>
                <p:nvGrpSpPr>
                  <p:cNvPr id="86" name="Skupina 85"/>
                  <p:cNvGrpSpPr/>
                  <p:nvPr/>
                </p:nvGrpSpPr>
                <p:grpSpPr>
                  <a:xfrm>
                    <a:off x="7344328" y="2103589"/>
                    <a:ext cx="180000" cy="108000"/>
                    <a:chOff x="6480000" y="3600000"/>
                    <a:chExt cx="180000" cy="108000"/>
                  </a:xfrm>
                </p:grpSpPr>
                <p:cxnSp>
                  <p:nvCxnSpPr>
                    <p:cNvPr id="87" name="Přímá spojnice 86"/>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8" name="Přímá spojnice 87"/>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9" name="Přímá spojnice 88"/>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0" name="Přímá spojnice 89"/>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sp>
              <p:nvSpPr>
                <p:cNvPr id="79" name="TextovéPole 78"/>
                <p:cNvSpPr txBox="1"/>
                <p:nvPr/>
              </p:nvSpPr>
              <p:spPr>
                <a:xfrm>
                  <a:off x="7475383" y="2288124"/>
                  <a:ext cx="415498" cy="369332"/>
                </a:xfrm>
                <a:prstGeom prst="rect">
                  <a:avLst/>
                </a:prstGeom>
                <a:noFill/>
              </p:spPr>
              <p:txBody>
                <a:bodyPr wrap="none" rtlCol="0">
                  <a:spAutoFit/>
                </a:bodyPr>
                <a:lstStyle/>
                <a:p>
                  <a:r>
                    <a:rPr lang="en-US" dirty="0" smtClean="0"/>
                    <a:t>…</a:t>
                  </a:r>
                  <a:endParaRPr lang="cs-CZ" dirty="0"/>
                </a:p>
              </p:txBody>
            </p:sp>
            <p:grpSp>
              <p:nvGrpSpPr>
                <p:cNvPr id="80" name="Skupina 79"/>
                <p:cNvGrpSpPr/>
                <p:nvPr/>
              </p:nvGrpSpPr>
              <p:grpSpPr>
                <a:xfrm>
                  <a:off x="6552240" y="2418790"/>
                  <a:ext cx="180000" cy="108000"/>
                  <a:chOff x="6480000" y="3600000"/>
                  <a:chExt cx="180000" cy="108000"/>
                </a:xfrm>
              </p:grpSpPr>
              <p:cxnSp>
                <p:nvCxnSpPr>
                  <p:cNvPr id="81" name="Přímá spojnice 80"/>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2" name="Přímá spojnice 81"/>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3" name="Přímá spojnice 82"/>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sp>
          <p:nvSpPr>
            <p:cNvPr id="101" name="TextovéPole 100"/>
            <p:cNvSpPr txBox="1"/>
            <p:nvPr/>
          </p:nvSpPr>
          <p:spPr>
            <a:xfrm>
              <a:off x="6729412" y="2892389"/>
              <a:ext cx="415498" cy="369332"/>
            </a:xfrm>
            <a:prstGeom prst="rect">
              <a:avLst/>
            </a:prstGeom>
            <a:noFill/>
          </p:spPr>
          <p:txBody>
            <a:bodyPr wrap="none" rtlCol="0">
              <a:spAutoFit/>
            </a:bodyPr>
            <a:lstStyle/>
            <a:p>
              <a:r>
                <a:rPr lang="en-US" dirty="0" smtClean="0"/>
                <a:t>…</a:t>
              </a:r>
              <a:endParaRPr lang="cs-CZ" dirty="0"/>
            </a:p>
          </p:txBody>
        </p:sp>
        <p:grpSp>
          <p:nvGrpSpPr>
            <p:cNvPr id="121" name="Skupina 120"/>
            <p:cNvGrpSpPr/>
            <p:nvPr/>
          </p:nvGrpSpPr>
          <p:grpSpPr>
            <a:xfrm>
              <a:off x="1186748" y="1265780"/>
              <a:ext cx="1224136" cy="3694550"/>
              <a:chOff x="1536330" y="1264861"/>
              <a:chExt cx="1224136" cy="3694550"/>
            </a:xfrm>
          </p:grpSpPr>
          <p:sp>
            <p:nvSpPr>
              <p:cNvPr id="7" name="Obdélník 6"/>
              <p:cNvSpPr/>
              <p:nvPr/>
            </p:nvSpPr>
            <p:spPr>
              <a:xfrm>
                <a:off x="1536330" y="2428983"/>
                <a:ext cx="1224136" cy="12961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Host</a:t>
                </a:r>
                <a:endParaRPr lang="cs-CZ" dirty="0"/>
              </a:p>
            </p:txBody>
          </p:sp>
          <p:sp>
            <p:nvSpPr>
              <p:cNvPr id="10" name="Obdélník 9"/>
              <p:cNvSpPr/>
              <p:nvPr/>
            </p:nvSpPr>
            <p:spPr>
              <a:xfrm>
                <a:off x="1698350" y="4095315"/>
                <a:ext cx="864096"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CPU</a:t>
                </a:r>
                <a:endParaRPr lang="cs-CZ" sz="1600" dirty="0"/>
              </a:p>
            </p:txBody>
          </p:sp>
          <p:grpSp>
            <p:nvGrpSpPr>
              <p:cNvPr id="102" name="Skupina 101"/>
              <p:cNvGrpSpPr/>
              <p:nvPr/>
            </p:nvGrpSpPr>
            <p:grpSpPr>
              <a:xfrm rot="5400000">
                <a:off x="1968398" y="3789315"/>
                <a:ext cx="360000" cy="252000"/>
                <a:chOff x="6480000" y="3600000"/>
                <a:chExt cx="180000" cy="252000"/>
              </a:xfrm>
            </p:grpSpPr>
            <p:cxnSp>
              <p:nvCxnSpPr>
                <p:cNvPr id="103" name="Přímá spojnice 102"/>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4" name="Přímá spojnice 103"/>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5" name="Přímá spojnice 104"/>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6" name="Přímá spojnice 105"/>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7" name="Přímá spojnice 106"/>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8" name="Přímá spojnice 107"/>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9" name="Přímá spojnice 108"/>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0" name="Přímá spojnice 109"/>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11" name="Skupina 110"/>
              <p:cNvGrpSpPr/>
              <p:nvPr/>
            </p:nvGrpSpPr>
            <p:grpSpPr>
              <a:xfrm rot="5400000">
                <a:off x="1986398" y="2126451"/>
                <a:ext cx="360000" cy="252000"/>
                <a:chOff x="6480000" y="3600000"/>
                <a:chExt cx="180000" cy="252000"/>
              </a:xfrm>
            </p:grpSpPr>
            <p:cxnSp>
              <p:nvCxnSpPr>
                <p:cNvPr id="112" name="Přímá spojnice 111"/>
                <p:cNvCxnSpPr/>
                <p:nvPr/>
              </p:nvCxnSpPr>
              <p:spPr>
                <a:xfrm>
                  <a:off x="6480000" y="360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3" name="Přímá spojnice 112"/>
                <p:cNvCxnSpPr/>
                <p:nvPr/>
              </p:nvCxnSpPr>
              <p:spPr>
                <a:xfrm>
                  <a:off x="6480000" y="363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4" name="Přímá spojnice 113"/>
                <p:cNvCxnSpPr/>
                <p:nvPr/>
              </p:nvCxnSpPr>
              <p:spPr>
                <a:xfrm>
                  <a:off x="6480000" y="367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5" name="Přímá spojnice 114"/>
                <p:cNvCxnSpPr/>
                <p:nvPr/>
              </p:nvCxnSpPr>
              <p:spPr>
                <a:xfrm>
                  <a:off x="6480000" y="3708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6" name="Přímá spojnice 115"/>
                <p:cNvCxnSpPr/>
                <p:nvPr/>
              </p:nvCxnSpPr>
              <p:spPr>
                <a:xfrm>
                  <a:off x="6480000" y="3744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7" name="Přímá spojnice 116"/>
                <p:cNvCxnSpPr/>
                <p:nvPr/>
              </p:nvCxnSpPr>
              <p:spPr>
                <a:xfrm>
                  <a:off x="6480000" y="3780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8" name="Přímá spojnice 117"/>
                <p:cNvCxnSpPr/>
                <p:nvPr/>
              </p:nvCxnSpPr>
              <p:spPr>
                <a:xfrm>
                  <a:off x="6480000" y="3816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9" name="Přímá spojnice 118"/>
                <p:cNvCxnSpPr/>
                <p:nvPr/>
              </p:nvCxnSpPr>
              <p:spPr>
                <a:xfrm>
                  <a:off x="6480000" y="3852000"/>
                  <a:ext cx="180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20" name="Zaoblený obdélník 119"/>
              <p:cNvSpPr/>
              <p:nvPr/>
            </p:nvSpPr>
            <p:spPr>
              <a:xfrm>
                <a:off x="1536330" y="1264861"/>
                <a:ext cx="1224136" cy="807589"/>
              </a:xfrm>
              <a:prstGeom prst="roundRect">
                <a:avLst/>
              </a:prstGeom>
              <a:gradFill>
                <a:gsLst>
                  <a:gs pos="0">
                    <a:srgbClr val="92D050"/>
                  </a:gs>
                  <a:gs pos="100000">
                    <a:srgbClr val="B4DE86"/>
                  </a:gs>
                </a:gsLst>
              </a:gradFill>
              <a:ln>
                <a:solidFill>
                  <a:srgbClr val="00B050"/>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en-US" sz="1600" dirty="0" smtClean="0"/>
                  <a:t>Host Memory</a:t>
                </a:r>
                <a:endParaRPr lang="cs-CZ" sz="1600" dirty="0"/>
              </a:p>
            </p:txBody>
          </p:sp>
        </p:grpSp>
      </p:grpSp>
      <p:grpSp>
        <p:nvGrpSpPr>
          <p:cNvPr id="130" name="Skupina 129"/>
          <p:cNvGrpSpPr/>
          <p:nvPr/>
        </p:nvGrpSpPr>
        <p:grpSpPr>
          <a:xfrm>
            <a:off x="5894517" y="2447483"/>
            <a:ext cx="2097704" cy="1386499"/>
            <a:chOff x="5899205" y="2303483"/>
            <a:chExt cx="2097704" cy="1386499"/>
          </a:xfrm>
        </p:grpSpPr>
        <p:sp>
          <p:nvSpPr>
            <p:cNvPr id="123" name="Obdélník 122"/>
            <p:cNvSpPr/>
            <p:nvPr/>
          </p:nvSpPr>
          <p:spPr>
            <a:xfrm>
              <a:off x="5899205" y="2583259"/>
              <a:ext cx="2097704" cy="1106723"/>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4" name="TextovéPole 123"/>
            <p:cNvSpPr txBox="1"/>
            <p:nvPr/>
          </p:nvSpPr>
          <p:spPr>
            <a:xfrm>
              <a:off x="6655348" y="2303483"/>
              <a:ext cx="585417" cy="338554"/>
            </a:xfrm>
            <a:prstGeom prst="rect">
              <a:avLst/>
            </a:prstGeom>
            <a:noFill/>
          </p:spPr>
          <p:txBody>
            <a:bodyPr wrap="none" rtlCol="0">
              <a:spAutoFit/>
            </a:bodyPr>
            <a:lstStyle/>
            <a:p>
              <a:r>
                <a:rPr lang="cs-CZ" sz="1600" dirty="0" smtClean="0"/>
                <a:t>SMP</a:t>
              </a:r>
              <a:endParaRPr lang="cs-CZ" sz="1600" dirty="0"/>
            </a:p>
          </p:txBody>
        </p:sp>
      </p:grpSp>
      <p:grpSp>
        <p:nvGrpSpPr>
          <p:cNvPr id="131" name="Skupina 130"/>
          <p:cNvGrpSpPr/>
          <p:nvPr/>
        </p:nvGrpSpPr>
        <p:grpSpPr>
          <a:xfrm>
            <a:off x="4908201" y="2058708"/>
            <a:ext cx="3300044" cy="3262502"/>
            <a:chOff x="4912889" y="1914708"/>
            <a:chExt cx="3300044" cy="3262502"/>
          </a:xfrm>
        </p:grpSpPr>
        <p:sp>
          <p:nvSpPr>
            <p:cNvPr id="125" name="Obdélník 124"/>
            <p:cNvSpPr/>
            <p:nvPr/>
          </p:nvSpPr>
          <p:spPr>
            <a:xfrm>
              <a:off x="4912889" y="2205842"/>
              <a:ext cx="3300044" cy="2971368"/>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6" name="TextovéPole 125"/>
            <p:cNvSpPr txBox="1"/>
            <p:nvPr/>
          </p:nvSpPr>
          <p:spPr>
            <a:xfrm>
              <a:off x="6005707" y="1914708"/>
              <a:ext cx="1114408" cy="338554"/>
            </a:xfrm>
            <a:prstGeom prst="rect">
              <a:avLst/>
            </a:prstGeom>
            <a:noFill/>
          </p:spPr>
          <p:txBody>
            <a:bodyPr wrap="none" rtlCol="0">
              <a:spAutoFit/>
            </a:bodyPr>
            <a:lstStyle/>
            <a:p>
              <a:r>
                <a:rPr lang="cs-CZ" sz="1600" dirty="0" smtClean="0"/>
                <a:t>GPU </a:t>
              </a:r>
              <a:r>
                <a:rPr lang="cs-CZ" sz="1600" dirty="0" err="1" smtClean="0"/>
                <a:t>Chip</a:t>
              </a:r>
              <a:endParaRPr lang="cs-CZ" sz="1600" dirty="0"/>
            </a:p>
          </p:txBody>
        </p:sp>
      </p:grpSp>
      <p:grpSp>
        <p:nvGrpSpPr>
          <p:cNvPr id="132" name="Skupina 131"/>
          <p:cNvGrpSpPr/>
          <p:nvPr/>
        </p:nvGrpSpPr>
        <p:grpSpPr>
          <a:xfrm>
            <a:off x="3140581" y="1665846"/>
            <a:ext cx="5283687" cy="3905223"/>
            <a:chOff x="3145269" y="1521846"/>
            <a:chExt cx="5283687" cy="3905223"/>
          </a:xfrm>
        </p:grpSpPr>
        <p:sp>
          <p:nvSpPr>
            <p:cNvPr id="127" name="Obdélník 126"/>
            <p:cNvSpPr/>
            <p:nvPr/>
          </p:nvSpPr>
          <p:spPr>
            <a:xfrm>
              <a:off x="3145269" y="1836077"/>
              <a:ext cx="5283687" cy="359099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8" name="TextovéPole 127"/>
            <p:cNvSpPr txBox="1"/>
            <p:nvPr/>
          </p:nvSpPr>
          <p:spPr>
            <a:xfrm>
              <a:off x="5132926" y="1521846"/>
              <a:ext cx="1308371" cy="338554"/>
            </a:xfrm>
            <a:prstGeom prst="rect">
              <a:avLst/>
            </a:prstGeom>
            <a:noFill/>
          </p:spPr>
          <p:txBody>
            <a:bodyPr wrap="none" rtlCol="0">
              <a:spAutoFit/>
            </a:bodyPr>
            <a:lstStyle/>
            <a:p>
              <a:r>
                <a:rPr lang="cs-CZ" sz="1600" dirty="0" smtClean="0"/>
                <a:t>GPU </a:t>
              </a:r>
              <a:r>
                <a:rPr lang="cs-CZ" sz="1600" dirty="0" err="1" smtClean="0"/>
                <a:t>Device</a:t>
              </a:r>
              <a:endParaRPr lang="cs-CZ" sz="1600" dirty="0"/>
            </a:p>
          </p:txBody>
        </p:sp>
      </p:grpSp>
      <p:sp>
        <p:nvSpPr>
          <p:cNvPr id="133" name="Zaoblený obdélníkový popisek 132"/>
          <p:cNvSpPr/>
          <p:nvPr/>
        </p:nvSpPr>
        <p:spPr>
          <a:xfrm>
            <a:off x="1989247" y="4249042"/>
            <a:ext cx="1596996" cy="781637"/>
          </a:xfrm>
          <a:prstGeom prst="wedgeRoundRectCallout">
            <a:avLst>
              <a:gd name="adj1" fmla="val -10230"/>
              <a:gd name="adj2" fmla="val -9023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s-CZ" sz="1600" dirty="0" smtClean="0"/>
              <a:t>PCI Express</a:t>
            </a:r>
          </a:p>
          <a:p>
            <a:pPr algn="ctr"/>
            <a:r>
              <a:rPr lang="cs-CZ" sz="1600" dirty="0" smtClean="0"/>
              <a:t>(16</a:t>
            </a:r>
            <a:r>
              <a:rPr lang="en-US" sz="1600" dirty="0" smtClean="0"/>
              <a:t>/32 </a:t>
            </a:r>
            <a:r>
              <a:rPr lang="en-US" sz="1600" dirty="0" err="1" smtClean="0"/>
              <a:t>GBps</a:t>
            </a:r>
            <a:r>
              <a:rPr lang="en-US" sz="1600" dirty="0"/>
              <a:t>)</a:t>
            </a:r>
            <a:endParaRPr lang="cs-CZ" sz="1600" dirty="0"/>
          </a:p>
        </p:txBody>
      </p:sp>
      <p:sp>
        <p:nvSpPr>
          <p:cNvPr id="134" name="Zaoblený obdélníkový popisek 133"/>
          <p:cNvSpPr/>
          <p:nvPr/>
        </p:nvSpPr>
        <p:spPr>
          <a:xfrm>
            <a:off x="2054208" y="2731679"/>
            <a:ext cx="1273537" cy="629237"/>
          </a:xfrm>
          <a:prstGeom prst="wedgeRoundRectCallout">
            <a:avLst>
              <a:gd name="adj1" fmla="val -76047"/>
              <a:gd name="adj2" fmla="val -815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 25 </a:t>
            </a:r>
            <a:r>
              <a:rPr lang="en-US" sz="1600" dirty="0" err="1" smtClean="0"/>
              <a:t>GBps</a:t>
            </a:r>
            <a:endParaRPr lang="cs-CZ" sz="1600" dirty="0" smtClean="0"/>
          </a:p>
        </p:txBody>
      </p:sp>
      <p:sp>
        <p:nvSpPr>
          <p:cNvPr id="135" name="Zaoblený obdélníkový popisek 134"/>
          <p:cNvSpPr/>
          <p:nvPr/>
        </p:nvSpPr>
        <p:spPr>
          <a:xfrm>
            <a:off x="812762" y="1161810"/>
            <a:ext cx="4095439" cy="844078"/>
          </a:xfrm>
          <a:prstGeom prst="wedgeRoundRectCallout">
            <a:avLst>
              <a:gd name="adj1" fmla="val 3339"/>
              <a:gd name="adj2" fmla="val 1362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Note that details about host memory interconnection are platform specific</a:t>
            </a:r>
            <a:endParaRPr lang="cs-CZ" sz="1600" dirty="0" smtClean="0"/>
          </a:p>
        </p:txBody>
      </p:sp>
      <p:sp>
        <p:nvSpPr>
          <p:cNvPr id="136" name="Zaoblený obdélníkový popisek 135"/>
          <p:cNvSpPr/>
          <p:nvPr/>
        </p:nvSpPr>
        <p:spPr>
          <a:xfrm>
            <a:off x="4215484" y="4468399"/>
            <a:ext cx="1436636" cy="534058"/>
          </a:xfrm>
          <a:prstGeom prst="wedgeRoundRectCallout">
            <a:avLst>
              <a:gd name="adj1" fmla="val -19470"/>
              <a:gd name="adj2" fmla="val -13656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t>&gt;</a:t>
            </a:r>
            <a:r>
              <a:rPr lang="en-US" sz="1600" dirty="0" smtClean="0"/>
              <a:t> 100 </a:t>
            </a:r>
            <a:r>
              <a:rPr lang="en-US" sz="1600" dirty="0" err="1" smtClean="0"/>
              <a:t>GBps</a:t>
            </a:r>
            <a:endParaRPr lang="cs-CZ" sz="1600" dirty="0" smtClean="0"/>
          </a:p>
        </p:txBody>
      </p:sp>
      <p:sp>
        <p:nvSpPr>
          <p:cNvPr id="6" name="Nadpis 5"/>
          <p:cNvSpPr>
            <a:spLocks noGrp="1"/>
          </p:cNvSpPr>
          <p:nvPr>
            <p:ph type="title"/>
          </p:nvPr>
        </p:nvSpPr>
        <p:spPr/>
        <p:txBody>
          <a:bodyPr/>
          <a:lstStyle/>
          <a:p>
            <a:r>
              <a:rPr lang="en-US" dirty="0" smtClean="0"/>
              <a:t>GPU Memory (Revision)</a:t>
            </a:r>
            <a:endParaRPr lang="cs-CZ" dirty="0"/>
          </a:p>
        </p:txBody>
      </p:sp>
    </p:spTree>
    <p:extLst>
      <p:ext uri="{BB962C8B-B14F-4D97-AF65-F5344CB8AC3E}">
        <p14:creationId xmlns:p14="http://schemas.microsoft.com/office/powerpoint/2010/main" val="211550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31"/>
                                        </p:tgtEl>
                                        <p:attrNameLst>
                                          <p:attrName>style.visibility</p:attrName>
                                        </p:attrNameLst>
                                      </p:cBhvr>
                                      <p:to>
                                        <p:strVal val="visible"/>
                                      </p:to>
                                    </p:set>
                                    <p:animEffect transition="in" filter="fade">
                                      <p:cBhvr>
                                        <p:cTn id="11" dur="500"/>
                                        <p:tgtEl>
                                          <p:spTgt spid="13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2"/>
                                        </p:tgtEl>
                                        <p:attrNameLst>
                                          <p:attrName>style.visibility</p:attrName>
                                        </p:attrNameLst>
                                      </p:cBhvr>
                                      <p:to>
                                        <p:strVal val="visible"/>
                                      </p:to>
                                    </p:set>
                                    <p:animEffect transition="in" filter="fade">
                                      <p:cBhvr>
                                        <p:cTn id="15" dur="500"/>
                                        <p:tgtEl>
                                          <p:spTgt spid="13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
                                        </p:tgtEl>
                                        <p:attrNameLst>
                                          <p:attrName>style.visibility</p:attrName>
                                        </p:attrNameLst>
                                      </p:cBhvr>
                                      <p:to>
                                        <p:strVal val="visible"/>
                                      </p:to>
                                    </p:set>
                                    <p:animEffect transition="in" filter="fade">
                                      <p:cBhvr>
                                        <p:cTn id="20" dur="500"/>
                                        <p:tgtEl>
                                          <p:spTgt spid="133"/>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136"/>
                                        </p:tgtEl>
                                        <p:attrNameLst>
                                          <p:attrName>style.visibility</p:attrName>
                                        </p:attrNameLst>
                                      </p:cBhvr>
                                      <p:to>
                                        <p:strVal val="visible"/>
                                      </p:to>
                                    </p:set>
                                    <p:animEffect transition="in" filter="fade">
                                      <p:cBhvr>
                                        <p:cTn id="24" dur="500"/>
                                        <p:tgtEl>
                                          <p:spTgt spid="13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4"/>
                                        </p:tgtEl>
                                        <p:attrNameLst>
                                          <p:attrName>style.visibility</p:attrName>
                                        </p:attrNameLst>
                                      </p:cBhvr>
                                      <p:to>
                                        <p:strVal val="visible"/>
                                      </p:to>
                                    </p:set>
                                    <p:animEffect transition="in" filter="fade">
                                      <p:cBhvr>
                                        <p:cTn id="29" dur="500"/>
                                        <p:tgtEl>
                                          <p:spTgt spid="134"/>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135"/>
                                        </p:tgtEl>
                                        <p:attrNameLst>
                                          <p:attrName>style.visibility</p:attrName>
                                        </p:attrNameLst>
                                      </p:cBhvr>
                                      <p:to>
                                        <p:strVal val="visible"/>
                                      </p:to>
                                    </p:set>
                                    <p:animEffect transition="in" filter="fade">
                                      <p:cBhvr>
                                        <p:cTn id="33"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8225</TotalTime>
  <Words>2404</Words>
  <Application>Microsoft Office PowerPoint</Application>
  <PresentationFormat>On-screen Show (4:3)</PresentationFormat>
  <Paragraphs>496</Paragraphs>
  <Slides>37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Calibri</vt:lpstr>
      <vt:lpstr>Courier New</vt:lpstr>
      <vt:lpstr>Lucida Sans Unicode</vt:lpstr>
      <vt:lpstr>Verdana</vt:lpstr>
      <vt:lpstr>Wingdings 2</vt:lpstr>
      <vt:lpstr>Wingdings 3</vt:lpstr>
      <vt:lpstr>Shluk</vt:lpstr>
      <vt:lpstr>GPU Architectures and CUDA in More Detail</vt:lpstr>
      <vt:lpstr>SIMT Execution (Revision)</vt:lpstr>
      <vt:lpstr>Thread-Core Mapping (Revision)</vt:lpstr>
      <vt:lpstr>Instruction Schedulers</vt:lpstr>
      <vt:lpstr>Hiding Latency</vt:lpstr>
      <vt:lpstr>SIMT and Branches</vt:lpstr>
      <vt:lpstr>Reducing Thread Divergence</vt:lpstr>
      <vt:lpstr>Block-wise Synchronization</vt:lpstr>
      <vt:lpstr>GPU Memory (Revision)</vt:lpstr>
      <vt:lpstr>Global Memory</vt:lpstr>
      <vt:lpstr>Global Memory</vt:lpstr>
      <vt:lpstr>Global Memory</vt:lpstr>
      <vt:lpstr>Global Memory</vt:lpstr>
      <vt:lpstr>Shared Memory</vt:lpstr>
      <vt:lpstr>Shared Memory</vt:lpstr>
      <vt:lpstr>Shared Memory</vt:lpstr>
      <vt:lpstr>Shared Memory</vt:lpstr>
      <vt:lpstr>Shared Memory</vt:lpstr>
      <vt:lpstr>Registers</vt:lpstr>
      <vt:lpstr>Local Memory</vt:lpstr>
      <vt:lpstr>Memory Allocation</vt:lpstr>
      <vt:lpstr>Page-locked Memory</vt:lpstr>
      <vt:lpstr>Memory Mapping</vt:lpstr>
      <vt:lpstr>Heterogeneous Programming</vt:lpstr>
      <vt:lpstr>Heterogeneous Programming</vt:lpstr>
      <vt:lpstr>Overlapping Work</vt:lpstr>
      <vt:lpstr>Overlapping Work</vt:lpstr>
      <vt:lpstr>Streams</vt:lpstr>
      <vt:lpstr>Streams</vt:lpstr>
      <vt:lpstr>Pipelining</vt:lpstr>
      <vt:lpstr>Instruction Set</vt:lpstr>
      <vt:lpstr>Atomic Instructions</vt:lpstr>
      <vt:lpstr>Atomic Instructions</vt:lpstr>
      <vt:lpstr>Warp Functions</vt:lpstr>
      <vt:lpstr>Warp Functions</vt:lpstr>
      <vt:lpstr>Summary</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krulis</cp:lastModifiedBy>
  <cp:revision>492</cp:revision>
  <dcterms:created xsi:type="dcterms:W3CDTF">2011-06-05T13:18:40Z</dcterms:created>
  <dcterms:modified xsi:type="dcterms:W3CDTF">2021-04-30T15:46:53Z</dcterms:modified>
</cp:coreProperties>
</file>