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2"/>
  </p:notesMasterIdLst>
  <p:sldIdLst>
    <p:sldId id="256" r:id="rId2"/>
    <p:sldId id="282" r:id="rId3"/>
    <p:sldId id="283" r:id="rId4"/>
    <p:sldId id="329" r:id="rId5"/>
    <p:sldId id="288" r:id="rId6"/>
    <p:sldId id="286" r:id="rId7"/>
    <p:sldId id="287" r:id="rId8"/>
    <p:sldId id="291" r:id="rId9"/>
    <p:sldId id="289" r:id="rId10"/>
    <p:sldId id="292" r:id="rId11"/>
    <p:sldId id="293" r:id="rId12"/>
    <p:sldId id="294" r:id="rId13"/>
    <p:sldId id="295" r:id="rId14"/>
    <p:sldId id="296" r:id="rId15"/>
    <p:sldId id="323" r:id="rId16"/>
    <p:sldId id="297" r:id="rId17"/>
    <p:sldId id="330" r:id="rId18"/>
    <p:sldId id="324" r:id="rId19"/>
    <p:sldId id="298" r:id="rId20"/>
    <p:sldId id="299" r:id="rId21"/>
    <p:sldId id="325" r:id="rId22"/>
    <p:sldId id="300" r:id="rId23"/>
    <p:sldId id="318" r:id="rId24"/>
    <p:sldId id="319" r:id="rId25"/>
    <p:sldId id="328" r:id="rId26"/>
    <p:sldId id="301" r:id="rId27"/>
    <p:sldId id="320" r:id="rId28"/>
    <p:sldId id="302" r:id="rId29"/>
    <p:sldId id="331" r:id="rId30"/>
    <p:sldId id="332" r:id="rId31"/>
    <p:sldId id="333" r:id="rId32"/>
    <p:sldId id="334" r:id="rId33"/>
    <p:sldId id="335" r:id="rId34"/>
    <p:sldId id="336" r:id="rId35"/>
    <p:sldId id="321" r:id="rId36"/>
    <p:sldId id="305" r:id="rId37"/>
    <p:sldId id="306" r:id="rId38"/>
    <p:sldId id="310" r:id="rId39"/>
    <p:sldId id="311" r:id="rId40"/>
    <p:sldId id="312" r:id="rId41"/>
    <p:sldId id="313" r:id="rId42"/>
    <p:sldId id="322" r:id="rId43"/>
    <p:sldId id="314" r:id="rId44"/>
    <p:sldId id="315" r:id="rId45"/>
    <p:sldId id="337" r:id="rId46"/>
    <p:sldId id="317" r:id="rId47"/>
    <p:sldId id="338" r:id="rId48"/>
    <p:sldId id="340" r:id="rId49"/>
    <p:sldId id="339" r:id="rId50"/>
    <p:sldId id="341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86386" autoAdjust="0"/>
  </p:normalViewPr>
  <p:slideViewPr>
    <p:cSldViewPr>
      <p:cViewPr varScale="1">
        <p:scale>
          <a:sx n="100" d="100"/>
          <a:sy n="100" d="100"/>
        </p:scale>
        <p:origin x="17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F8962-0056-4B91-AB54-5BDD4531255E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28114-1BDC-4B6E-9B95-34988357E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77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Note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in </a:t>
            </a:r>
            <a:r>
              <a:rPr lang="cs-CZ" dirty="0" err="1" smtClean="0"/>
              <a:t>theory</a:t>
            </a:r>
            <a:r>
              <a:rPr lang="cs-CZ" dirty="0" smtClean="0"/>
              <a:t>, body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does</a:t>
            </a:r>
            <a:r>
              <a:rPr lang="cs-CZ" baseline="0" dirty="0" smtClean="0"/>
              <a:t> not </a:t>
            </a:r>
            <a:r>
              <a:rPr lang="cs-CZ" baseline="0" dirty="0" err="1" smtClean="0"/>
              <a:t>have</a:t>
            </a:r>
            <a:r>
              <a:rPr lang="cs-CZ" baseline="0" dirty="0" smtClean="0"/>
              <a:t> to split (</a:t>
            </a:r>
            <a:r>
              <a:rPr lang="cs-CZ" baseline="0" dirty="0" err="1" smtClean="0"/>
              <a:t>be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copied</a:t>
            </a:r>
            <a:r>
              <a:rPr lang="cs-CZ" baseline="0" dirty="0" smtClean="0"/>
              <a:t>) in </a:t>
            </a:r>
            <a:r>
              <a:rPr lang="cs-CZ" baseline="0" dirty="0" err="1" smtClean="0"/>
              <a:t>every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pattern</a:t>
            </a:r>
            <a:r>
              <a:rPr lang="cs-CZ" baseline="0" dirty="0" smtClean="0"/>
              <a:t>. </a:t>
            </a:r>
            <a:r>
              <a:rPr lang="en-US" baseline="0" dirty="0" smtClean="0"/>
              <a:t>However, the concept is to split the body whenever range splits.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28114-1BDC-4B6E-9B95-34988357E4C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291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Replaces </a:t>
            </a:r>
            <a:r>
              <a:rPr lang="en-US" baseline="0" dirty="0" err="1" smtClean="0"/>
              <a:t>parallel_while</a:t>
            </a:r>
            <a:r>
              <a:rPr lang="en-US" baseline="0" dirty="0" smtClean="0"/>
              <a:t> algorithm, which is currently deprecated.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28114-1BDC-4B6E-9B95-34988357E4C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805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filter</a:t>
            </a:r>
            <a:r>
              <a:rPr lang="en-US" baseline="0" dirty="0" smtClean="0"/>
              <a:t> is a special case as it controls the flow. It gets special </a:t>
            </a:r>
            <a:r>
              <a:rPr lang="en-US" baseline="0" dirty="0" err="1" smtClean="0"/>
              <a:t>control_flow</a:t>
            </a:r>
            <a:r>
              <a:rPr lang="en-US" baseline="0" dirty="0" smtClean="0"/>
              <a:t> structure, which is used for signaling that there are no more data to process (</a:t>
            </a:r>
            <a:r>
              <a:rPr lang="en-US" baseline="0" dirty="0" err="1" smtClean="0"/>
              <a:t>fc.stop</a:t>
            </a:r>
            <a:r>
              <a:rPr lang="en-US" baseline="0" dirty="0" smtClean="0"/>
              <a:t>()).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28114-1BDC-4B6E-9B95-34988357E4C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073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size() may return negative number.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28114-1BDC-4B6E-9B95-34988357E4C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762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allocators have also standard C interface.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28114-1BDC-4B6E-9B95-34988357E4CA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19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97C7-6EA0-4537-A2E1-A9FD985A3B7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63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24365-1FC6-4771-85DC-794D4E26E1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846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B688B-CFFA-4321-8658-FCA76E03457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244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1A7B3-F91F-485D-9966-A829919226B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601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9B53E-AE11-4FD6-A624-6CF1B842C3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271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49FF2-6961-4C67-A976-1E2E5EFDCD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796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93B22-A9D9-4486-989A-06F25F2173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132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62450-8A87-416C-B3FA-07A400D755F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120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81134-B496-47B8-A628-8A2E165FB6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166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87D87-1E57-41C7-9EC1-6A3BCC5AC1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753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6EC7E-6DCF-4BC9-A411-E813DD55F4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134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39986751-6548-43D8-AF33-8DB3BC4DE1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1033" name="Picture 9" descr="b2e2lirt[1]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900" smtClean="0"/>
              <a:t>Threading Building Blocks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Martin Kruliš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Range</a:t>
            </a:r>
            <a:endParaRPr lang="cs-CZ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96855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err="1" smtClean="0"/>
              <a:t>bool</a:t>
            </a:r>
            <a:r>
              <a:rPr lang="cs-CZ" sz="2600" dirty="0" smtClean="0"/>
              <a:t> R::empty() </a:t>
            </a:r>
            <a:r>
              <a:rPr lang="cs-CZ" sz="2600" dirty="0" err="1" smtClean="0"/>
              <a:t>const</a:t>
            </a: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cs-CZ" sz="2600" dirty="0" err="1" smtClean="0"/>
              <a:t>bool</a:t>
            </a:r>
            <a:r>
              <a:rPr lang="cs-CZ" sz="2600" dirty="0" smtClean="0"/>
              <a:t> R::is_divisible() </a:t>
            </a:r>
            <a:r>
              <a:rPr lang="cs-CZ" sz="2600" dirty="0" err="1" smtClean="0"/>
              <a:t>const</a:t>
            </a: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cs-CZ" sz="2600" dirty="0" smtClean="0"/>
              <a:t>R::R( R&amp; r, split )</a:t>
            </a: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split should create two parts of similar size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recommendation, not requirement</a:t>
            </a:r>
          </a:p>
          <a:p>
            <a:pPr marL="344487" lvl="1" indent="0">
              <a:lnSpc>
                <a:spcPct val="80000"/>
              </a:lnSpc>
              <a:buNone/>
            </a:pPr>
            <a:endParaRPr lang="en-US" sz="11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cs-CZ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TrivialIntegerRange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9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upper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9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cs-CZ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cs-CZ" sz="19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cs-CZ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upper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9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cs-CZ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is_divisible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cs-CZ" sz="19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cs-CZ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upper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lower+1;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TrivialIntegerRange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TrivialIntegerRange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 r, split)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19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 = (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r.lower+r.upper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m;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upper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r.upper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r.upper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m;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blocked_range&lt;Value&gt;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35280" cy="473407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template</a:t>
            </a:r>
            <a:r>
              <a:rPr lang="cs-CZ" sz="2400" b="1" dirty="0" smtClean="0">
                <a:latin typeface="Courier New" pitchFamily="49" charset="0"/>
              </a:rPr>
              <a:t>&lt;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Value</a:t>
            </a:r>
            <a:r>
              <a:rPr lang="cs-CZ" sz="2400" b="1" dirty="0" smtClean="0">
                <a:latin typeface="Courier New" pitchFamily="49" charset="0"/>
              </a:rPr>
              <a:t>&gt; 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class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blocked_range</a:t>
            </a:r>
            <a:r>
              <a:rPr lang="en-US" sz="2400" b="1" dirty="0">
                <a:latin typeface="Courier New" pitchFamily="49" charset="0"/>
              </a:rPr>
              <a:t>;</a:t>
            </a:r>
            <a:endParaRPr lang="en-US" sz="24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Value needs to support: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copy constructor, destructor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&lt; (Value, Value)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+ (Value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size_t</a:t>
            </a:r>
            <a:r>
              <a:rPr lang="en-US" dirty="0" smtClean="0"/>
              <a:t> k) – k-</a:t>
            </a:r>
            <a:r>
              <a:rPr lang="en-US" dirty="0" err="1" smtClean="0"/>
              <a:t>th</a:t>
            </a:r>
            <a:r>
              <a:rPr lang="en-US" dirty="0" smtClean="0"/>
              <a:t> value after I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- (Value, Value) – returns </a:t>
            </a:r>
            <a:r>
              <a:rPr lang="en-US" dirty="0" err="1" smtClean="0"/>
              <a:t>size_t</a:t>
            </a:r>
            <a:r>
              <a:rPr lang="en-US" dirty="0" smtClean="0"/>
              <a:t> – distance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Grainsize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minimal number of elements in a range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Funkce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begin(), end()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minimal and maximal value – half-closed interval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parallel_for</a:t>
            </a:r>
            <a:r>
              <a:rPr lang="en-US" dirty="0" smtClean="0"/>
              <a:t> (type 1) – Again</a:t>
            </a:r>
            <a:endParaRPr lang="cs-CZ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plits the range until it cannot be split further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Range::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is_divisible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C</a:t>
            </a:r>
            <a:r>
              <a:rPr lang="en-US" dirty="0" smtClean="0"/>
              <a:t>reates a copy of body for each </a:t>
            </a:r>
            <a:r>
              <a:rPr lang="en-US" dirty="0" err="1" smtClean="0"/>
              <a:t>subrange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xecutes bodies over ranges</a:t>
            </a:r>
          </a:p>
          <a:p>
            <a:pPr lvl="1"/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ctual splitting and execution is done in parallel in a more sophisticated manner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etter use of CPU caches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blocked_range</a:t>
            </a:r>
            <a:r>
              <a:rPr lang="en-US" dirty="0" smtClean="0"/>
              <a:t> - </a:t>
            </a:r>
            <a:r>
              <a:rPr lang="en-US" dirty="0" err="1"/>
              <a:t>G</a:t>
            </a:r>
            <a:r>
              <a:rPr lang="en-US" dirty="0" err="1" smtClean="0"/>
              <a:t>rainsize</a:t>
            </a:r>
            <a:endParaRPr lang="cs-CZ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9023"/>
          </a:xfrm>
        </p:spPr>
        <p:txBody>
          <a:bodyPr/>
          <a:lstStyle/>
          <a:p>
            <a:r>
              <a:rPr lang="en-US" sz="2600" dirty="0"/>
              <a:t>H</a:t>
            </a:r>
            <a:r>
              <a:rPr lang="en-US" sz="2600" dirty="0" smtClean="0"/>
              <a:t>ow to determine proper </a:t>
            </a:r>
            <a:r>
              <a:rPr lang="en-US" sz="2600" dirty="0" err="1" smtClean="0"/>
              <a:t>grainsize</a:t>
            </a:r>
            <a:endParaRPr lang="en-US" sz="2600" dirty="0" smtClean="0"/>
          </a:p>
          <a:p>
            <a:pPr marL="687388" lvl="1" indent="-342900"/>
            <a:r>
              <a:rPr lang="en-US" sz="2200" dirty="0" smtClean="0"/>
              <a:t>depends on the actual algorithm</a:t>
            </a:r>
          </a:p>
          <a:p>
            <a:pPr marL="687388" lvl="1" indent="-342900"/>
            <a:r>
              <a:rPr lang="en-US" sz="2200" dirty="0" smtClean="0"/>
              <a:t>one call ~ at least 10.000 to 100.000 instructions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sz="2200" dirty="0" smtClean="0"/>
              <a:t>set the </a:t>
            </a:r>
            <a:r>
              <a:rPr lang="en-US" sz="2200" dirty="0" err="1" smtClean="0"/>
              <a:t>grainsize</a:t>
            </a:r>
            <a:r>
              <a:rPr lang="en-US" sz="2200" dirty="0" smtClean="0"/>
              <a:t> to ~10.000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sz="2200" dirty="0" smtClean="0"/>
              <a:t>run on one processor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sz="2200" dirty="0" smtClean="0"/>
              <a:t>halve the </a:t>
            </a:r>
            <a:r>
              <a:rPr lang="en-US" sz="2200" dirty="0" err="1" smtClean="0"/>
              <a:t>grainsize</a:t>
            </a:r>
            <a:endParaRPr lang="en-US" sz="2200" dirty="0" smtClean="0"/>
          </a:p>
          <a:p>
            <a:r>
              <a:rPr lang="en-US" sz="2600" dirty="0"/>
              <a:t>R</a:t>
            </a:r>
            <a:r>
              <a:rPr lang="en-US" sz="2600" dirty="0" smtClean="0"/>
              <a:t>epeat steps 2 and 3 and observe slowdown</a:t>
            </a:r>
          </a:p>
          <a:p>
            <a:pPr marL="687388" lvl="1" indent="-342900"/>
            <a:r>
              <a:rPr lang="en-US" sz="2200" dirty="0" smtClean="0"/>
              <a:t>the performance decreases with growing overhead (1 core)</a:t>
            </a:r>
          </a:p>
          <a:p>
            <a:pPr marL="687388" lvl="1" indent="-342900"/>
            <a:r>
              <a:rPr lang="en-US" sz="2200" dirty="0" smtClean="0"/>
              <a:t>optimal </a:t>
            </a:r>
            <a:r>
              <a:rPr lang="en-US" sz="2200" dirty="0" err="1" smtClean="0"/>
              <a:t>grainsize</a:t>
            </a:r>
            <a:r>
              <a:rPr lang="en-US" sz="2200" dirty="0" smtClean="0"/>
              <a:t> is considered for 5-10% slowdown</a:t>
            </a:r>
          </a:p>
          <a:p>
            <a:r>
              <a:rPr lang="en-US" sz="2600" dirty="0"/>
              <a:t>N</a:t>
            </a:r>
            <a:r>
              <a:rPr lang="en-US" sz="2600" dirty="0" smtClean="0"/>
              <a:t>o exact way to get the best value</a:t>
            </a:r>
            <a:endParaRPr lang="cs-CZ" sz="2600" dirty="0" smtClean="0"/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517232"/>
            <a:ext cx="1643062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Partitioners</a:t>
            </a:r>
            <a:endParaRPr lang="cs-CZ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ther solution to </a:t>
            </a:r>
            <a:r>
              <a:rPr lang="en-US" dirty="0" err="1" smtClean="0"/>
              <a:t>grainsize</a:t>
            </a:r>
            <a:r>
              <a:rPr lang="en-US" dirty="0" smtClean="0"/>
              <a:t> problem</a:t>
            </a:r>
          </a:p>
          <a:p>
            <a:r>
              <a:rPr lang="en-US" dirty="0" smtClean="0"/>
              <a:t>Third (optional) parameter to </a:t>
            </a:r>
            <a:r>
              <a:rPr lang="en-US" dirty="0" err="1" smtClean="0"/>
              <a:t>parallel_for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ange may not be split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smallest parts</a:t>
            </a:r>
          </a:p>
          <a:p>
            <a:pPr lvl="1"/>
            <a:r>
              <a:rPr lang="en-US" dirty="0" err="1" smtClean="0"/>
              <a:t>simple_partitioner</a:t>
            </a:r>
            <a:r>
              <a:rPr lang="en-US" dirty="0" smtClean="0"/>
              <a:t> (default) – split 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 smallest parts</a:t>
            </a:r>
          </a:p>
          <a:p>
            <a:pPr lvl="1"/>
            <a:r>
              <a:rPr lang="en-US" dirty="0" err="1" smtClean="0"/>
              <a:t>auto_partitioner</a:t>
            </a:r>
            <a:r>
              <a:rPr lang="en-US" dirty="0" smtClean="0"/>
              <a:t> – enough splits for load balancing, may not provide optimal results</a:t>
            </a:r>
          </a:p>
          <a:p>
            <a:pPr lvl="1"/>
            <a:r>
              <a:rPr lang="en-US" dirty="0" err="1" smtClean="0"/>
              <a:t>affinity_partitioner</a:t>
            </a:r>
            <a:r>
              <a:rPr lang="en-US" dirty="0" smtClean="0"/>
              <a:t> – same as </a:t>
            </a:r>
            <a:r>
              <a:rPr lang="en-US" dirty="0" err="1" smtClean="0"/>
              <a:t>auto_partitioner</a:t>
            </a:r>
            <a:r>
              <a:rPr lang="en-US" dirty="0" smtClean="0"/>
              <a:t> but better cache affinity</a:t>
            </a:r>
          </a:p>
          <a:p>
            <a:pPr lvl="1"/>
            <a:endParaRPr lang="en-US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parallel_for (type 2)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template</a:t>
            </a:r>
            <a:r>
              <a:rPr lang="cs-CZ" sz="2400" b="1" dirty="0" smtClean="0">
                <a:latin typeface="Courier New" pitchFamily="49" charset="0"/>
              </a:rPr>
              <a:t>&lt;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Index</a:t>
            </a:r>
            <a:r>
              <a:rPr lang="cs-CZ" sz="2400" b="1" dirty="0" smtClean="0">
                <a:latin typeface="Courier New" pitchFamily="49" charset="0"/>
              </a:rPr>
              <a:t>, 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cs-CZ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Func</a:t>
            </a:r>
            <a:r>
              <a:rPr lang="cs-CZ" sz="2400" b="1" dirty="0" smtClean="0">
                <a:latin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void</a:t>
            </a:r>
            <a:r>
              <a:rPr lang="cs-CZ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parallel_for</a:t>
            </a:r>
            <a:r>
              <a:rPr lang="cs-CZ" sz="2400" b="1" dirty="0" smtClean="0">
                <a:latin typeface="Courier New" pitchFamily="49" charset="0"/>
              </a:rPr>
              <a:t>(</a:t>
            </a:r>
            <a:r>
              <a:rPr lang="en-US" sz="2400" b="1" dirty="0" smtClean="0">
                <a:latin typeface="Courier New" pitchFamily="49" charset="0"/>
              </a:rPr>
              <a:t>Index first, Index last, Index step,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const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Func</a:t>
            </a:r>
            <a:r>
              <a:rPr lang="en-US" sz="2400" b="1" dirty="0" smtClean="0">
                <a:latin typeface="Courier New" pitchFamily="49" charset="0"/>
              </a:rPr>
              <a:t>&amp; f</a:t>
            </a:r>
            <a:r>
              <a:rPr lang="cs-CZ" sz="2400" b="1" dirty="0" smtClean="0">
                <a:latin typeface="Courier New" pitchFamily="49" charset="0"/>
              </a:rPr>
              <a:t>);</a:t>
            </a:r>
            <a:endParaRPr lang="en-US" sz="24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template</a:t>
            </a:r>
            <a:r>
              <a:rPr lang="cs-CZ" sz="2400" b="1" dirty="0" smtClean="0">
                <a:latin typeface="Courier New" pitchFamily="49" charset="0"/>
              </a:rPr>
              <a:t>&lt;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Index</a:t>
            </a:r>
            <a:r>
              <a:rPr lang="cs-CZ" sz="2400" b="1" dirty="0" smtClean="0">
                <a:latin typeface="Courier New" pitchFamily="49" charset="0"/>
              </a:rPr>
              <a:t>, 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Func</a:t>
            </a:r>
            <a:r>
              <a:rPr lang="cs-CZ" sz="2400" b="1" dirty="0" smtClean="0">
                <a:latin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void</a:t>
            </a:r>
            <a:r>
              <a:rPr lang="cs-CZ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parallel_for</a:t>
            </a:r>
            <a:r>
              <a:rPr lang="cs-CZ" sz="2400" b="1" dirty="0" smtClean="0">
                <a:latin typeface="Courier New" pitchFamily="49" charset="0"/>
              </a:rPr>
              <a:t>(</a:t>
            </a:r>
            <a:r>
              <a:rPr lang="en-US" sz="2400" b="1" dirty="0" smtClean="0">
                <a:latin typeface="Courier New" pitchFamily="49" charset="0"/>
              </a:rPr>
              <a:t>Index first, Index last,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const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Func</a:t>
            </a:r>
            <a:r>
              <a:rPr lang="en-US" sz="2400" b="1" dirty="0" smtClean="0">
                <a:latin typeface="Courier New" pitchFamily="49" charset="0"/>
              </a:rPr>
              <a:t>&amp; f</a:t>
            </a:r>
            <a:r>
              <a:rPr lang="cs-CZ" sz="2400" b="1" dirty="0" smtClean="0">
                <a:latin typeface="Courier New" pitchFamily="49" charset="0"/>
              </a:rPr>
              <a:t>);</a:t>
            </a:r>
            <a:endParaRPr lang="en-US" sz="2400" b="1" dirty="0" smtClean="0">
              <a:latin typeface="Courier New" pitchFamily="49" charset="0"/>
            </a:endParaRPr>
          </a:p>
          <a:p>
            <a:pPr lvl="1"/>
            <a:endParaRPr lang="en-US" sz="1400" dirty="0" smtClean="0"/>
          </a:p>
          <a:p>
            <a:r>
              <a:rPr lang="en-US" sz="2500" dirty="0" smtClean="0"/>
              <a:t>Index must be an integral type</a:t>
            </a:r>
          </a:p>
          <a:p>
            <a:r>
              <a:rPr lang="en-US" sz="2500" dirty="0" smtClean="0"/>
              <a:t>Semantics:</a:t>
            </a:r>
            <a:br>
              <a:rPr lang="en-US" sz="2500" dirty="0" smtClean="0"/>
            </a:b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=first;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&lt;last;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+=step) f(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parallel_reduce</a:t>
            </a:r>
            <a:r>
              <a:rPr lang="en-US" dirty="0" smtClean="0"/>
              <a:t>&lt;</a:t>
            </a:r>
            <a:r>
              <a:rPr lang="en-US" dirty="0" err="1" smtClean="0"/>
              <a:t>Range,Body</a:t>
            </a:r>
            <a:r>
              <a:rPr lang="en-US" dirty="0" smtClean="0"/>
              <a:t>&gt;</a:t>
            </a:r>
            <a:endParaRPr lang="cs-CZ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435280" cy="437403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 Body&gt;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parallel_reduce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Range&amp; range,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Body&amp; body);</a:t>
            </a:r>
          </a:p>
          <a:p>
            <a:pPr>
              <a:defRPr/>
            </a:pPr>
            <a:r>
              <a:rPr lang="en-US" dirty="0"/>
              <a:t>S</a:t>
            </a:r>
            <a:r>
              <a:rPr lang="en-US" dirty="0" smtClean="0"/>
              <a:t>imilar to parallel for, but returns a result</a:t>
            </a:r>
          </a:p>
          <a:p>
            <a:pPr>
              <a:defRPr/>
            </a:pPr>
            <a:r>
              <a:rPr lang="en-US" dirty="0"/>
              <a:t>E</a:t>
            </a:r>
            <a:r>
              <a:rPr lang="en-US" dirty="0" smtClean="0"/>
              <a:t>xample: sum of all values</a:t>
            </a:r>
          </a:p>
          <a:p>
            <a:pPr>
              <a:defRPr/>
            </a:pPr>
            <a:r>
              <a:rPr lang="en-US" dirty="0"/>
              <a:t>N</a:t>
            </a:r>
            <a:r>
              <a:rPr lang="en-US" dirty="0" smtClean="0"/>
              <a:t>ew requirement for Body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	void Body::join(Body&amp; </a:t>
            </a: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rhs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defRPr/>
            </a:pPr>
            <a:r>
              <a:rPr lang="en-US" dirty="0" smtClean="0"/>
              <a:t>join two results into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parallel_reduce</a:t>
            </a:r>
            <a:r>
              <a:rPr lang="en-US" dirty="0" smtClean="0"/>
              <a:t>&lt;</a:t>
            </a:r>
            <a:r>
              <a:rPr lang="en-US" dirty="0" err="1" smtClean="0"/>
              <a:t>Range,Body</a:t>
            </a:r>
            <a:r>
              <a:rPr lang="en-US" dirty="0" smtClean="0"/>
              <a:t>&gt;</a:t>
            </a:r>
            <a:endParaRPr lang="cs-CZ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435280" cy="473407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 Body&gt;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parallel_reduce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Range&amp; range,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Body&amp; body);</a:t>
            </a:r>
          </a:p>
          <a:p>
            <a:pPr>
              <a:defRPr/>
            </a:pPr>
            <a:r>
              <a:rPr lang="en-US" dirty="0"/>
              <a:t>O</a:t>
            </a:r>
            <a:r>
              <a:rPr lang="en-US" dirty="0" smtClean="0"/>
              <a:t>ne body may process more ranges (seq.)</a:t>
            </a:r>
          </a:p>
          <a:p>
            <a:pPr>
              <a:defRPr/>
            </a:pP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operator()</a:t>
            </a:r>
            <a:r>
              <a:rPr lang="en-US" sz="2500" b="1" dirty="0" smtClean="0"/>
              <a:t> </a:t>
            </a:r>
            <a:r>
              <a:rPr lang="en-US" dirty="0" smtClean="0"/>
              <a:t>and 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join()</a:t>
            </a:r>
            <a:r>
              <a:rPr lang="en-US" b="1" dirty="0" smtClean="0"/>
              <a:t> </a:t>
            </a:r>
            <a:r>
              <a:rPr lang="en-US" dirty="0" smtClean="0"/>
              <a:t>can run parallel with splitting constructor (but not each other)</a:t>
            </a:r>
          </a:p>
          <a:p>
            <a:pPr lvl="1">
              <a:defRPr/>
            </a:pPr>
            <a:r>
              <a:rPr lang="en-US" dirty="0" smtClean="0">
                <a:ea typeface="+mn-ea"/>
                <a:cs typeface="+mn-cs"/>
              </a:rPr>
              <a:t>does not cause problems in most cases</a:t>
            </a:r>
          </a:p>
          <a:p>
            <a:pPr>
              <a:defRPr/>
            </a:pPr>
            <a:r>
              <a:rPr lang="en-US" dirty="0" err="1"/>
              <a:t>N</a:t>
            </a:r>
            <a:r>
              <a:rPr lang="en-US" dirty="0" err="1" smtClean="0"/>
              <a:t>oncomutative</a:t>
            </a:r>
            <a:r>
              <a:rPr lang="en-US" dirty="0" smtClean="0"/>
              <a:t> </a:t>
            </a:r>
            <a:r>
              <a:rPr lang="en-US" dirty="0" err="1" smtClean="0"/>
              <a:t>operatation</a:t>
            </a:r>
            <a:r>
              <a:rPr lang="en-US" dirty="0" smtClean="0"/>
              <a:t> </a:t>
            </a:r>
            <a:r>
              <a:rPr lang="cs-CZ" dirty="0" smtClean="0"/>
              <a:t>⊕</a:t>
            </a:r>
            <a:endParaRPr lang="en-US" dirty="0" smtClean="0"/>
          </a:p>
          <a:p>
            <a:pPr lvl="1">
              <a:defRPr/>
            </a:pPr>
            <a:r>
              <a:rPr lang="en-US" sz="2500" dirty="0" err="1" smtClean="0">
                <a:latin typeface="Courier New" pitchFamily="49" charset="0"/>
                <a:cs typeface="Courier New" pitchFamily="49" charset="0"/>
              </a:rPr>
              <a:t>left.join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(right)</a:t>
            </a:r>
            <a:r>
              <a:rPr lang="en-US" dirty="0" smtClean="0"/>
              <a:t> should produce left </a:t>
            </a:r>
            <a:r>
              <a:rPr lang="cs-CZ" dirty="0" smtClean="0"/>
              <a:t>⊕</a:t>
            </a:r>
            <a:r>
              <a:rPr lang="en-US" dirty="0" smtClean="0"/>
              <a:t> right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68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parallel_reduce (type 2)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66206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Value,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Reduction</a:t>
            </a:r>
            <a:r>
              <a:rPr lang="cs-CZ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parallel_reduce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Range&amp; range,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Value&amp; identity,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</a:t>
            </a:r>
            <a:r>
              <a:rPr lang="cs-CZ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&amp; f,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Reduction&amp; reduction);</a:t>
            </a:r>
          </a:p>
          <a:p>
            <a:pPr marL="0" indent="0">
              <a:buNone/>
              <a:defRPr/>
            </a:pPr>
            <a:endParaRPr lang="en-US" sz="1000" dirty="0" smtClean="0"/>
          </a:p>
          <a:p>
            <a:pPr>
              <a:defRPr/>
            </a:pPr>
            <a:r>
              <a:rPr lang="en-US" sz="2200" dirty="0" smtClean="0"/>
              <a:t>Identity is the left identity element for left operator of </a:t>
            </a:r>
            <a:r>
              <a:rPr lang="en-US" sz="2200" dirty="0" err="1" smtClean="0"/>
              <a:t>Func</a:t>
            </a:r>
            <a:r>
              <a:rPr lang="en-US" sz="2200" dirty="0" smtClean="0"/>
              <a:t>::operator()</a:t>
            </a:r>
          </a:p>
          <a:p>
            <a:pPr>
              <a:defRPr/>
            </a:pPr>
            <a:r>
              <a:rPr lang="en-US" sz="2200" dirty="0" smtClean="0"/>
              <a:t>Value </a:t>
            </a:r>
            <a:r>
              <a:rPr lang="en-US" sz="2200" dirty="0" err="1" smtClean="0"/>
              <a:t>Func</a:t>
            </a:r>
            <a:r>
              <a:rPr lang="en-US" sz="2200" dirty="0" smtClean="0"/>
              <a:t>::operator() (const Range&amp; range, const Value&amp; x) accumulates </a:t>
            </a:r>
            <a:r>
              <a:rPr lang="en-US" sz="2200" dirty="0" err="1" smtClean="0"/>
              <a:t>subrange</a:t>
            </a:r>
            <a:r>
              <a:rPr lang="en-US" sz="2200" dirty="0" smtClean="0"/>
              <a:t> to the result starting with value x</a:t>
            </a:r>
          </a:p>
          <a:p>
            <a:pPr>
              <a:defRPr/>
            </a:pPr>
            <a:r>
              <a:rPr lang="en-US" sz="2200" dirty="0" smtClean="0"/>
              <a:t>Value Reduction::operator() (const Value&amp; x, const Value&amp; y)</a:t>
            </a:r>
          </a:p>
          <a:p>
            <a:pPr>
              <a:defRPr/>
            </a:pPr>
            <a:r>
              <a:rPr lang="en-US" sz="2200" dirty="0"/>
              <a:t>L</a:t>
            </a:r>
            <a:r>
              <a:rPr lang="en-US" sz="2200" dirty="0" smtClean="0"/>
              <a:t>ambda-friendly, more data copying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parallel_scan&lt;Range,Body&gt;</a:t>
            </a:r>
            <a:endParaRPr lang="cs-CZ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y</a:t>
            </a:r>
            <a:r>
              <a:rPr lang="cs-CZ" baseline="-25000" dirty="0" smtClean="0"/>
              <a:t>0</a:t>
            </a:r>
            <a:r>
              <a:rPr lang="cs-CZ" dirty="0" smtClean="0"/>
              <a:t> = id</a:t>
            </a:r>
            <a:r>
              <a:rPr lang="cs-CZ" baseline="-25000" dirty="0" smtClean="0"/>
              <a:t>⊕</a:t>
            </a:r>
            <a:r>
              <a:rPr lang="cs-CZ" dirty="0" smtClean="0"/>
              <a:t> ⊕ x</a:t>
            </a:r>
            <a:r>
              <a:rPr lang="cs-CZ" baseline="-25000" dirty="0" smtClean="0"/>
              <a:t>0</a:t>
            </a:r>
            <a:r>
              <a:rPr lang="cs-CZ" dirty="0" smtClean="0"/>
              <a:t>, 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= y</a:t>
            </a:r>
            <a:r>
              <a:rPr lang="cs-CZ" baseline="-25000" dirty="0" smtClean="0"/>
              <a:t>i−1</a:t>
            </a:r>
            <a:r>
              <a:rPr lang="cs-CZ" dirty="0" smtClean="0"/>
              <a:t> ⊕ </a:t>
            </a:r>
            <a:r>
              <a:rPr lang="cs-CZ" dirty="0" err="1" smtClean="0"/>
              <a:t>x</a:t>
            </a:r>
            <a:r>
              <a:rPr lang="cs-CZ" baseline="-25000" dirty="0" err="1" smtClean="0"/>
              <a:t>i</a:t>
            </a:r>
            <a:endParaRPr lang="en-US" baseline="-25000" dirty="0" smtClean="0"/>
          </a:p>
          <a:p>
            <a:r>
              <a:rPr lang="cs-CZ" dirty="0" smtClean="0"/>
              <a:t>⊕</a:t>
            </a:r>
            <a:r>
              <a:rPr lang="en-US" dirty="0" smtClean="0"/>
              <a:t> needs to be associative</a:t>
            </a:r>
            <a:endParaRPr lang="en-US" baseline="-25000" dirty="0" smtClean="0"/>
          </a:p>
        </p:txBody>
      </p:sp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1044575" y="2934569"/>
            <a:ext cx="6911975" cy="2879725"/>
            <a:chOff x="703" y="1979"/>
            <a:chExt cx="4354" cy="1814"/>
          </a:xfrm>
        </p:grpSpPr>
        <p:grpSp>
          <p:nvGrpSpPr>
            <p:cNvPr id="5" name="Group 111"/>
            <p:cNvGrpSpPr>
              <a:grpSpLocks/>
            </p:cNvGrpSpPr>
            <p:nvPr/>
          </p:nvGrpSpPr>
          <p:grpSpPr bwMode="auto">
            <a:xfrm>
              <a:off x="703" y="2296"/>
              <a:ext cx="4354" cy="181"/>
              <a:chOff x="703" y="2296"/>
              <a:chExt cx="4354" cy="181"/>
            </a:xfrm>
          </p:grpSpPr>
          <p:sp>
            <p:nvSpPr>
              <p:cNvPr id="49" name="Rectangle 33"/>
              <p:cNvSpPr>
                <a:spLocks noChangeArrowheads="1"/>
              </p:cNvSpPr>
              <p:nvPr/>
            </p:nvSpPr>
            <p:spPr bwMode="auto">
              <a:xfrm>
                <a:off x="703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0" name="Rectangle 34"/>
              <p:cNvSpPr>
                <a:spLocks noChangeArrowheads="1"/>
              </p:cNvSpPr>
              <p:nvPr/>
            </p:nvSpPr>
            <p:spPr bwMode="auto">
              <a:xfrm>
                <a:off x="884" y="2296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1" name="Rectangle 35"/>
              <p:cNvSpPr>
                <a:spLocks noChangeArrowheads="1"/>
              </p:cNvSpPr>
              <p:nvPr/>
            </p:nvSpPr>
            <p:spPr bwMode="auto">
              <a:xfrm>
                <a:off x="1066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2" name="Rectangle 36"/>
              <p:cNvSpPr>
                <a:spLocks noChangeArrowheads="1"/>
              </p:cNvSpPr>
              <p:nvPr/>
            </p:nvSpPr>
            <p:spPr bwMode="auto">
              <a:xfrm>
                <a:off x="1247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3" name="Rectangle 37"/>
              <p:cNvSpPr>
                <a:spLocks noChangeArrowheads="1"/>
              </p:cNvSpPr>
              <p:nvPr/>
            </p:nvSpPr>
            <p:spPr bwMode="auto">
              <a:xfrm>
                <a:off x="1428" y="2296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4" name="Rectangle 38"/>
              <p:cNvSpPr>
                <a:spLocks noChangeArrowheads="1"/>
              </p:cNvSpPr>
              <p:nvPr/>
            </p:nvSpPr>
            <p:spPr bwMode="auto">
              <a:xfrm>
                <a:off x="1610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5" name="Rectangle 55"/>
              <p:cNvSpPr>
                <a:spLocks noChangeArrowheads="1"/>
              </p:cNvSpPr>
              <p:nvPr/>
            </p:nvSpPr>
            <p:spPr bwMode="auto">
              <a:xfrm>
                <a:off x="1791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6" name="Rectangle 56"/>
              <p:cNvSpPr>
                <a:spLocks noChangeArrowheads="1"/>
              </p:cNvSpPr>
              <p:nvPr/>
            </p:nvSpPr>
            <p:spPr bwMode="auto">
              <a:xfrm>
                <a:off x="1973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7" name="Rectangle 57"/>
              <p:cNvSpPr>
                <a:spLocks noChangeArrowheads="1"/>
              </p:cNvSpPr>
              <p:nvPr/>
            </p:nvSpPr>
            <p:spPr bwMode="auto">
              <a:xfrm>
                <a:off x="2154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8" name="Rectangle 58"/>
              <p:cNvSpPr>
                <a:spLocks noChangeArrowheads="1"/>
              </p:cNvSpPr>
              <p:nvPr/>
            </p:nvSpPr>
            <p:spPr bwMode="auto">
              <a:xfrm>
                <a:off x="2335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59" name="Rectangle 59"/>
              <p:cNvSpPr>
                <a:spLocks noChangeArrowheads="1"/>
              </p:cNvSpPr>
              <p:nvPr/>
            </p:nvSpPr>
            <p:spPr bwMode="auto">
              <a:xfrm>
                <a:off x="2517" y="2296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0" name="Rectangle 60"/>
              <p:cNvSpPr>
                <a:spLocks noChangeArrowheads="1"/>
              </p:cNvSpPr>
              <p:nvPr/>
            </p:nvSpPr>
            <p:spPr bwMode="auto">
              <a:xfrm>
                <a:off x="2699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" name="Rectangle 61"/>
              <p:cNvSpPr>
                <a:spLocks noChangeArrowheads="1"/>
              </p:cNvSpPr>
              <p:nvPr/>
            </p:nvSpPr>
            <p:spPr bwMode="auto">
              <a:xfrm>
                <a:off x="2880" y="2296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" name="Rectangle 62"/>
              <p:cNvSpPr>
                <a:spLocks noChangeArrowheads="1"/>
              </p:cNvSpPr>
              <p:nvPr/>
            </p:nvSpPr>
            <p:spPr bwMode="auto">
              <a:xfrm>
                <a:off x="3061" y="2296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3" name="Rectangle 64"/>
              <p:cNvSpPr>
                <a:spLocks noChangeArrowheads="1"/>
              </p:cNvSpPr>
              <p:nvPr/>
            </p:nvSpPr>
            <p:spPr bwMode="auto">
              <a:xfrm>
                <a:off x="3243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4" name="Rectangle 65"/>
              <p:cNvSpPr>
                <a:spLocks noChangeArrowheads="1"/>
              </p:cNvSpPr>
              <p:nvPr/>
            </p:nvSpPr>
            <p:spPr bwMode="auto">
              <a:xfrm>
                <a:off x="3424" y="2296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5" name="Rectangle 66"/>
              <p:cNvSpPr>
                <a:spLocks noChangeArrowheads="1"/>
              </p:cNvSpPr>
              <p:nvPr/>
            </p:nvSpPr>
            <p:spPr bwMode="auto">
              <a:xfrm>
                <a:off x="3606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" name="Rectangle 67"/>
              <p:cNvSpPr>
                <a:spLocks noChangeArrowheads="1"/>
              </p:cNvSpPr>
              <p:nvPr/>
            </p:nvSpPr>
            <p:spPr bwMode="auto">
              <a:xfrm>
                <a:off x="3787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7" name="Rectangle 68"/>
              <p:cNvSpPr>
                <a:spLocks noChangeArrowheads="1"/>
              </p:cNvSpPr>
              <p:nvPr/>
            </p:nvSpPr>
            <p:spPr bwMode="auto">
              <a:xfrm>
                <a:off x="3968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8" name="Rectangle 69"/>
              <p:cNvSpPr>
                <a:spLocks noChangeArrowheads="1"/>
              </p:cNvSpPr>
              <p:nvPr/>
            </p:nvSpPr>
            <p:spPr bwMode="auto">
              <a:xfrm>
                <a:off x="4150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9" name="Rectangle 70"/>
              <p:cNvSpPr>
                <a:spLocks noChangeArrowheads="1"/>
              </p:cNvSpPr>
              <p:nvPr/>
            </p:nvSpPr>
            <p:spPr bwMode="auto">
              <a:xfrm>
                <a:off x="4331" y="2296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0" name="Rectangle 71"/>
              <p:cNvSpPr>
                <a:spLocks noChangeArrowheads="1"/>
              </p:cNvSpPr>
              <p:nvPr/>
            </p:nvSpPr>
            <p:spPr bwMode="auto">
              <a:xfrm>
                <a:off x="4513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1" name="Rectangle 73"/>
              <p:cNvSpPr>
                <a:spLocks noChangeArrowheads="1"/>
              </p:cNvSpPr>
              <p:nvPr/>
            </p:nvSpPr>
            <p:spPr bwMode="auto">
              <a:xfrm>
                <a:off x="4694" y="2296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" name="Rectangle 74"/>
              <p:cNvSpPr>
                <a:spLocks noChangeArrowheads="1"/>
              </p:cNvSpPr>
              <p:nvPr/>
            </p:nvSpPr>
            <p:spPr bwMode="auto">
              <a:xfrm>
                <a:off x="4876" y="2296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" name="Group 112"/>
            <p:cNvGrpSpPr>
              <a:grpSpLocks/>
            </p:cNvGrpSpPr>
            <p:nvPr/>
          </p:nvGrpSpPr>
          <p:grpSpPr bwMode="auto">
            <a:xfrm>
              <a:off x="703" y="2069"/>
              <a:ext cx="4354" cy="181"/>
              <a:chOff x="703" y="2069"/>
              <a:chExt cx="4354" cy="181"/>
            </a:xfrm>
          </p:grpSpPr>
          <p:sp>
            <p:nvSpPr>
              <p:cNvPr id="25" name="Rectangle 83"/>
              <p:cNvSpPr>
                <a:spLocks noChangeArrowheads="1"/>
              </p:cNvSpPr>
              <p:nvPr/>
            </p:nvSpPr>
            <p:spPr bwMode="auto">
              <a:xfrm>
                <a:off x="703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" name="Rectangle 84"/>
              <p:cNvSpPr>
                <a:spLocks noChangeArrowheads="1"/>
              </p:cNvSpPr>
              <p:nvPr/>
            </p:nvSpPr>
            <p:spPr bwMode="auto">
              <a:xfrm>
                <a:off x="884" y="2069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7" name="Rectangle 85"/>
              <p:cNvSpPr>
                <a:spLocks noChangeArrowheads="1"/>
              </p:cNvSpPr>
              <p:nvPr/>
            </p:nvSpPr>
            <p:spPr bwMode="auto">
              <a:xfrm>
                <a:off x="1066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8" name="Rectangle 86"/>
              <p:cNvSpPr>
                <a:spLocks noChangeArrowheads="1"/>
              </p:cNvSpPr>
              <p:nvPr/>
            </p:nvSpPr>
            <p:spPr bwMode="auto">
              <a:xfrm>
                <a:off x="1247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" name="Rectangle 87"/>
              <p:cNvSpPr>
                <a:spLocks noChangeArrowheads="1"/>
              </p:cNvSpPr>
              <p:nvPr/>
            </p:nvSpPr>
            <p:spPr bwMode="auto">
              <a:xfrm>
                <a:off x="1428" y="2069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" name="Rectangle 88"/>
              <p:cNvSpPr>
                <a:spLocks noChangeArrowheads="1"/>
              </p:cNvSpPr>
              <p:nvPr/>
            </p:nvSpPr>
            <p:spPr bwMode="auto">
              <a:xfrm>
                <a:off x="1610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" name="Rectangle 89"/>
              <p:cNvSpPr>
                <a:spLocks noChangeArrowheads="1"/>
              </p:cNvSpPr>
              <p:nvPr/>
            </p:nvSpPr>
            <p:spPr bwMode="auto">
              <a:xfrm>
                <a:off x="1791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Rectangle 90"/>
              <p:cNvSpPr>
                <a:spLocks noChangeArrowheads="1"/>
              </p:cNvSpPr>
              <p:nvPr/>
            </p:nvSpPr>
            <p:spPr bwMode="auto">
              <a:xfrm>
                <a:off x="1973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3" name="Rectangle 91"/>
              <p:cNvSpPr>
                <a:spLocks noChangeArrowheads="1"/>
              </p:cNvSpPr>
              <p:nvPr/>
            </p:nvSpPr>
            <p:spPr bwMode="auto">
              <a:xfrm>
                <a:off x="2154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" name="Rectangle 92"/>
              <p:cNvSpPr>
                <a:spLocks noChangeArrowheads="1"/>
              </p:cNvSpPr>
              <p:nvPr/>
            </p:nvSpPr>
            <p:spPr bwMode="auto">
              <a:xfrm>
                <a:off x="2335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" name="Rectangle 93"/>
              <p:cNvSpPr>
                <a:spLocks noChangeArrowheads="1"/>
              </p:cNvSpPr>
              <p:nvPr/>
            </p:nvSpPr>
            <p:spPr bwMode="auto">
              <a:xfrm>
                <a:off x="2517" y="2069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6" name="Rectangle 94"/>
              <p:cNvSpPr>
                <a:spLocks noChangeArrowheads="1"/>
              </p:cNvSpPr>
              <p:nvPr/>
            </p:nvSpPr>
            <p:spPr bwMode="auto">
              <a:xfrm>
                <a:off x="2699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" name="Rectangle 95"/>
              <p:cNvSpPr>
                <a:spLocks noChangeArrowheads="1"/>
              </p:cNvSpPr>
              <p:nvPr/>
            </p:nvSpPr>
            <p:spPr bwMode="auto">
              <a:xfrm>
                <a:off x="2880" y="2069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8" name="Rectangle 96"/>
              <p:cNvSpPr>
                <a:spLocks noChangeArrowheads="1"/>
              </p:cNvSpPr>
              <p:nvPr/>
            </p:nvSpPr>
            <p:spPr bwMode="auto">
              <a:xfrm>
                <a:off x="3061" y="2069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9" name="Rectangle 97"/>
              <p:cNvSpPr>
                <a:spLocks noChangeArrowheads="1"/>
              </p:cNvSpPr>
              <p:nvPr/>
            </p:nvSpPr>
            <p:spPr bwMode="auto">
              <a:xfrm>
                <a:off x="3243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0" name="Rectangle 98"/>
              <p:cNvSpPr>
                <a:spLocks noChangeArrowheads="1"/>
              </p:cNvSpPr>
              <p:nvPr/>
            </p:nvSpPr>
            <p:spPr bwMode="auto">
              <a:xfrm>
                <a:off x="3424" y="2069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Rectangle 99"/>
              <p:cNvSpPr>
                <a:spLocks noChangeArrowheads="1"/>
              </p:cNvSpPr>
              <p:nvPr/>
            </p:nvSpPr>
            <p:spPr bwMode="auto">
              <a:xfrm>
                <a:off x="3606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" name="Rectangle 100"/>
              <p:cNvSpPr>
                <a:spLocks noChangeArrowheads="1"/>
              </p:cNvSpPr>
              <p:nvPr/>
            </p:nvSpPr>
            <p:spPr bwMode="auto">
              <a:xfrm>
                <a:off x="3787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3" name="Rectangle 101"/>
              <p:cNvSpPr>
                <a:spLocks noChangeArrowheads="1"/>
              </p:cNvSpPr>
              <p:nvPr/>
            </p:nvSpPr>
            <p:spPr bwMode="auto">
              <a:xfrm>
                <a:off x="3968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4" name="Rectangle 102"/>
              <p:cNvSpPr>
                <a:spLocks noChangeArrowheads="1"/>
              </p:cNvSpPr>
              <p:nvPr/>
            </p:nvSpPr>
            <p:spPr bwMode="auto">
              <a:xfrm>
                <a:off x="4150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5" name="Rectangle 103"/>
              <p:cNvSpPr>
                <a:spLocks noChangeArrowheads="1"/>
              </p:cNvSpPr>
              <p:nvPr/>
            </p:nvSpPr>
            <p:spPr bwMode="auto">
              <a:xfrm>
                <a:off x="4331" y="2069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6" name="Rectangle 104"/>
              <p:cNvSpPr>
                <a:spLocks noChangeArrowheads="1"/>
              </p:cNvSpPr>
              <p:nvPr/>
            </p:nvSpPr>
            <p:spPr bwMode="auto">
              <a:xfrm>
                <a:off x="4513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" name="Rectangle 105"/>
              <p:cNvSpPr>
                <a:spLocks noChangeArrowheads="1"/>
              </p:cNvSpPr>
              <p:nvPr/>
            </p:nvSpPr>
            <p:spPr bwMode="auto">
              <a:xfrm>
                <a:off x="4694" y="2069"/>
                <a:ext cx="182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Rectangle 106"/>
              <p:cNvSpPr>
                <a:spLocks noChangeArrowheads="1"/>
              </p:cNvSpPr>
              <p:nvPr/>
            </p:nvSpPr>
            <p:spPr bwMode="auto">
              <a:xfrm>
                <a:off x="4876" y="2069"/>
                <a:ext cx="181" cy="181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EBF7FF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" name="Line 108"/>
            <p:cNvSpPr>
              <a:spLocks noChangeShapeType="1"/>
            </p:cNvSpPr>
            <p:nvPr/>
          </p:nvSpPr>
          <p:spPr bwMode="auto">
            <a:xfrm>
              <a:off x="1791" y="1979"/>
              <a:ext cx="0" cy="1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Line 109"/>
            <p:cNvSpPr>
              <a:spLocks noChangeShapeType="1"/>
            </p:cNvSpPr>
            <p:nvPr/>
          </p:nvSpPr>
          <p:spPr bwMode="auto">
            <a:xfrm>
              <a:off x="2880" y="1979"/>
              <a:ext cx="0" cy="1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Line 110"/>
            <p:cNvSpPr>
              <a:spLocks noChangeShapeType="1"/>
            </p:cNvSpPr>
            <p:nvPr/>
          </p:nvSpPr>
          <p:spPr bwMode="auto">
            <a:xfrm>
              <a:off x="3969" y="1979"/>
              <a:ext cx="0" cy="1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AutoShape 113"/>
            <p:cNvSpPr>
              <a:spLocks noChangeArrowheads="1"/>
            </p:cNvSpPr>
            <p:nvPr/>
          </p:nvSpPr>
          <p:spPr bwMode="auto">
            <a:xfrm>
              <a:off x="1837" y="2614"/>
              <a:ext cx="998" cy="2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cs-CZ" sz="1600" b="0" i="0" dirty="0" err="1"/>
                <a:t>pre-scan</a:t>
              </a:r>
              <a:endParaRPr lang="cs-CZ" sz="1600" b="0" i="0" dirty="0"/>
            </a:p>
          </p:txBody>
        </p:sp>
        <p:sp>
          <p:nvSpPr>
            <p:cNvPr id="11" name="AutoShape 114"/>
            <p:cNvSpPr>
              <a:spLocks noChangeArrowheads="1"/>
            </p:cNvSpPr>
            <p:nvPr/>
          </p:nvSpPr>
          <p:spPr bwMode="auto">
            <a:xfrm>
              <a:off x="748" y="2614"/>
              <a:ext cx="998" cy="2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66"/>
                </a:gs>
                <a:gs pos="100000">
                  <a:srgbClr val="FFC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cs-CZ" sz="1600" b="0" i="0" dirty="0" err="1"/>
                <a:t>final</a:t>
              </a:r>
              <a:r>
                <a:rPr lang="cs-CZ" sz="1600" b="0" i="0" dirty="0"/>
                <a:t> </a:t>
              </a:r>
              <a:r>
                <a:rPr lang="cs-CZ" sz="1600" b="0" i="0" dirty="0" err="1"/>
                <a:t>scan</a:t>
              </a:r>
              <a:endParaRPr lang="cs-CZ" sz="1600" b="0" i="0" dirty="0"/>
            </a:p>
          </p:txBody>
        </p:sp>
        <p:sp>
          <p:nvSpPr>
            <p:cNvPr id="12" name="AutoShape 115"/>
            <p:cNvSpPr>
              <a:spLocks noChangeArrowheads="1"/>
            </p:cNvSpPr>
            <p:nvPr/>
          </p:nvSpPr>
          <p:spPr bwMode="auto">
            <a:xfrm>
              <a:off x="1837" y="3430"/>
              <a:ext cx="998" cy="2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66"/>
                </a:gs>
                <a:gs pos="100000">
                  <a:srgbClr val="FFC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cs-CZ" sz="1600" b="0" i="0" dirty="0" err="1"/>
                <a:t>final</a:t>
              </a:r>
              <a:r>
                <a:rPr lang="cs-CZ" sz="1600" b="0" i="0" dirty="0"/>
                <a:t> </a:t>
              </a:r>
              <a:r>
                <a:rPr lang="cs-CZ" sz="1600" b="0" i="0" dirty="0" err="1"/>
                <a:t>scan</a:t>
              </a:r>
              <a:endParaRPr lang="cs-CZ" sz="1600" b="0" i="0" dirty="0"/>
            </a:p>
          </p:txBody>
        </p:sp>
        <p:sp>
          <p:nvSpPr>
            <p:cNvPr id="13" name="Oval 116"/>
            <p:cNvSpPr>
              <a:spLocks noChangeArrowheads="1"/>
            </p:cNvSpPr>
            <p:nvPr/>
          </p:nvSpPr>
          <p:spPr bwMode="auto">
            <a:xfrm>
              <a:off x="2245" y="3067"/>
              <a:ext cx="181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cs-CZ" sz="1600" b="0" i="0" dirty="0"/>
                <a:t>+</a:t>
              </a:r>
            </a:p>
          </p:txBody>
        </p:sp>
        <p:sp>
          <p:nvSpPr>
            <p:cNvPr id="14" name="Oval 117"/>
            <p:cNvSpPr>
              <a:spLocks noChangeArrowheads="1"/>
            </p:cNvSpPr>
            <p:nvPr/>
          </p:nvSpPr>
          <p:spPr bwMode="auto">
            <a:xfrm>
              <a:off x="3334" y="3067"/>
              <a:ext cx="181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cs-CZ" sz="1600" b="0" i="0" dirty="0"/>
                <a:t>+</a:t>
              </a:r>
            </a:p>
          </p:txBody>
        </p:sp>
        <p:cxnSp>
          <p:nvCxnSpPr>
            <p:cNvPr id="15" name="AutoShape 119"/>
            <p:cNvCxnSpPr>
              <a:cxnSpLocks noChangeShapeType="1"/>
              <a:stCxn id="11" idx="2"/>
              <a:endCxn id="13" idx="2"/>
            </p:cNvCxnSpPr>
            <p:nvPr/>
          </p:nvCxnSpPr>
          <p:spPr bwMode="auto">
            <a:xfrm rot="16200000" flipH="1">
              <a:off x="1610" y="2523"/>
              <a:ext cx="272" cy="99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Line 121"/>
            <p:cNvSpPr>
              <a:spLocks noChangeShapeType="1"/>
            </p:cNvSpPr>
            <p:nvPr/>
          </p:nvSpPr>
          <p:spPr bwMode="auto">
            <a:xfrm>
              <a:off x="2336" y="288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22"/>
            <p:cNvSpPr>
              <a:spLocks noChangeShapeType="1"/>
            </p:cNvSpPr>
            <p:nvPr/>
          </p:nvSpPr>
          <p:spPr bwMode="auto">
            <a:xfrm>
              <a:off x="2426" y="3158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AutoShape 123"/>
            <p:cNvSpPr>
              <a:spLocks noChangeArrowheads="1"/>
            </p:cNvSpPr>
            <p:nvPr/>
          </p:nvSpPr>
          <p:spPr bwMode="auto">
            <a:xfrm>
              <a:off x="2925" y="2614"/>
              <a:ext cx="998" cy="2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cs-CZ" sz="1600" b="0" i="0" dirty="0" err="1"/>
                <a:t>pre-scan</a:t>
              </a:r>
              <a:endParaRPr lang="cs-CZ" sz="1600" b="0" i="0" dirty="0"/>
            </a:p>
          </p:txBody>
        </p:sp>
        <p:sp>
          <p:nvSpPr>
            <p:cNvPr id="19" name="AutoShape 125"/>
            <p:cNvSpPr>
              <a:spLocks noChangeArrowheads="1"/>
            </p:cNvSpPr>
            <p:nvPr/>
          </p:nvSpPr>
          <p:spPr bwMode="auto">
            <a:xfrm>
              <a:off x="2925" y="3430"/>
              <a:ext cx="998" cy="2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66"/>
                </a:gs>
                <a:gs pos="100000">
                  <a:srgbClr val="FFC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cs-CZ" sz="1600" b="0" i="0" dirty="0" err="1"/>
                <a:t>final</a:t>
              </a:r>
              <a:r>
                <a:rPr lang="cs-CZ" sz="1600" b="0" i="0" dirty="0"/>
                <a:t> </a:t>
              </a:r>
              <a:r>
                <a:rPr lang="cs-CZ" sz="1600" b="0" i="0" dirty="0" err="1"/>
                <a:t>scan</a:t>
              </a:r>
              <a:endParaRPr lang="cs-CZ" sz="1600" b="0" i="0" dirty="0"/>
            </a:p>
          </p:txBody>
        </p:sp>
        <p:sp>
          <p:nvSpPr>
            <p:cNvPr id="20" name="AutoShape 126"/>
            <p:cNvSpPr>
              <a:spLocks noChangeArrowheads="1"/>
            </p:cNvSpPr>
            <p:nvPr/>
          </p:nvSpPr>
          <p:spPr bwMode="auto">
            <a:xfrm>
              <a:off x="4014" y="3430"/>
              <a:ext cx="998" cy="2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66"/>
                </a:gs>
                <a:gs pos="100000">
                  <a:srgbClr val="FFC0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None/>
              </a:pPr>
              <a:r>
                <a:rPr lang="cs-CZ" sz="1600" b="0" i="0" dirty="0" err="1"/>
                <a:t>final</a:t>
              </a:r>
              <a:r>
                <a:rPr lang="cs-CZ" sz="1600" b="0" i="0" dirty="0"/>
                <a:t> </a:t>
              </a:r>
              <a:r>
                <a:rPr lang="cs-CZ" sz="1600" b="0" i="0" dirty="0" err="1"/>
                <a:t>scan</a:t>
              </a:r>
              <a:endParaRPr lang="cs-CZ" sz="1600" b="0" i="0" dirty="0"/>
            </a:p>
          </p:txBody>
        </p:sp>
        <p:cxnSp>
          <p:nvCxnSpPr>
            <p:cNvPr id="21" name="AutoShape 127"/>
            <p:cNvCxnSpPr>
              <a:cxnSpLocks noChangeShapeType="1"/>
              <a:stCxn id="14" idx="6"/>
              <a:endCxn id="20" idx="0"/>
            </p:cNvCxnSpPr>
            <p:nvPr/>
          </p:nvCxnSpPr>
          <p:spPr bwMode="auto">
            <a:xfrm>
              <a:off x="3515" y="3158"/>
              <a:ext cx="998" cy="27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128"/>
            <p:cNvCxnSpPr>
              <a:cxnSpLocks noChangeShapeType="1"/>
              <a:stCxn id="11" idx="2"/>
              <a:endCxn id="12" idx="0"/>
            </p:cNvCxnSpPr>
            <p:nvPr/>
          </p:nvCxnSpPr>
          <p:spPr bwMode="auto">
            <a:xfrm rot="16200000" flipH="1">
              <a:off x="1520" y="2613"/>
              <a:ext cx="544" cy="1089"/>
            </a:xfrm>
            <a:prstGeom prst="curvedConnector3">
              <a:avLst>
                <a:gd name="adj1" fmla="val 6121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>
              <a:off x="3424" y="288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cxnSp>
          <p:nvCxnSpPr>
            <p:cNvPr id="24" name="AutoShape 130"/>
            <p:cNvCxnSpPr>
              <a:cxnSpLocks noChangeShapeType="1"/>
              <a:stCxn id="13" idx="6"/>
              <a:endCxn id="19" idx="0"/>
            </p:cNvCxnSpPr>
            <p:nvPr/>
          </p:nvCxnSpPr>
          <p:spPr bwMode="auto">
            <a:xfrm>
              <a:off x="2426" y="3158"/>
              <a:ext cx="998" cy="27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3" name="Text Box 132"/>
          <p:cNvSpPr txBox="1">
            <a:spLocks noChangeArrowheads="1"/>
          </p:cNvSpPr>
          <p:nvPr/>
        </p:nvSpPr>
        <p:spPr bwMode="auto">
          <a:xfrm>
            <a:off x="769542" y="3059982"/>
            <a:ext cx="2714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None/>
            </a:pPr>
            <a:r>
              <a:rPr lang="cs-CZ" sz="1400" b="0" i="0" dirty="0"/>
              <a:t>x</a:t>
            </a:r>
          </a:p>
        </p:txBody>
      </p:sp>
      <p:sp>
        <p:nvSpPr>
          <p:cNvPr id="74" name="Text Box 133"/>
          <p:cNvSpPr txBox="1">
            <a:spLocks noChangeArrowheads="1"/>
          </p:cNvSpPr>
          <p:nvPr/>
        </p:nvSpPr>
        <p:spPr bwMode="auto">
          <a:xfrm>
            <a:off x="769542" y="3420345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 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None/>
            </a:pPr>
            <a:r>
              <a:rPr lang="cs-CZ" sz="1400" b="0" i="0" dirty="0"/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7543800" cy="1295400"/>
          </a:xfrm>
        </p:spPr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http://threadingbuildingblocks.org/</a:t>
            </a:r>
          </a:p>
          <a:p>
            <a:pPr lvl="1"/>
            <a:r>
              <a:rPr lang="en-US" smtClean="0"/>
              <a:t>Commercial and open source versions</a:t>
            </a:r>
          </a:p>
          <a:p>
            <a:r>
              <a:rPr lang="en-US" smtClean="0"/>
              <a:t>J. Reinders - Intel® Threading Building Blocks: Outfitting C++ for Multi-core Processor Parallelism – O’REILLY 2007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737273"/>
            <a:ext cx="2592387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53136"/>
            <a:ext cx="9048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963" y="4437112"/>
            <a:ext cx="1401762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parallel_do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89"/>
            <a:ext cx="8507288" cy="48811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cs-CZ" sz="25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500" b="1" dirty="0" err="1" smtClean="0">
                <a:latin typeface="Courier New" pitchFamily="49" charset="0"/>
                <a:cs typeface="Courier New" pitchFamily="49" charset="0"/>
              </a:rPr>
              <a:t>InIter</a:t>
            </a:r>
            <a:r>
              <a:rPr lang="cs-CZ" sz="25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2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500" b="1" dirty="0" smtClean="0">
                <a:latin typeface="Courier New" pitchFamily="49" charset="0"/>
                <a:cs typeface="Courier New" pitchFamily="49" charset="0"/>
              </a:rPr>
              <a:t> Body&gt;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parallel_do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InIter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first, </a:t>
            </a:r>
            <a:r>
              <a:rPr lang="en-US" sz="2500" b="1" dirty="0" err="1" smtClean="0">
                <a:latin typeface="Courier New" pitchFamily="49" charset="0"/>
                <a:cs typeface="Courier New" pitchFamily="49" charset="0"/>
              </a:rPr>
              <a:t>InIter</a:t>
            </a:r>
            <a:r>
              <a:rPr lang="en-US" sz="2500" b="1" dirty="0" smtClean="0">
                <a:latin typeface="Courier New" pitchFamily="49" charset="0"/>
                <a:cs typeface="Courier New" pitchFamily="49" charset="0"/>
              </a:rPr>
              <a:t> last, Body body);</a:t>
            </a:r>
          </a:p>
          <a:p>
            <a:pPr>
              <a:defRPr/>
            </a:pPr>
            <a:endParaRPr lang="en-US" sz="1100" dirty="0" smtClean="0"/>
          </a:p>
          <a:p>
            <a:pPr>
              <a:defRPr/>
            </a:pPr>
            <a:r>
              <a:rPr lang="en-US" sz="2800" dirty="0" smtClean="0"/>
              <a:t>Different Body than e.g. </a:t>
            </a:r>
            <a:r>
              <a:rPr lang="en-US" sz="2800" dirty="0" err="1" smtClean="0"/>
              <a:t>parallel_for</a:t>
            </a:r>
            <a:endParaRPr lang="en-US" sz="2400" dirty="0" smtClean="0"/>
          </a:p>
          <a:p>
            <a:pPr lvl="1">
              <a:defRPr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operator()</a:t>
            </a:r>
            <a:r>
              <a:rPr lang="en-US" sz="2400" dirty="0" smtClean="0"/>
              <a:t> is unary and must be reentrant</a:t>
            </a:r>
          </a:p>
          <a:p>
            <a:pPr lvl="2">
              <a:defRPr/>
            </a:pPr>
            <a:r>
              <a:rPr lang="en-US" sz="2100" dirty="0" smtClean="0"/>
              <a:t>Optional 2</a:t>
            </a:r>
            <a:r>
              <a:rPr lang="en-US" sz="2100" baseline="30000" dirty="0" smtClean="0"/>
              <a:t>nd</a:t>
            </a:r>
            <a:r>
              <a:rPr lang="en-US" sz="2100" dirty="0" smtClean="0"/>
              <a:t> argument is feeder, which is used to add more work that is process by subsequent calls (for better scalability)</a:t>
            </a:r>
          </a:p>
          <a:p>
            <a:pPr lvl="1">
              <a:defRPr/>
            </a:pPr>
            <a:r>
              <a:rPr lang="en-US" sz="2400" dirty="0" smtClean="0"/>
              <a:t>no splitting</a:t>
            </a:r>
          </a:p>
          <a:p>
            <a:pPr>
              <a:defRPr/>
            </a:pPr>
            <a:r>
              <a:rPr lang="en-US" sz="2800" dirty="0" smtClean="0"/>
              <a:t>Not suitable for trivial operations</a:t>
            </a:r>
          </a:p>
          <a:p>
            <a:pPr lvl="1">
              <a:defRPr/>
            </a:pPr>
            <a:r>
              <a:rPr lang="en-US" sz="2400" dirty="0" smtClean="0"/>
              <a:t>less than 10.000 instructions in Body::operator()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parallel_for_each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ike STL’s </a:t>
            </a:r>
            <a:r>
              <a:rPr lang="en-US" dirty="0" err="1" smtClean="0"/>
              <a:t>for_each</a:t>
            </a:r>
            <a:endParaRPr lang="en-US" dirty="0" smtClean="0"/>
          </a:p>
          <a:p>
            <a:pPr lvl="1"/>
            <a:r>
              <a:rPr lang="en-US" dirty="0" smtClean="0"/>
              <a:t>Same semantics, except for parallel processing</a:t>
            </a:r>
          </a:p>
          <a:p>
            <a:pPr lvl="1"/>
            <a:r>
              <a:rPr lang="en-US" dirty="0" smtClean="0"/>
              <a:t>Equivalent with </a:t>
            </a:r>
            <a:r>
              <a:rPr lang="en-US" dirty="0" err="1" smtClean="0"/>
              <a:t>parallel_do</a:t>
            </a:r>
            <a:endParaRPr lang="en-US" dirty="0"/>
          </a:p>
          <a:p>
            <a:pPr lvl="2"/>
            <a:r>
              <a:rPr lang="en-US" dirty="0" smtClean="0"/>
              <a:t>But without feeder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pipeline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251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S</a:t>
            </a:r>
            <a:r>
              <a:rPr lang="en-US" sz="2800" dirty="0" smtClean="0"/>
              <a:t>equence of filters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cs-CZ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800" b="1" dirty="0" err="1" smtClean="0">
                <a:latin typeface="Courier New" pitchFamily="49" charset="0"/>
                <a:cs typeface="Courier New" pitchFamily="49" charset="0"/>
              </a:rPr>
              <a:t>pipeline</a:t>
            </a:r>
            <a:r>
              <a:rPr lang="cs-CZ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cs-CZ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cs-CZ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800" b="1" dirty="0" err="1" smtClean="0">
                <a:latin typeface="Courier New" pitchFamily="49" charset="0"/>
                <a:cs typeface="Courier New" pitchFamily="49" charset="0"/>
              </a:rPr>
              <a:t>add_filter</a:t>
            </a:r>
            <a:r>
              <a:rPr lang="cs-CZ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800" b="1" dirty="0" err="1" smtClean="0">
                <a:latin typeface="Courier New" pitchFamily="49" charset="0"/>
                <a:cs typeface="Courier New" pitchFamily="49" charset="0"/>
              </a:rPr>
              <a:t>filter</a:t>
            </a:r>
            <a:r>
              <a:rPr lang="cs-CZ" sz="1800" b="1" dirty="0" smtClean="0">
                <a:latin typeface="Courier New" pitchFamily="49" charset="0"/>
                <a:cs typeface="Courier New" pitchFamily="49" charset="0"/>
              </a:rPr>
              <a:t>&amp; f);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cs-CZ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800" b="1" dirty="0" smtClean="0">
                <a:latin typeface="Courier New" pitchFamily="49" charset="0"/>
                <a:cs typeface="Courier New" pitchFamily="49" charset="0"/>
              </a:rPr>
              <a:t>run(</a:t>
            </a:r>
            <a:r>
              <a:rPr lang="cs-CZ" sz="1800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cs-CZ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800" b="1" dirty="0" err="1" smtClean="0">
                <a:latin typeface="Courier New" pitchFamily="49" charset="0"/>
                <a:cs typeface="Courier New" pitchFamily="49" charset="0"/>
              </a:rPr>
              <a:t>max_num_of_live_tokens</a:t>
            </a:r>
            <a:r>
              <a:rPr lang="cs-CZ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18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dirty="0"/>
              <a:t>F</a:t>
            </a:r>
            <a:r>
              <a:rPr lang="en-US" sz="2800" dirty="0" smtClean="0"/>
              <a:t>ilters are serial or parallel</a:t>
            </a:r>
          </a:p>
          <a:p>
            <a:pPr lvl="1">
              <a:defRPr/>
            </a:pPr>
            <a:r>
              <a:rPr lang="en-US" sz="2400" dirty="0" smtClean="0"/>
              <a:t>serial is either in-order or out-of-order</a:t>
            </a:r>
          </a:p>
          <a:p>
            <a:pPr>
              <a:defRPr/>
            </a:pPr>
            <a:r>
              <a:rPr lang="en-US" sz="2800" dirty="0"/>
              <a:t>F</a:t>
            </a:r>
            <a:r>
              <a:rPr lang="en-US" sz="2800" dirty="0" smtClean="0"/>
              <a:t>ilters derive from class filter and override virtual</a:t>
            </a:r>
            <a:br>
              <a:rPr lang="en-US" sz="2800" dirty="0" smtClean="0"/>
            </a:b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* operator()(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*item);</a:t>
            </a:r>
          </a:p>
          <a:p>
            <a:pPr lvl="1">
              <a:defRPr/>
            </a:pPr>
            <a:r>
              <a:rPr lang="en-US" sz="2000" dirty="0" smtClean="0"/>
              <a:t>the first filter’s operator() is called repeatedly until it returns NULL</a:t>
            </a:r>
          </a:p>
          <a:p>
            <a:pPr lvl="1">
              <a:defRPr/>
            </a:pPr>
            <a:r>
              <a:rPr lang="en-US" sz="2000" dirty="0" smtClean="0"/>
              <a:t>the results returned by the last filter are ignored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parallel_pipeline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trongly typed lambda-friendly pipeline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parallel_pipeline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 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max_number_of_live_tokens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 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filter_t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&gt;&amp;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filter_chain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/>
              <a:t>F</a:t>
            </a:r>
            <a:r>
              <a:rPr lang="en-US" dirty="0" smtClean="0"/>
              <a:t>ilters</a:t>
            </a:r>
          </a:p>
          <a:p>
            <a:pPr lvl="1"/>
            <a:r>
              <a:rPr lang="en-US" sz="2400" dirty="0" smtClean="0">
                <a:cs typeface="Courier New" pitchFamily="49" charset="0"/>
              </a:rPr>
              <a:t>combined using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dirty="0" smtClean="0">
                <a:cs typeface="Courier New" pitchFamily="49" charset="0"/>
              </a:rPr>
              <a:t> operator</a:t>
            </a:r>
          </a:p>
          <a:p>
            <a:pPr lvl="1"/>
            <a:r>
              <a:rPr lang="en-US" sz="2400" dirty="0">
                <a:cs typeface="Courier New" pitchFamily="49" charset="0"/>
              </a:rPr>
              <a:t>s</a:t>
            </a:r>
            <a:r>
              <a:rPr lang="en-US" sz="2400" dirty="0" smtClean="0">
                <a:cs typeface="Courier New" pitchFamily="49" charset="0"/>
              </a:rPr>
              <a:t>ame modes as original pipeline</a:t>
            </a:r>
          </a:p>
          <a:p>
            <a:pPr lvl="1"/>
            <a:r>
              <a:rPr lang="en-US" sz="2400" dirty="0" smtClean="0">
                <a:cs typeface="Courier New" pitchFamily="49" charset="0"/>
              </a:rPr>
              <a:t>input and output type (first and last are voids)</a:t>
            </a:r>
          </a:p>
          <a:p>
            <a:pPr lvl="1"/>
            <a:r>
              <a:rPr lang="en-US" sz="2400" dirty="0" err="1" smtClean="0">
                <a:cs typeface="Courier New" pitchFamily="49" charset="0"/>
              </a:rPr>
              <a:t>functor</a:t>
            </a:r>
            <a:r>
              <a:rPr lang="en-US" sz="2400" dirty="0" smtClean="0">
                <a:cs typeface="Courier New" pitchFamily="49" charset="0"/>
              </a:rPr>
              <a:t> for the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parallel_pipeline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5184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RootMeanSquare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* first,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* last) {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sum=0;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parallel_pipeline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</a:t>
            </a:r>
            <a:r>
              <a:rPr lang="en-US" sz="1600" b="1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max_number_of_live_token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=*/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16,       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make_filter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*&gt;(filter::serial,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[&amp;](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flow_control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&amp; fc) -&gt;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* {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(first &lt; last)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first++;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fc.stop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nullptr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}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}    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) &amp;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make_filter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*,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&gt;(filter::parallel,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[](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* p){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(*p)*(*p); } 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) &amp;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make_filter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&gt;(filter::serial,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[&amp;](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x) { sum += x; }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)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);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(sum); 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Flow graph</a:t>
            </a:r>
            <a:endParaRPr lang="cs-C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9498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Generalization of the pipeline</a:t>
            </a:r>
          </a:p>
          <a:p>
            <a:pPr lvl="1">
              <a:defRPr/>
            </a:pPr>
            <a:r>
              <a:rPr lang="en-US" dirty="0" smtClean="0"/>
              <a:t>arbitrary oriented graph</a:t>
            </a:r>
          </a:p>
          <a:p>
            <a:pPr lvl="1">
              <a:defRPr/>
            </a:pPr>
            <a:r>
              <a:rPr lang="en-US" dirty="0" smtClean="0"/>
              <a:t>nodes and explicit (dataflow) connections</a:t>
            </a:r>
          </a:p>
          <a:p>
            <a:pPr>
              <a:defRPr/>
            </a:pPr>
            <a:r>
              <a:rPr lang="en-US" dirty="0"/>
              <a:t>M</a:t>
            </a:r>
            <a:r>
              <a:rPr lang="en-US" dirty="0" smtClean="0"/>
              <a:t>ore complex rules for execution</a:t>
            </a:r>
          </a:p>
          <a:p>
            <a:pPr lvl="1">
              <a:defRPr/>
            </a:pPr>
            <a:r>
              <a:rPr lang="en-US" dirty="0" smtClean="0"/>
              <a:t>e.g., no explicit “number of live tokens”</a:t>
            </a:r>
          </a:p>
          <a:p>
            <a:pPr>
              <a:defRPr/>
            </a:pPr>
            <a:r>
              <a:rPr lang="en-US" dirty="0"/>
              <a:t>P</a:t>
            </a:r>
            <a:r>
              <a:rPr lang="en-US" dirty="0" smtClean="0"/>
              <a:t>re-defined set of node types</a:t>
            </a:r>
          </a:p>
          <a:p>
            <a:pPr lvl="1">
              <a:defRPr/>
            </a:pPr>
            <a:r>
              <a:rPr lang="en-US" dirty="0" smtClean="0"/>
              <a:t>function, join, limiter,…</a:t>
            </a:r>
          </a:p>
          <a:p>
            <a:pPr lvl="1">
              <a:defRPr/>
            </a:pPr>
            <a:endParaRPr lang="en-US" sz="1000" dirty="0" smtClean="0"/>
          </a:p>
          <a:p>
            <a:pPr>
              <a:defRPr/>
            </a:pPr>
            <a:r>
              <a:rPr lang="en-US" dirty="0"/>
              <a:t>S</a:t>
            </a:r>
            <a:r>
              <a:rPr lang="en-US" dirty="0" smtClean="0"/>
              <a:t>ee the documentation…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parallel_sort</a:t>
            </a:r>
            <a:endParaRPr lang="cs-CZ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401050" cy="4411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RndAccIter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parallel_sort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RndAccIter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begin,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RndAccIter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end);</a:t>
            </a:r>
          </a:p>
          <a:p>
            <a:pPr>
              <a:buFont typeface="Wingdings" pitchFamily="2" charset="2"/>
              <a:buNone/>
            </a:pPr>
            <a:r>
              <a:rPr lang="cs-CZ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template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RndAccIter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latin typeface="Courier New" pitchFamily="49" charset="0"/>
                <a:cs typeface="Courier New" pitchFamily="49" charset="0"/>
              </a:rPr>
              <a:t>Compare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parallel_sort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RndAccIter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begin,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RndAccIter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end,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cs-CZ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latin typeface="Courier New" pitchFamily="49" charset="0"/>
                <a:cs typeface="Courier New" pitchFamily="49" charset="0"/>
              </a:rPr>
              <a:t>Compare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&amp; </a:t>
            </a:r>
            <a:r>
              <a:rPr lang="cs-CZ" sz="2000" b="1" dirty="0" err="1" smtClean="0">
                <a:latin typeface="Courier New" pitchFamily="49" charset="0"/>
                <a:cs typeface="Courier New" pitchFamily="49" charset="0"/>
              </a:rPr>
              <a:t>comp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Parallel unstable sort</a:t>
            </a:r>
          </a:p>
          <a:p>
            <a:pPr lvl="1"/>
            <a:r>
              <a:rPr lang="en-US" dirty="0" err="1"/>
              <a:t>A</a:t>
            </a:r>
            <a:r>
              <a:rPr lang="cs-CZ" dirty="0" err="1" smtClean="0"/>
              <a:t>verage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complexity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O(N log (N))</a:t>
            </a:r>
            <a:endParaRPr lang="en-US" dirty="0" smtClean="0"/>
          </a:p>
          <a:p>
            <a:pPr lvl="1"/>
            <a:r>
              <a:rPr lang="en-US" dirty="0" smtClean="0"/>
              <a:t>Usage: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2000" b="1" dirty="0" err="1" smtClean="0">
                <a:latin typeface="Courier New" pitchFamily="49" charset="0"/>
                <a:cs typeface="Courier New" pitchFamily="49" charset="0"/>
              </a:rPr>
              <a:t>parallel_sort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(a, a + N);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cs-CZ" sz="2000" b="1" dirty="0" err="1" smtClean="0">
                <a:latin typeface="Courier New" pitchFamily="49" charset="0"/>
                <a:cs typeface="Courier New" pitchFamily="49" charset="0"/>
              </a:rPr>
              <a:t>parallel_sort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(b,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latin typeface="Courier New" pitchFamily="49" charset="0"/>
                <a:cs typeface="Courier New" pitchFamily="49" charset="0"/>
              </a:rPr>
              <a:t>b+N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cs-CZ" sz="2000" b="1" dirty="0" err="1" smtClean="0">
                <a:latin typeface="Courier New" pitchFamily="49" charset="0"/>
                <a:cs typeface="Courier New" pitchFamily="49" charset="0"/>
              </a:rPr>
              <a:t>greater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&gt;());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parallel_invoke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arallel invocation of 2 to 10 </a:t>
            </a:r>
            <a:r>
              <a:rPr lang="en-US" dirty="0" err="1" smtClean="0"/>
              <a:t>functors</a:t>
            </a:r>
            <a:endParaRPr lang="en-US" dirty="0" smtClean="0"/>
          </a:p>
          <a:p>
            <a:pPr lvl="1"/>
            <a:r>
              <a:rPr lang="en-US" dirty="0" smtClean="0"/>
              <a:t>May be used to invoke completely different tasks in a simple manner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tbb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parallel_invoke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lvl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myfunc1,</a:t>
            </a:r>
          </a:p>
          <a:p>
            <a:pPr lvl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[]{ bar(2); },</a:t>
            </a:r>
          </a:p>
          <a:p>
            <a:pPr lvl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[]{ bar(3); },</a:t>
            </a:r>
          </a:p>
          <a:p>
            <a:pPr lvl="1"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Containers</a:t>
            </a:r>
            <a:endParaRPr 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949825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b="1" dirty="0" err="1" smtClean="0">
                <a:latin typeface="Courier New" pitchFamily="49" charset="0"/>
              </a:rPr>
              <a:t>concurrent</a:t>
            </a:r>
            <a:r>
              <a:rPr lang="cs-CZ" sz="2000" b="1" dirty="0" smtClean="0">
                <a:latin typeface="Courier New" pitchFamily="49" charset="0"/>
              </a:rPr>
              <a:t>_</a:t>
            </a:r>
            <a:r>
              <a:rPr lang="en-US" sz="2000" b="1" dirty="0" err="1" smtClean="0">
                <a:latin typeface="Courier New" pitchFamily="49" charset="0"/>
              </a:rPr>
              <a:t>unordered_map</a:t>
            </a: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</a:rPr>
              <a:t>Key,Val,Hash,Eq,Alloc</a:t>
            </a:r>
            <a:r>
              <a:rPr lang="en-US" sz="2000" b="1" dirty="0" smtClean="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b="1" dirty="0" err="1" smtClean="0">
                <a:latin typeface="Courier New" pitchFamily="49" charset="0"/>
              </a:rPr>
              <a:t>concurrent</a:t>
            </a:r>
            <a:r>
              <a:rPr lang="cs-CZ" sz="2000" b="1" dirty="0" smtClean="0">
                <a:latin typeface="Courier New" pitchFamily="49" charset="0"/>
              </a:rPr>
              <a:t>_</a:t>
            </a:r>
            <a:r>
              <a:rPr lang="en-US" sz="2000" b="1" dirty="0" err="1" smtClean="0">
                <a:latin typeface="Courier New" pitchFamily="49" charset="0"/>
              </a:rPr>
              <a:t>unordered_set</a:t>
            </a: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</a:rPr>
              <a:t>Key,Hash,Eq,Alloc</a:t>
            </a:r>
            <a:r>
              <a:rPr lang="en-US" sz="2000" b="1" dirty="0" smtClean="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b="1" dirty="0" err="1" smtClean="0">
                <a:latin typeface="Courier New" pitchFamily="49" charset="0"/>
              </a:rPr>
              <a:t>concurrent</a:t>
            </a:r>
            <a:r>
              <a:rPr lang="cs-CZ" sz="2000" b="1" dirty="0" smtClean="0">
                <a:latin typeface="Courier New" pitchFamily="49" charset="0"/>
              </a:rPr>
              <a:t>_</a:t>
            </a:r>
            <a:r>
              <a:rPr lang="cs-CZ" sz="2000" b="1" dirty="0" err="1" smtClean="0">
                <a:latin typeface="Courier New" pitchFamily="49" charset="0"/>
              </a:rPr>
              <a:t>hash</a:t>
            </a:r>
            <a:r>
              <a:rPr lang="cs-CZ" sz="2000" b="1" dirty="0" smtClean="0">
                <a:latin typeface="Courier New" pitchFamily="49" charset="0"/>
              </a:rPr>
              <a:t>_map&lt;</a:t>
            </a:r>
            <a:r>
              <a:rPr lang="cs-CZ" sz="2000" b="1" dirty="0" err="1" smtClean="0">
                <a:latin typeface="Courier New" pitchFamily="49" charset="0"/>
              </a:rPr>
              <a:t>Key</a:t>
            </a:r>
            <a:r>
              <a:rPr lang="cs-CZ" sz="2000" b="1" dirty="0" smtClean="0">
                <a:latin typeface="Courier New" pitchFamily="49" charset="0"/>
              </a:rPr>
              <a:t>,T,</a:t>
            </a:r>
            <a:r>
              <a:rPr lang="cs-CZ" sz="2000" b="1" dirty="0" err="1" smtClean="0">
                <a:latin typeface="Courier New" pitchFamily="49" charset="0"/>
              </a:rPr>
              <a:t>HashCompare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err="1" smtClean="0">
                <a:latin typeface="Courier New" pitchFamily="49" charset="0"/>
              </a:rPr>
              <a:t>Alloc</a:t>
            </a:r>
            <a:r>
              <a:rPr lang="cs-CZ" sz="2000" b="1" dirty="0" smtClean="0">
                <a:latin typeface="Courier New" pitchFamily="49" charset="0"/>
              </a:rPr>
              <a:t>&gt;</a:t>
            </a:r>
            <a:endParaRPr lang="en-US" sz="2000" b="1" dirty="0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b="1" dirty="0" err="1" smtClean="0">
                <a:latin typeface="Courier New" pitchFamily="49" charset="0"/>
              </a:rPr>
              <a:t>concurrent</a:t>
            </a:r>
            <a:r>
              <a:rPr lang="cs-CZ" sz="2000" b="1" dirty="0" smtClean="0">
                <a:latin typeface="Courier New" pitchFamily="49" charset="0"/>
              </a:rPr>
              <a:t>_</a:t>
            </a:r>
            <a:r>
              <a:rPr lang="cs-CZ" sz="2000" b="1" dirty="0" err="1" smtClean="0">
                <a:latin typeface="Courier New" pitchFamily="49" charset="0"/>
              </a:rPr>
              <a:t>queue</a:t>
            </a:r>
            <a:r>
              <a:rPr lang="cs-CZ" sz="2000" b="1" dirty="0" smtClean="0">
                <a:latin typeface="Courier New" pitchFamily="49" charset="0"/>
              </a:rPr>
              <a:t>&lt;T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err="1" smtClean="0">
                <a:latin typeface="Courier New" pitchFamily="49" charset="0"/>
              </a:rPr>
              <a:t>Alloc</a:t>
            </a:r>
            <a:r>
              <a:rPr lang="cs-CZ" sz="2000" b="1" dirty="0" smtClean="0">
                <a:latin typeface="Courier New" pitchFamily="49" charset="0"/>
              </a:rPr>
              <a:t>&gt;</a:t>
            </a:r>
            <a:endParaRPr lang="en-US" sz="2000" b="1" dirty="0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b="1" dirty="0" err="1" smtClean="0">
                <a:latin typeface="Courier New" pitchFamily="49" charset="0"/>
              </a:rPr>
              <a:t>concurrent</a:t>
            </a:r>
            <a:r>
              <a:rPr lang="cs-CZ" sz="2000" b="1" dirty="0" smtClean="0">
                <a:latin typeface="Courier New" pitchFamily="49" charset="0"/>
              </a:rPr>
              <a:t>_</a:t>
            </a:r>
            <a:r>
              <a:rPr lang="en-US" sz="2000" b="1" dirty="0" smtClean="0">
                <a:latin typeface="Courier New" pitchFamily="49" charset="0"/>
              </a:rPr>
              <a:t>bounded_</a:t>
            </a:r>
            <a:r>
              <a:rPr lang="cs-CZ" sz="2000" b="1" dirty="0" err="1" smtClean="0">
                <a:latin typeface="Courier New" pitchFamily="49" charset="0"/>
              </a:rPr>
              <a:t>queue</a:t>
            </a:r>
            <a:r>
              <a:rPr lang="cs-CZ" sz="2000" b="1" dirty="0" smtClean="0">
                <a:latin typeface="Courier New" pitchFamily="49" charset="0"/>
              </a:rPr>
              <a:t>&lt;T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err="1" smtClean="0">
                <a:latin typeface="Courier New" pitchFamily="49" charset="0"/>
              </a:rPr>
              <a:t>Alloc</a:t>
            </a:r>
            <a:r>
              <a:rPr lang="cs-CZ" sz="2000" b="1" dirty="0" smtClean="0">
                <a:latin typeface="Courier New" pitchFamily="49" charset="0"/>
              </a:rPr>
              <a:t>&gt;</a:t>
            </a:r>
            <a:endParaRPr lang="en-US" sz="2000" b="1" dirty="0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b="1" dirty="0" err="1" smtClean="0">
                <a:latin typeface="Courier New" pitchFamily="49" charset="0"/>
              </a:rPr>
              <a:t>concurrent</a:t>
            </a:r>
            <a:r>
              <a:rPr lang="cs-CZ" sz="2000" b="1" dirty="0" smtClean="0">
                <a:latin typeface="Courier New" pitchFamily="49" charset="0"/>
              </a:rPr>
              <a:t>_</a:t>
            </a:r>
            <a:r>
              <a:rPr lang="en-US" sz="2000" b="1" dirty="0" smtClean="0">
                <a:latin typeface="Courier New" pitchFamily="49" charset="0"/>
              </a:rPr>
              <a:t>priority_</a:t>
            </a:r>
            <a:r>
              <a:rPr lang="cs-CZ" sz="2000" b="1" dirty="0" err="1" smtClean="0">
                <a:latin typeface="Courier New" pitchFamily="49" charset="0"/>
              </a:rPr>
              <a:t>queue</a:t>
            </a:r>
            <a:r>
              <a:rPr lang="cs-CZ" sz="2000" b="1" dirty="0" smtClean="0">
                <a:latin typeface="Courier New" pitchFamily="49" charset="0"/>
              </a:rPr>
              <a:t>&lt;T</a:t>
            </a:r>
            <a:r>
              <a:rPr lang="en-US" sz="2000" b="1" dirty="0" smtClean="0">
                <a:latin typeface="Courier New" pitchFamily="49" charset="0"/>
              </a:rPr>
              <a:t>,</a:t>
            </a:r>
            <a:r>
              <a:rPr lang="en-US" sz="2000" b="1" dirty="0" err="1" smtClean="0">
                <a:latin typeface="Courier New" pitchFamily="49" charset="0"/>
              </a:rPr>
              <a:t>Compare,Alloc</a:t>
            </a:r>
            <a:r>
              <a:rPr lang="cs-CZ" sz="2000" b="1" dirty="0" smtClean="0">
                <a:latin typeface="Courier New" pitchFamily="49" charset="0"/>
              </a:rPr>
              <a:t>&gt;</a:t>
            </a:r>
            <a:endParaRPr lang="en-US" sz="2000" b="1" dirty="0" smtClean="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000" b="1" dirty="0" err="1" smtClean="0">
                <a:latin typeface="Courier New" pitchFamily="49" charset="0"/>
              </a:rPr>
              <a:t>concurrent</a:t>
            </a:r>
            <a:r>
              <a:rPr lang="cs-CZ" sz="2000" b="1" dirty="0" smtClean="0">
                <a:latin typeface="Courier New" pitchFamily="49" charset="0"/>
              </a:rPr>
              <a:t>_</a:t>
            </a:r>
            <a:r>
              <a:rPr lang="cs-CZ" sz="2000" b="1" dirty="0" err="1" smtClean="0">
                <a:latin typeface="Courier New" pitchFamily="49" charset="0"/>
              </a:rPr>
              <a:t>vector</a:t>
            </a:r>
            <a:r>
              <a:rPr lang="en-US" sz="2000" b="1" dirty="0" smtClean="0">
                <a:latin typeface="Courier New" pitchFamily="49" charset="0"/>
              </a:rPr>
              <a:t>&lt;T&gt;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000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600" dirty="0" smtClean="0"/>
              <a:t>Selected operations are thread-safe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/>
              <a:t>C</a:t>
            </a:r>
            <a:r>
              <a:rPr lang="en-US" sz="2600" dirty="0" smtClean="0"/>
              <a:t>an be used with “raw” threads, </a:t>
            </a:r>
            <a:r>
              <a:rPr lang="en-US" sz="2600" dirty="0" err="1" smtClean="0"/>
              <a:t>OpenMP</a:t>
            </a:r>
            <a:r>
              <a:rPr lang="en-US" sz="2600" dirty="0" smtClean="0"/>
              <a:t>,…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 smtClean="0"/>
              <a:t>Designed for high concurrency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/>
              <a:t>fine grained locking, lock-free algorithms</a:t>
            </a:r>
          </a:p>
          <a:p>
            <a:pPr>
              <a:lnSpc>
                <a:spcPct val="90000"/>
              </a:lnSpc>
              <a:defRPr/>
            </a:pPr>
            <a:r>
              <a:rPr lang="en-US" sz="2600" dirty="0"/>
              <a:t>H</a:t>
            </a:r>
            <a:r>
              <a:rPr lang="en-US" sz="2600" dirty="0" smtClean="0"/>
              <a:t>igher overhead than STL (due to concurrency)</a:t>
            </a:r>
          </a:p>
          <a:p>
            <a:pPr>
              <a:lnSpc>
                <a:spcPct val="90000"/>
              </a:lnSpc>
              <a:defRPr/>
            </a:pPr>
            <a:endParaRPr lang="cs-CZ" sz="2100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concurrent_vector</a:t>
            </a:r>
            <a:endParaRPr lang="cs-CZ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oncurrent growth and access</a:t>
            </a:r>
          </a:p>
          <a:p>
            <a:r>
              <a:rPr lang="en-US" dirty="0" smtClean="0"/>
              <a:t>Careful with exceptions</a:t>
            </a:r>
          </a:p>
          <a:p>
            <a:pPr lvl="1"/>
            <a:r>
              <a:rPr lang="en-US" dirty="0" smtClean="0"/>
              <a:t>Special rules for item constructors and destructors</a:t>
            </a:r>
          </a:p>
          <a:p>
            <a:r>
              <a:rPr lang="en-US" dirty="0"/>
              <a:t>E</a:t>
            </a:r>
            <a:r>
              <a:rPr lang="en-US" dirty="0" smtClean="0"/>
              <a:t>xisting elements are never moved</a:t>
            </a:r>
          </a:p>
          <a:p>
            <a:pPr lvl="1"/>
            <a:r>
              <a:rPr lang="en-US" dirty="0" smtClean="0"/>
              <a:t>iterators and references not invalidated by growth</a:t>
            </a:r>
          </a:p>
          <a:p>
            <a:pPr lvl="1"/>
            <a:r>
              <a:rPr lang="en-US" dirty="0" smtClean="0"/>
              <a:t>results in fragmentation – call </a:t>
            </a:r>
            <a:r>
              <a:rPr lang="en-US" dirty="0" smtClean="0">
                <a:latin typeface="Courier New" pitchFamily="49" charset="0"/>
              </a:rPr>
              <a:t>compact()</a:t>
            </a:r>
          </a:p>
          <a:p>
            <a:r>
              <a:rPr lang="en-US" dirty="0" smtClean="0"/>
              <a:t>Copy construction and assignment are not thread-safe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691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C++ library</a:t>
            </a:r>
          </a:p>
          <a:p>
            <a:pPr lvl="1"/>
            <a:r>
              <a:rPr lang="en-US" smtClean="0"/>
              <a:t>Namespace tbb</a:t>
            </a:r>
          </a:p>
          <a:p>
            <a:r>
              <a:rPr lang="en-US" smtClean="0"/>
              <a:t>Templates</a:t>
            </a:r>
          </a:p>
          <a:p>
            <a:r>
              <a:rPr lang="en-US" smtClean="0"/>
              <a:t>Compatible with other threading libraries (pthreads, OpenMP,…)</a:t>
            </a:r>
          </a:p>
          <a:p>
            <a:r>
              <a:rPr lang="en-US" smtClean="0"/>
              <a:t>Works with tasks, not threads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concurrent_vector</a:t>
            </a:r>
            <a:endParaRPr lang="cs-CZ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19263"/>
            <a:ext cx="8496944" cy="513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err="1" smtClean="0">
                <a:latin typeface="Courier New" pitchFamily="49" charset="0"/>
              </a:rPr>
              <a:t>grow_by</a:t>
            </a:r>
            <a:r>
              <a:rPr lang="cs-CZ" sz="2400" b="1" dirty="0" smtClean="0">
                <a:latin typeface="Courier New" pitchFamily="49" charset="0"/>
              </a:rPr>
              <a:t>(</a:t>
            </a:r>
            <a:r>
              <a:rPr lang="cs-CZ" sz="2400" b="1" dirty="0" err="1" smtClean="0">
                <a:latin typeface="Courier New" pitchFamily="49" charset="0"/>
              </a:rPr>
              <a:t>size_type</a:t>
            </a:r>
            <a:r>
              <a:rPr lang="cs-CZ" sz="2400" b="1" dirty="0" smtClean="0">
                <a:latin typeface="Courier New" pitchFamily="49" charset="0"/>
              </a:rPr>
              <a:t> delta</a:t>
            </a:r>
            <a:r>
              <a:rPr lang="en-US" sz="2400" b="1" dirty="0" smtClean="0">
                <a:latin typeface="Courier New" pitchFamily="49" charset="0"/>
              </a:rPr>
              <a:t> [, 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const</a:t>
            </a:r>
            <a:r>
              <a:rPr lang="cs-CZ" sz="2400" b="1" dirty="0" smtClean="0">
                <a:latin typeface="Courier New" pitchFamily="49" charset="0"/>
              </a:rPr>
              <a:t> T</a:t>
            </a:r>
            <a:r>
              <a:rPr lang="en-US" sz="2400" b="1" dirty="0" smtClean="0">
                <a:latin typeface="Courier New" pitchFamily="49" charset="0"/>
              </a:rPr>
              <a:t>&amp; t]</a:t>
            </a:r>
            <a:r>
              <a:rPr lang="cs-CZ" sz="2400" b="1" dirty="0" smtClean="0">
                <a:latin typeface="Courier New" pitchFamily="49" charset="0"/>
              </a:rPr>
              <a:t>)</a:t>
            </a:r>
            <a:r>
              <a:rPr lang="en-US" sz="2400" b="1" dirty="0" smtClean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adds </a:t>
            </a:r>
            <a:r>
              <a:rPr lang="en-US" sz="2400" b="1" dirty="0" smtClean="0">
                <a:latin typeface="Courier New" pitchFamily="49" charset="0"/>
              </a:rPr>
              <a:t>delta</a:t>
            </a:r>
            <a:r>
              <a:rPr lang="en-US" sz="2400" dirty="0" smtClean="0"/>
              <a:t> elements (atomically) to the end of vector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returns original size of the vector … </a:t>
            </a:r>
            <a:r>
              <a:rPr lang="en-US" sz="2400" i="1" dirty="0" smtClean="0"/>
              <a:t>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new elements have indexes [</a:t>
            </a:r>
            <a:r>
              <a:rPr lang="en-US" sz="2400" i="1" dirty="0" err="1" smtClean="0"/>
              <a:t>k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k</a:t>
            </a:r>
            <a:r>
              <a:rPr lang="en-US" sz="2400" dirty="0" err="1" smtClean="0"/>
              <a:t>+</a:t>
            </a:r>
            <a:r>
              <a:rPr lang="en-US" sz="2400" dirty="0" err="1" smtClean="0">
                <a:latin typeface="Courier New" pitchFamily="49" charset="0"/>
              </a:rPr>
              <a:t>delta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400" b="1" dirty="0" err="1" smtClean="0">
                <a:latin typeface="Courier New" pitchFamily="49" charset="0"/>
              </a:rPr>
              <a:t>size_t</a:t>
            </a:r>
            <a:r>
              <a:rPr lang="cs-CZ" sz="2400" b="1" dirty="0" smtClean="0"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push_back</a:t>
            </a:r>
            <a:r>
              <a:rPr lang="cs-CZ" sz="2400" b="1" dirty="0" smtClean="0">
                <a:latin typeface="Courier New" pitchFamily="49" charset="0"/>
              </a:rPr>
              <a:t>(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const</a:t>
            </a:r>
            <a:r>
              <a:rPr lang="en-US" sz="2400" b="1" dirty="0" smtClean="0">
                <a:latin typeface="Courier New" pitchFamily="49" charset="0"/>
              </a:rPr>
              <a:t> T</a:t>
            </a:r>
            <a:r>
              <a:rPr lang="cs-CZ" sz="2400" b="1" dirty="0" smtClean="0">
                <a:latin typeface="Courier New" pitchFamily="49" charset="0"/>
              </a:rPr>
              <a:t>&amp; </a:t>
            </a:r>
            <a:r>
              <a:rPr lang="cs-CZ" sz="2400" b="1" dirty="0" err="1" smtClean="0">
                <a:latin typeface="Courier New" pitchFamily="49" charset="0"/>
              </a:rPr>
              <a:t>value</a:t>
            </a:r>
            <a:r>
              <a:rPr lang="cs-CZ" sz="2400" b="1" dirty="0" smtClean="0">
                <a:latin typeface="Courier New" pitchFamily="49" charset="0"/>
              </a:rPr>
              <a:t>);</a:t>
            </a:r>
            <a:endParaRPr lang="en-US" sz="24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atomically ads copy of value to the end of the vector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returns index of the new value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access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operator[], at, front, back – all </a:t>
            </a:r>
            <a:r>
              <a:rPr lang="en-US" sz="2400" dirty="0" err="1" smtClean="0"/>
              <a:t>const</a:t>
            </a:r>
            <a:r>
              <a:rPr lang="en-US" sz="2400" dirty="0" smtClean="0"/>
              <a:t> and non-</a:t>
            </a:r>
            <a:r>
              <a:rPr lang="en-US" sz="2400" dirty="0" err="1" smtClean="0"/>
              <a:t>const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can be called concurrently while the vector grows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may return reference that is currently being constructed</a:t>
            </a:r>
            <a:r>
              <a:rPr lang="en-US" sz="2400" b="1" dirty="0" smtClean="0">
                <a:solidFill>
                  <a:srgbClr val="FF3300"/>
                </a:solidFill>
              </a:rPr>
              <a:t>!</a:t>
            </a:r>
            <a:endParaRPr lang="cs-CZ" sz="2400" b="1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9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concurrent_vector</a:t>
            </a:r>
            <a:endParaRPr lang="cs-CZ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range (</a:t>
            </a:r>
            <a:r>
              <a:rPr lang="en-US" dirty="0" err="1" smtClean="0"/>
              <a:t>const</a:t>
            </a:r>
            <a:r>
              <a:rPr lang="en-US" dirty="0" smtClean="0"/>
              <a:t> and non-</a:t>
            </a:r>
            <a:r>
              <a:rPr lang="en-US" dirty="0" err="1" smtClean="0"/>
              <a:t>const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used in parallel algorithms</a:t>
            </a:r>
          </a:p>
          <a:p>
            <a:r>
              <a:rPr lang="en-US" dirty="0" smtClean="0"/>
              <a:t>size()</a:t>
            </a:r>
          </a:p>
          <a:p>
            <a:pPr lvl="1"/>
            <a:r>
              <a:rPr lang="en-US" dirty="0" smtClean="0"/>
              <a:t>number of elements, including those currently being constructed</a:t>
            </a:r>
          </a:p>
          <a:p>
            <a:r>
              <a:rPr lang="en-US" dirty="0" smtClean="0"/>
              <a:t>standard ISO C++ random access iterators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5969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concurrent_queue</a:t>
            </a:r>
            <a:endParaRPr lang="cs-CZ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7808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600" dirty="0" smtClean="0"/>
              <a:t>push, </a:t>
            </a:r>
            <a:r>
              <a:rPr lang="en-US" sz="2600" dirty="0" err="1" smtClean="0"/>
              <a:t>try_pop</a:t>
            </a:r>
            <a:endParaRPr lang="en-US" sz="2600" dirty="0" smtClean="0"/>
          </a:p>
          <a:p>
            <a:pPr lvl="1">
              <a:defRPr/>
            </a:pPr>
            <a:r>
              <a:rPr lang="en-US" sz="2200" dirty="0" smtClean="0"/>
              <a:t>non-blocking</a:t>
            </a:r>
          </a:p>
          <a:p>
            <a:pPr>
              <a:defRPr/>
            </a:pPr>
            <a:r>
              <a:rPr lang="en-US" sz="2600" dirty="0"/>
              <a:t>N</a:t>
            </a:r>
            <a:r>
              <a:rPr lang="en-US" sz="2600" dirty="0" smtClean="0"/>
              <a:t>o STL-like front and back</a:t>
            </a:r>
          </a:p>
          <a:p>
            <a:pPr lvl="1">
              <a:defRPr/>
            </a:pPr>
            <a:r>
              <a:rPr lang="en-US" sz="2200" dirty="0" smtClean="0"/>
              <a:t>can’t be made thread-safe</a:t>
            </a:r>
          </a:p>
          <a:p>
            <a:pPr lvl="1">
              <a:defRPr/>
            </a:pPr>
            <a:r>
              <a:rPr lang="en-US" dirty="0" err="1" smtClean="0"/>
              <a:t>unsafe_begin</a:t>
            </a:r>
            <a:r>
              <a:rPr lang="en-US" dirty="0" smtClean="0"/>
              <a:t>, </a:t>
            </a:r>
            <a:r>
              <a:rPr lang="en-US" dirty="0" err="1" smtClean="0"/>
              <a:t>unsafe_end</a:t>
            </a:r>
            <a:r>
              <a:rPr lang="en-US" dirty="0" smtClean="0"/>
              <a:t>, </a:t>
            </a:r>
            <a:r>
              <a:rPr lang="en-US" dirty="0" err="1" smtClean="0"/>
              <a:t>unsafe_size</a:t>
            </a:r>
            <a:endParaRPr lang="en-US" dirty="0" smtClean="0"/>
          </a:p>
          <a:p>
            <a:pPr>
              <a:defRPr/>
            </a:pPr>
            <a:r>
              <a:rPr lang="en-US" sz="2600" dirty="0" err="1" smtClean="0"/>
              <a:t>concurrent_bounded_queue</a:t>
            </a:r>
            <a:endParaRPr lang="en-US" dirty="0" smtClean="0"/>
          </a:p>
          <a:p>
            <a:pPr lvl="1">
              <a:defRPr/>
            </a:pPr>
            <a:r>
              <a:rPr lang="en-US" sz="2200" dirty="0" smtClean="0"/>
              <a:t>added later, originally </a:t>
            </a:r>
            <a:r>
              <a:rPr lang="en-US" sz="2200" dirty="0" err="1" smtClean="0"/>
              <a:t>concurrent_queue</a:t>
            </a:r>
            <a:r>
              <a:rPr lang="en-US" sz="2200" dirty="0" smtClean="0"/>
              <a:t> was bounded</a:t>
            </a:r>
          </a:p>
          <a:p>
            <a:pPr lvl="1">
              <a:defRPr/>
            </a:pPr>
            <a:r>
              <a:rPr lang="en-US" sz="2200" dirty="0" smtClean="0"/>
              <a:t>limits the maximal number of elements in queue</a:t>
            </a:r>
          </a:p>
          <a:p>
            <a:pPr lvl="1">
              <a:defRPr/>
            </a:pPr>
            <a:r>
              <a:rPr lang="en-US" sz="2200" dirty="0" smtClean="0"/>
              <a:t>push and pop are blocking</a:t>
            </a:r>
          </a:p>
          <a:p>
            <a:pPr lvl="2">
              <a:defRPr/>
            </a:pPr>
            <a:r>
              <a:rPr lang="en-US" sz="1900" dirty="0" smtClean="0"/>
              <a:t>active lock used for blocking operations – should not wait long!</a:t>
            </a:r>
          </a:p>
          <a:p>
            <a:pPr lvl="1">
              <a:defRPr/>
            </a:pPr>
            <a:r>
              <a:rPr lang="en-US" sz="2200" dirty="0"/>
              <a:t>s</a:t>
            </a:r>
            <a:r>
              <a:rPr lang="en-US" sz="2200" dirty="0" smtClean="0"/>
              <a:t>ize() returns number of pushes minus number of pops</a:t>
            </a:r>
          </a:p>
        </p:txBody>
      </p:sp>
    </p:spTree>
    <p:extLst>
      <p:ext uri="{BB962C8B-B14F-4D97-AF65-F5344CB8AC3E}">
        <p14:creationId xmlns:p14="http://schemas.microsoft.com/office/powerpoint/2010/main" val="25659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concurrent_queue</a:t>
            </a:r>
            <a:endParaRPr lang="cs-CZ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78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 smtClean="0"/>
              <a:t>Order of items partially preserved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if one threads pushes X before Y and another thread pops both values, then X is popped before Y</a:t>
            </a:r>
            <a:endParaRPr lang="cs-CZ" sz="2200" dirty="0" smtClean="0"/>
          </a:p>
          <a:p>
            <a:pPr>
              <a:lnSpc>
                <a:spcPct val="90000"/>
              </a:lnSpc>
            </a:pPr>
            <a:r>
              <a:rPr lang="en-US" sz="2600" dirty="0"/>
              <a:t>P</a:t>
            </a:r>
            <a:r>
              <a:rPr lang="en-US" sz="2600" dirty="0" smtClean="0"/>
              <a:t>rovides iterators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for debugging only, invalidated on modification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STL compliant iterator and </a:t>
            </a:r>
            <a:r>
              <a:rPr lang="en-US" sz="2200" dirty="0" err="1" smtClean="0"/>
              <a:t>const_iterator</a:t>
            </a:r>
            <a:endParaRPr lang="en-US" sz="2200" dirty="0" smtClean="0"/>
          </a:p>
          <a:p>
            <a:pPr>
              <a:lnSpc>
                <a:spcPct val="90000"/>
              </a:lnSpc>
            </a:pPr>
            <a:r>
              <a:rPr lang="en-US" sz="2600" dirty="0" smtClean="0"/>
              <a:t>To be used wisely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maybe </a:t>
            </a:r>
            <a:r>
              <a:rPr lang="en-US" sz="2200" dirty="0" err="1" smtClean="0"/>
              <a:t>parallel_do</a:t>
            </a:r>
            <a:r>
              <a:rPr lang="en-US" sz="2200" dirty="0" smtClean="0"/>
              <a:t> or pipeline can be used as well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parallel algorithms perform better – avoid one bottleneck (the queue), better use caches, …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resist the temptation to implement producer-consumer</a:t>
            </a:r>
            <a:br>
              <a:rPr lang="en-US" sz="2200" dirty="0" smtClean="0"/>
            </a:br>
            <a:r>
              <a:rPr lang="en-US" sz="2200" dirty="0" smtClean="0"/>
              <a:t>(or similar) algorithms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09505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concurrent_priority_queue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imilar to STL </a:t>
            </a:r>
            <a:r>
              <a:rPr lang="en-US" dirty="0" err="1" smtClean="0"/>
              <a:t>priority_queue</a:t>
            </a:r>
            <a:endParaRPr lang="en-US" dirty="0" smtClean="0"/>
          </a:p>
          <a:p>
            <a:pPr lvl="1"/>
            <a:r>
              <a:rPr lang="en-US" dirty="0" smtClean="0"/>
              <a:t>With fixed underlying container</a:t>
            </a:r>
          </a:p>
          <a:p>
            <a:pPr lvl="1"/>
            <a:r>
              <a:rPr lang="en-US" dirty="0" err="1" smtClean="0"/>
              <a:t>try_pop</a:t>
            </a:r>
            <a:r>
              <a:rPr lang="en-US" dirty="0" smtClean="0"/>
              <a:t>() instead of pop()</a:t>
            </a:r>
          </a:p>
          <a:p>
            <a:pPr lvl="1"/>
            <a:r>
              <a:rPr lang="en-US" dirty="0" smtClean="0"/>
              <a:t>thread-unsafe empty() and size()</a:t>
            </a:r>
          </a:p>
        </p:txBody>
      </p:sp>
    </p:spTree>
    <p:extLst>
      <p:ext uri="{BB962C8B-B14F-4D97-AF65-F5344CB8AC3E}">
        <p14:creationId xmlns:p14="http://schemas.microsoft.com/office/powerpoint/2010/main" val="17781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concurrent_unordered_map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</a:t>
            </a:r>
            <a:r>
              <a:rPr lang="en-US" dirty="0" err="1" smtClean="0"/>
              <a:t>std</a:t>
            </a:r>
            <a:r>
              <a:rPr lang="en-US" dirty="0" smtClean="0"/>
              <a:t>::</a:t>
            </a:r>
            <a:r>
              <a:rPr lang="en-US" dirty="0" err="1" smtClean="0"/>
              <a:t>unordered_map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nsertion and iteration are safe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ven combined</a:t>
            </a:r>
          </a:p>
          <a:p>
            <a:pPr lvl="1"/>
            <a:r>
              <a:rPr lang="en-US" dirty="0"/>
              <a:t>Insertion does not invalidate </a:t>
            </a:r>
            <a:r>
              <a:rPr lang="en-US" dirty="0" smtClean="0"/>
              <a:t>iterators</a:t>
            </a:r>
          </a:p>
          <a:p>
            <a:r>
              <a:rPr lang="en-US" dirty="0"/>
              <a:t>E</a:t>
            </a:r>
            <a:r>
              <a:rPr lang="en-US" dirty="0" smtClean="0"/>
              <a:t>rasing is unsafe</a:t>
            </a:r>
          </a:p>
          <a:p>
            <a:r>
              <a:rPr lang="en-US" dirty="0"/>
              <a:t>N</a:t>
            </a:r>
            <a:r>
              <a:rPr lang="en-US" dirty="0" smtClean="0"/>
              <a:t>o visible locking</a:t>
            </a:r>
            <a:endParaRPr lang="cs-CZ" dirty="0"/>
          </a:p>
          <a:p>
            <a:r>
              <a:rPr lang="en-US" dirty="0" smtClean="0"/>
              <a:t>Same analogy goes for </a:t>
            </a:r>
            <a:r>
              <a:rPr lang="en-US" dirty="0" err="1" smtClean="0"/>
              <a:t>unordered_set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concurrent_hash_map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022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template</a:t>
            </a:r>
            <a:r>
              <a:rPr lang="cs-CZ" sz="2400" b="1" dirty="0" smtClean="0">
                <a:latin typeface="Courier New" pitchFamily="49" charset="0"/>
              </a:rPr>
              <a:t>&lt;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Key</a:t>
            </a:r>
            <a:r>
              <a:rPr lang="cs-CZ" sz="2400" b="1" dirty="0" smtClean="0">
                <a:latin typeface="Courier New" pitchFamily="49" charset="0"/>
              </a:rPr>
              <a:t>, 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cs-CZ" sz="2400" b="1" dirty="0" smtClean="0">
                <a:latin typeface="Courier New" pitchFamily="49" charset="0"/>
              </a:rPr>
              <a:t> T,</a:t>
            </a:r>
            <a:r>
              <a:rPr lang="en-US" sz="2400" b="1" dirty="0" smtClean="0">
                <a:latin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</a:rPr>
            </a:b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cs-CZ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HashCompare</a:t>
            </a:r>
            <a:r>
              <a:rPr lang="en-US" sz="2400" b="1" dirty="0" smtClean="0">
                <a:latin typeface="Courier New" pitchFamily="49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Alloc</a:t>
            </a:r>
            <a:r>
              <a:rPr lang="cs-CZ" sz="2400" b="1" dirty="0" smtClean="0">
                <a:latin typeface="Courier New" pitchFamily="49" charset="0"/>
              </a:rPr>
              <a:t>&gt;</a:t>
            </a:r>
            <a:endParaRPr lang="en-US" sz="24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class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concurrent_hash_map</a:t>
            </a:r>
            <a:r>
              <a:rPr lang="cs-CZ" sz="2400" b="1" dirty="0" smtClean="0">
                <a:latin typeface="Courier New" pitchFamily="49" charset="0"/>
              </a:rPr>
              <a:t>;</a:t>
            </a:r>
            <a:endParaRPr lang="en-US" sz="2400" b="1" dirty="0" smtClean="0">
              <a:latin typeface="Courier New" pitchFamily="49" charset="0"/>
            </a:endParaRPr>
          </a:p>
          <a:p>
            <a:r>
              <a:rPr lang="en-US" dirty="0"/>
              <a:t>P</a:t>
            </a:r>
            <a:r>
              <a:rPr lang="en-US" dirty="0" smtClean="0"/>
              <a:t>rovides </a:t>
            </a:r>
            <a:r>
              <a:rPr lang="en-US" dirty="0" err="1" smtClean="0"/>
              <a:t>accessors</a:t>
            </a:r>
            <a:endParaRPr lang="en-US" dirty="0" smtClean="0"/>
          </a:p>
          <a:p>
            <a:pPr lvl="1"/>
            <a:r>
              <a:rPr lang="en-US" b="1" dirty="0" err="1" smtClean="0">
                <a:latin typeface="Courier New" pitchFamily="49" charset="0"/>
              </a:rPr>
              <a:t>const_accessor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</a:rPr>
              <a:t>accessor</a:t>
            </a:r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dirty="0" smtClean="0"/>
              <a:t>smart pointer with implicit lock (read or RW lock)</a:t>
            </a:r>
          </a:p>
          <a:p>
            <a:pPr lvl="1"/>
            <a:r>
              <a:rPr lang="en-US" dirty="0" smtClean="0"/>
              <a:t>cannot be assigned or copy constructed</a:t>
            </a:r>
          </a:p>
          <a:p>
            <a:pPr lvl="1"/>
            <a:r>
              <a:rPr lang="en-US" dirty="0" smtClean="0"/>
              <a:t>operators * and -&gt;</a:t>
            </a:r>
          </a:p>
          <a:p>
            <a:pPr lvl="1"/>
            <a:r>
              <a:rPr lang="en-US" dirty="0" smtClean="0"/>
              <a:t>explicit release of locks – call </a:t>
            </a:r>
            <a:r>
              <a:rPr lang="en-US" dirty="0" smtClean="0">
                <a:latin typeface="Courier New" pitchFamily="49" charset="0"/>
              </a:rPr>
              <a:t>release()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f points “to nothing” – can be tested by </a:t>
            </a:r>
            <a:r>
              <a:rPr lang="en-US" dirty="0" smtClean="0">
                <a:latin typeface="Courier New" pitchFamily="49" charset="0"/>
              </a:rPr>
              <a:t>empty()</a:t>
            </a:r>
            <a:endParaRPr lang="cs-CZ" sz="2000" b="1" dirty="0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concurrent_hash_map</a:t>
            </a:r>
            <a:endParaRPr lang="cs-CZ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06081"/>
          </a:xfrm>
        </p:spPr>
        <p:txBody>
          <a:bodyPr/>
          <a:lstStyle/>
          <a:p>
            <a:r>
              <a:rPr lang="en-US" sz="2600" dirty="0"/>
              <a:t>C</a:t>
            </a:r>
            <a:r>
              <a:rPr lang="en-US" sz="2600" dirty="0" smtClean="0"/>
              <a:t>oncurrent operations</a:t>
            </a:r>
          </a:p>
          <a:p>
            <a:pPr lvl="1"/>
            <a:r>
              <a:rPr lang="en-US" sz="2200" dirty="0" smtClean="0">
                <a:latin typeface="Courier New" pitchFamily="49" charset="0"/>
              </a:rPr>
              <a:t>find </a:t>
            </a:r>
            <a:r>
              <a:rPr lang="en-US" sz="2200" dirty="0" smtClean="0"/>
              <a:t>(returns </a:t>
            </a:r>
            <a:r>
              <a:rPr lang="en-US" sz="2200" dirty="0" err="1" smtClean="0"/>
              <a:t>const</a:t>
            </a:r>
            <a:r>
              <a:rPr lang="en-US" sz="2200" dirty="0" smtClean="0"/>
              <a:t> or non-</a:t>
            </a:r>
            <a:r>
              <a:rPr lang="en-US" sz="2200" dirty="0" err="1" smtClean="0"/>
              <a:t>const</a:t>
            </a:r>
            <a:r>
              <a:rPr lang="en-US" sz="2200" dirty="0" smtClean="0"/>
              <a:t> </a:t>
            </a:r>
            <a:r>
              <a:rPr lang="en-US" sz="2200" dirty="0" err="1" smtClean="0"/>
              <a:t>accessor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>
                <a:latin typeface="Courier New" pitchFamily="49" charset="0"/>
              </a:rPr>
              <a:t>insert </a:t>
            </a:r>
            <a:r>
              <a:rPr lang="en-US" sz="2200" dirty="0" smtClean="0"/>
              <a:t>(returns </a:t>
            </a:r>
            <a:r>
              <a:rPr lang="en-US" sz="2200" dirty="0" err="1" smtClean="0"/>
              <a:t>const</a:t>
            </a:r>
            <a:r>
              <a:rPr lang="en-US" sz="2200" dirty="0" smtClean="0"/>
              <a:t> or non-</a:t>
            </a:r>
            <a:r>
              <a:rPr lang="en-US" sz="2200" dirty="0" err="1" smtClean="0"/>
              <a:t>const</a:t>
            </a:r>
            <a:r>
              <a:rPr lang="en-US" sz="2200" dirty="0" smtClean="0"/>
              <a:t> </a:t>
            </a:r>
            <a:r>
              <a:rPr lang="en-US" sz="2200" dirty="0" err="1" smtClean="0"/>
              <a:t>accessor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>
                <a:latin typeface="Courier New" pitchFamily="49" charset="0"/>
              </a:rPr>
              <a:t>erase</a:t>
            </a:r>
          </a:p>
          <a:p>
            <a:pPr lvl="1"/>
            <a:r>
              <a:rPr lang="en-US" sz="2200" dirty="0" smtClean="0"/>
              <a:t>copy constructor</a:t>
            </a:r>
          </a:p>
          <a:p>
            <a:pPr lvl="2"/>
            <a:r>
              <a:rPr lang="en-US" sz="2100" dirty="0" smtClean="0"/>
              <a:t>the copied table may have operations running on it</a:t>
            </a:r>
          </a:p>
          <a:p>
            <a:r>
              <a:rPr lang="en-US" sz="2600" dirty="0" smtClean="0">
                <a:latin typeface="Courier New" pitchFamily="49" charset="0"/>
              </a:rPr>
              <a:t>range(</a:t>
            </a:r>
            <a:r>
              <a:rPr lang="en-US" sz="2600" dirty="0" err="1" smtClean="0">
                <a:latin typeface="Courier New" pitchFamily="49" charset="0"/>
              </a:rPr>
              <a:t>size_t</a:t>
            </a:r>
            <a:r>
              <a:rPr lang="en-US" sz="2600" dirty="0" smtClean="0">
                <a:latin typeface="Courier New" pitchFamily="49" charset="0"/>
              </a:rPr>
              <a:t> </a:t>
            </a:r>
            <a:r>
              <a:rPr lang="en-US" sz="2600" dirty="0" err="1" smtClean="0">
                <a:latin typeface="Courier New" pitchFamily="49" charset="0"/>
              </a:rPr>
              <a:t>grainsize</a:t>
            </a:r>
            <a:r>
              <a:rPr lang="en-US" sz="2600" dirty="0" smtClean="0">
                <a:latin typeface="Courier New" pitchFamily="49" charset="0"/>
              </a:rPr>
              <a:t>)</a:t>
            </a:r>
          </a:p>
          <a:p>
            <a:pPr lvl="1"/>
            <a:r>
              <a:rPr lang="en-US" sz="2200" dirty="0" smtClean="0"/>
              <a:t>returns (constant or non-constant) range that can be used for parallel algorithms to iterate over contents of the map</a:t>
            </a:r>
          </a:p>
          <a:p>
            <a:pPr lvl="1"/>
            <a:r>
              <a:rPr lang="en-US" sz="2200" dirty="0" smtClean="0"/>
              <a:t>cannot be run concurrently with other operations</a:t>
            </a:r>
          </a:p>
          <a:p>
            <a:r>
              <a:rPr lang="en-US" sz="2600" dirty="0"/>
              <a:t>F</a:t>
            </a:r>
            <a:r>
              <a:rPr lang="en-US" sz="2600" dirty="0" smtClean="0"/>
              <a:t>orward iterators – </a:t>
            </a:r>
            <a:r>
              <a:rPr lang="en-US" sz="2600" dirty="0" smtClean="0">
                <a:latin typeface="Courier New" pitchFamily="49" charset="0"/>
              </a:rPr>
              <a:t>begin()</a:t>
            </a:r>
            <a:r>
              <a:rPr lang="en-US" sz="2600" dirty="0" smtClean="0"/>
              <a:t>, </a:t>
            </a:r>
            <a:r>
              <a:rPr lang="en-US" sz="2600" dirty="0" smtClean="0">
                <a:latin typeface="Courier New" pitchFamily="49" charset="0"/>
              </a:rPr>
              <a:t>end()</a:t>
            </a:r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Allocation</a:t>
            </a:r>
            <a:endParaRPr lang="cs-CZ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507413" cy="5138737"/>
          </a:xfrm>
        </p:spPr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ptional part of the library</a:t>
            </a:r>
          </a:p>
          <a:p>
            <a:pPr lvl="1"/>
            <a:r>
              <a:rPr lang="en-US" dirty="0" smtClean="0"/>
              <a:t>C++ and STL compliant allocators</a:t>
            </a:r>
          </a:p>
          <a:p>
            <a:pPr lvl="1"/>
            <a:r>
              <a:rPr lang="en-US" dirty="0" smtClean="0"/>
              <a:t>C functions (</a:t>
            </a:r>
            <a:r>
              <a:rPr lang="en-US" dirty="0" err="1" smtClean="0"/>
              <a:t>malloc</a:t>
            </a:r>
            <a:r>
              <a:rPr lang="en-US" dirty="0" smtClean="0"/>
              <a:t> and free)</a:t>
            </a:r>
          </a:p>
          <a:p>
            <a:pPr marL="344487" lvl="1" indent="0">
              <a:buNone/>
            </a:pPr>
            <a:endParaRPr lang="en-US" sz="1000" dirty="0" smtClean="0"/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template</a:t>
            </a:r>
            <a:r>
              <a:rPr lang="en-US" sz="2400" b="1" dirty="0" smtClean="0">
                <a:latin typeface="Courier New" pitchFamily="49" charset="0"/>
              </a:rPr>
              <a:t>&lt;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typename</a:t>
            </a:r>
            <a:r>
              <a:rPr lang="en-US" sz="2400" b="1" dirty="0" smtClean="0">
                <a:latin typeface="Courier New" pitchFamily="49" charset="0"/>
              </a:rPr>
              <a:t> T,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size_t</a:t>
            </a:r>
            <a:r>
              <a:rPr lang="en-US" sz="2400" b="1" dirty="0" smtClean="0">
                <a:latin typeface="Courier New" pitchFamily="49" charset="0"/>
              </a:rPr>
              <a:t> N&gt;</a:t>
            </a:r>
            <a:br>
              <a:rPr lang="en-US" sz="2400" b="1" dirty="0" smtClean="0">
                <a:latin typeface="Courier New" pitchFamily="49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class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</a:rPr>
              <a:t>aligned_space</a:t>
            </a:r>
            <a:r>
              <a:rPr lang="en-US" sz="2400" b="1" dirty="0" smtClean="0">
                <a:latin typeface="Courier New" pitchFamily="49" charset="0"/>
              </a:rPr>
              <a:t>;</a:t>
            </a:r>
          </a:p>
          <a:p>
            <a:pPr lvl="1"/>
            <a:r>
              <a:rPr lang="en-US" dirty="0" smtClean="0"/>
              <a:t>variable that has size big enough to contain N elements of type T cache-aligned in memory</a:t>
            </a:r>
          </a:p>
          <a:p>
            <a:pPr lvl="1"/>
            <a:r>
              <a:rPr lang="en-US" dirty="0" smtClean="0">
                <a:latin typeface="Courier New" pitchFamily="49" charset="0"/>
              </a:rPr>
              <a:t>T* begin(), T* end()</a:t>
            </a:r>
          </a:p>
          <a:p>
            <a:pPr lvl="2"/>
            <a:r>
              <a:rPr lang="en-US" dirty="0" smtClean="0"/>
              <a:t>actual begin and end of the aligned data</a:t>
            </a:r>
          </a:p>
          <a:p>
            <a:pPr lvl="1"/>
            <a:r>
              <a:rPr lang="en-US" dirty="0" smtClean="0"/>
              <a:t>to be used as a local variable or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</a:t>
            </a:r>
            <a:r>
              <a:rPr lang="en-US" dirty="0"/>
              <a:t>A</a:t>
            </a:r>
            <a:r>
              <a:rPr lang="en-US" dirty="0" smtClean="0"/>
              <a:t>llocation</a:t>
            </a:r>
            <a:endParaRPr lang="cs-CZ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35975" cy="45900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 err="1" smtClean="0"/>
              <a:t>scalable_allocator</a:t>
            </a:r>
            <a:endParaRPr lang="en-US" sz="2400" dirty="0" smtClean="0"/>
          </a:p>
          <a:p>
            <a:pPr lvl="1">
              <a:defRPr/>
            </a:pPr>
            <a:r>
              <a:rPr lang="en-US" sz="2000" dirty="0" smtClean="0"/>
              <a:t>each thread has its own memory pool</a:t>
            </a:r>
          </a:p>
          <a:p>
            <a:pPr lvl="2">
              <a:defRPr/>
            </a:pPr>
            <a:r>
              <a:rPr lang="en-US" sz="1800" dirty="0" smtClean="0"/>
              <a:t>no global lock, prevents false sharing of private memory</a:t>
            </a:r>
          </a:p>
          <a:p>
            <a:pPr>
              <a:defRPr/>
            </a:pPr>
            <a:r>
              <a:rPr lang="en-US" sz="2400" dirty="0" err="1" smtClean="0"/>
              <a:t>cache_alligned_allocator</a:t>
            </a:r>
            <a:endParaRPr lang="en-US" sz="2400" dirty="0" smtClean="0"/>
          </a:p>
          <a:p>
            <a:pPr lvl="1">
              <a:defRPr/>
            </a:pPr>
            <a:r>
              <a:rPr lang="en-US" sz="2000" dirty="0" smtClean="0"/>
              <a:t>all functionality of </a:t>
            </a:r>
            <a:r>
              <a:rPr lang="en-US" sz="2000" dirty="0" err="1" smtClean="0"/>
              <a:t>scalable_allocator</a:t>
            </a:r>
            <a:endParaRPr lang="en-US" sz="2000" dirty="0" smtClean="0"/>
          </a:p>
          <a:p>
            <a:pPr lvl="1">
              <a:defRPr/>
            </a:pPr>
            <a:r>
              <a:rPr lang="en-US" sz="2000" dirty="0" smtClean="0"/>
              <a:t>aligns memory to cache lines</a:t>
            </a:r>
          </a:p>
          <a:p>
            <a:pPr lvl="2">
              <a:defRPr/>
            </a:pPr>
            <a:r>
              <a:rPr lang="en-US" sz="1800" dirty="0" smtClean="0"/>
              <a:t>prevents false sharing of separate allocations</a:t>
            </a:r>
          </a:p>
          <a:p>
            <a:pPr lvl="2">
              <a:defRPr/>
            </a:pPr>
            <a:r>
              <a:rPr lang="en-US" sz="1800" dirty="0" smtClean="0"/>
              <a:t>always pads data to cache line size (usually 128bytes) </a:t>
            </a:r>
            <a:r>
              <a:rPr lang="en-US" sz="1800" b="1" dirty="0" smtClean="0">
                <a:solidFill>
                  <a:srgbClr val="FF3300"/>
                </a:solidFill>
              </a:rPr>
              <a:t>!</a:t>
            </a:r>
            <a:endParaRPr lang="cs-CZ" sz="1800" b="1" dirty="0" smtClean="0">
              <a:solidFill>
                <a:srgbClr val="FF3300"/>
              </a:solidFill>
            </a:endParaRPr>
          </a:p>
          <a:p>
            <a:pPr lvl="1">
              <a:defRPr/>
            </a:pPr>
            <a:r>
              <a:rPr lang="en-US" sz="2000" dirty="0" smtClean="0"/>
              <a:t>use only when it proves to be needed</a:t>
            </a:r>
          </a:p>
          <a:p>
            <a:pPr>
              <a:defRPr/>
            </a:pPr>
            <a:r>
              <a:rPr lang="en-US" sz="2400" dirty="0" err="1" smtClean="0"/>
              <a:t>tbb_allocator</a:t>
            </a:r>
            <a:endParaRPr lang="en-US" sz="2400" dirty="0" smtClean="0"/>
          </a:p>
          <a:p>
            <a:pPr lvl="1">
              <a:defRPr/>
            </a:pPr>
            <a:r>
              <a:rPr lang="en-US" sz="2000" dirty="0" smtClean="0"/>
              <a:t>uses </a:t>
            </a:r>
            <a:r>
              <a:rPr lang="en-US" sz="2000" dirty="0" err="1" smtClean="0"/>
              <a:t>scalable_allocator</a:t>
            </a:r>
            <a:r>
              <a:rPr lang="en-US" sz="2000" dirty="0" smtClean="0"/>
              <a:t> if possible (TBB </a:t>
            </a:r>
            <a:r>
              <a:rPr lang="en-US" sz="2000" dirty="0" err="1" smtClean="0"/>
              <a:t>malloc</a:t>
            </a:r>
            <a:r>
              <a:rPr lang="en-US" sz="2000" dirty="0" smtClean="0"/>
              <a:t> is present) or the standard </a:t>
            </a:r>
            <a:r>
              <a:rPr lang="en-US" sz="2000" dirty="0" err="1" smtClean="0"/>
              <a:t>malloc</a:t>
            </a:r>
            <a:r>
              <a:rPr lang="en-US" sz="2000" dirty="0" smtClean="0"/>
              <a:t>/free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the Library</a:t>
            </a:r>
            <a:endParaRPr lang="cs-CZ" dirty="0" smtClean="0"/>
          </a:p>
        </p:txBody>
      </p:sp>
      <p:sp>
        <p:nvSpPr>
          <p:cNvPr id="2" name="Zaoblený obdélník 1"/>
          <p:cNvSpPr/>
          <p:nvPr/>
        </p:nvSpPr>
        <p:spPr bwMode="auto">
          <a:xfrm>
            <a:off x="899592" y="5013176"/>
            <a:ext cx="1656184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Threads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Zaoblený obdélník 5"/>
          <p:cNvSpPr/>
          <p:nvPr/>
        </p:nvSpPr>
        <p:spPr bwMode="auto">
          <a:xfrm>
            <a:off x="2699792" y="5013176"/>
            <a:ext cx="1656184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Sync</a:t>
            </a:r>
            <a:r>
              <a:rPr lang="cs-CZ" sz="2400" dirty="0" smtClean="0">
                <a:solidFill>
                  <a:schemeClr val="tx1"/>
                </a:solidFill>
                <a:latin typeface="Arial" charset="0"/>
              </a:rPr>
              <a:t>.</a:t>
            </a:r>
            <a:br>
              <a:rPr lang="cs-CZ" sz="2400" dirty="0" smtClean="0">
                <a:solidFill>
                  <a:schemeClr val="tx1"/>
                </a:solidFill>
                <a:latin typeface="Arial" charset="0"/>
              </a:rPr>
            </a:b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Primitives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Zaoblený obdélník 6"/>
          <p:cNvSpPr/>
          <p:nvPr/>
        </p:nvSpPr>
        <p:spPr bwMode="auto">
          <a:xfrm>
            <a:off x="6300192" y="5013176"/>
            <a:ext cx="1656184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Memory</a:t>
            </a:r>
            <a:r>
              <a:rPr lang="cs-CZ" sz="240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Arial" charset="0"/>
              </a:rPr>
            </a:b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Allocator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Zaoblený obdélník 7"/>
          <p:cNvSpPr/>
          <p:nvPr/>
        </p:nvSpPr>
        <p:spPr bwMode="auto">
          <a:xfrm>
            <a:off x="4499992" y="5013176"/>
            <a:ext cx="1656184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Utilities</a:t>
            </a:r>
            <a:endParaRPr lang="cs-CZ" sz="2400" dirty="0" smtClean="0">
              <a:solidFill>
                <a:schemeClr val="tx1"/>
              </a:solidFill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Timing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,…)</a:t>
            </a:r>
          </a:p>
        </p:txBody>
      </p:sp>
      <p:sp>
        <p:nvSpPr>
          <p:cNvPr id="9" name="Zaoblený obdélník 8"/>
          <p:cNvSpPr/>
          <p:nvPr/>
        </p:nvSpPr>
        <p:spPr bwMode="auto">
          <a:xfrm>
            <a:off x="899592" y="3429000"/>
            <a:ext cx="2520280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Task</a:t>
            </a:r>
            <a:r>
              <a:rPr lang="cs-CZ" sz="2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Scheduler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Zaoblený obdélník 9"/>
          <p:cNvSpPr/>
          <p:nvPr/>
        </p:nvSpPr>
        <p:spPr bwMode="auto">
          <a:xfrm>
            <a:off x="907516" y="1844824"/>
            <a:ext cx="2512355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Parallel</a:t>
            </a:r>
            <a:r>
              <a:rPr lang="cs-CZ" sz="240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Arial" charset="0"/>
              </a:rPr>
            </a:b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Algorithms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Zaoblený obdélník 10"/>
          <p:cNvSpPr/>
          <p:nvPr/>
        </p:nvSpPr>
        <p:spPr bwMode="auto">
          <a:xfrm>
            <a:off x="6319755" y="1844824"/>
            <a:ext cx="1656184" cy="2520280"/>
          </a:xfrm>
          <a:prstGeom prst="roundRect">
            <a:avLst/>
          </a:prstGeom>
          <a:gradFill>
            <a:gsLst>
              <a:gs pos="0">
                <a:srgbClr val="FFC000"/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Containers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Zaoblený obdélník 11"/>
          <p:cNvSpPr/>
          <p:nvPr/>
        </p:nvSpPr>
        <p:spPr bwMode="auto">
          <a:xfrm>
            <a:off x="3635896" y="3429000"/>
            <a:ext cx="2520280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Thread</a:t>
            </a:r>
            <a:r>
              <a:rPr lang="cs-CZ" sz="2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Local</a:t>
            </a:r>
            <a:endParaRPr lang="cs-CZ" sz="2400" dirty="0">
              <a:solidFill>
                <a:schemeClr val="tx1"/>
              </a:solidFill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Storage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Zaoblený obdélník 12"/>
          <p:cNvSpPr/>
          <p:nvPr/>
        </p:nvSpPr>
        <p:spPr bwMode="auto">
          <a:xfrm>
            <a:off x="3647227" y="1844824"/>
            <a:ext cx="2512355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Flow</a:t>
            </a:r>
            <a:r>
              <a:rPr lang="cs-CZ" sz="2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Arial" charset="0"/>
              </a:rPr>
              <a:t>Graph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" name="Přímá spojnice 4"/>
          <p:cNvCxnSpPr/>
          <p:nvPr/>
        </p:nvCxnSpPr>
        <p:spPr bwMode="auto">
          <a:xfrm>
            <a:off x="907516" y="4725144"/>
            <a:ext cx="524866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Přímá spojnice 15"/>
          <p:cNvCxnSpPr/>
          <p:nvPr/>
        </p:nvCxnSpPr>
        <p:spPr bwMode="auto">
          <a:xfrm>
            <a:off x="910922" y="3080570"/>
            <a:ext cx="524866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823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Synchronization</a:t>
            </a:r>
            <a:endParaRPr lang="cs-CZ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 err="1" smtClean="0"/>
              <a:t>Mutexes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cs-CZ" sz="2200" dirty="0" err="1" smtClean="0"/>
              <a:t>mutex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cs-CZ" sz="2200" dirty="0" err="1" smtClean="0"/>
              <a:t>recursive_mutex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cs-CZ" sz="2200" dirty="0" err="1" smtClean="0"/>
              <a:t>spin_mutex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cs-CZ" sz="2200" dirty="0" err="1" smtClean="0"/>
              <a:t>queuing_mutex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cs-CZ" sz="2200" dirty="0" err="1" smtClean="0"/>
              <a:t>spin_rw_mutex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cs-CZ" sz="2200" dirty="0" err="1" smtClean="0"/>
              <a:t>queuing_rw_mutex</a:t>
            </a:r>
            <a:endParaRPr lang="en-US" sz="2200" dirty="0" smtClean="0"/>
          </a:p>
          <a:p>
            <a:pPr>
              <a:lnSpc>
                <a:spcPct val="90000"/>
              </a:lnSpc>
            </a:pPr>
            <a:r>
              <a:rPr lang="en-US" sz="2600" dirty="0" smtClean="0"/>
              <a:t>atomic&lt;T&gt;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provides atomic operations over a type</a:t>
            </a:r>
          </a:p>
          <a:p>
            <a:pPr lvl="2">
              <a:lnSpc>
                <a:spcPct val="90000"/>
              </a:lnSpc>
            </a:pPr>
            <a:r>
              <a:rPr lang="cs-CZ" sz="2100" dirty="0" err="1" smtClean="0"/>
              <a:t>fetch_and_increment</a:t>
            </a:r>
            <a:r>
              <a:rPr lang="en-US" sz="2100" dirty="0" smtClean="0"/>
              <a:t>, </a:t>
            </a:r>
            <a:r>
              <a:rPr lang="cs-CZ" sz="2100" dirty="0" err="1" smtClean="0"/>
              <a:t>compare_and_swap</a:t>
            </a:r>
            <a:r>
              <a:rPr lang="en-US" sz="2100" dirty="0" smtClean="0"/>
              <a:t>, operator++, operator+=, …</a:t>
            </a:r>
            <a:endParaRPr lang="cs-CZ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Mutexes</a:t>
            </a:r>
            <a:endParaRPr lang="cs-CZ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variations</a:t>
            </a:r>
          </a:p>
          <a:p>
            <a:pPr lvl="1"/>
            <a:r>
              <a:rPr lang="en-US" dirty="0" smtClean="0"/>
              <a:t>different implementation (OS / user space, …)</a:t>
            </a:r>
          </a:p>
          <a:p>
            <a:pPr lvl="1"/>
            <a:r>
              <a:rPr lang="en-US" dirty="0" smtClean="0"/>
              <a:t>different semantics (simple/recursive, fair/unfair, plain/read-write)</a:t>
            </a:r>
          </a:p>
          <a:p>
            <a:r>
              <a:rPr lang="en-US" dirty="0"/>
              <a:t>S</a:t>
            </a:r>
            <a:r>
              <a:rPr lang="en-US" dirty="0" smtClean="0"/>
              <a:t>coped locking pattern</a:t>
            </a:r>
          </a:p>
          <a:p>
            <a:pPr lvl="1"/>
            <a:r>
              <a:rPr lang="en-US" dirty="0" smtClean="0"/>
              <a:t>acquired lock is represented by an object</a:t>
            </a:r>
          </a:p>
          <a:p>
            <a:pPr lvl="1"/>
            <a:r>
              <a:rPr lang="en-US" dirty="0" smtClean="0"/>
              <a:t>no explicit unlocking – less prone to errors</a:t>
            </a:r>
          </a:p>
          <a:p>
            <a:pPr lvl="1"/>
            <a:r>
              <a:rPr lang="en-US" dirty="0" smtClean="0"/>
              <a:t>exception safe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Local </a:t>
            </a:r>
            <a:r>
              <a:rPr lang="en-US" dirty="0"/>
              <a:t>S</a:t>
            </a:r>
            <a:r>
              <a:rPr lang="en-US" dirty="0" smtClean="0"/>
              <a:t>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>
                <a:cs typeface="Courier New" pitchFamily="49" charset="0"/>
              </a:rPr>
              <a:t>Separate variable for each thread</a:t>
            </a:r>
          </a:p>
          <a:p>
            <a:pPr lvl="1">
              <a:defRPr/>
            </a:pPr>
            <a:r>
              <a:rPr lang="en-US" dirty="0">
                <a:cs typeface="Courier New" pitchFamily="49" charset="0"/>
              </a:rPr>
              <a:t>l</a:t>
            </a:r>
            <a:r>
              <a:rPr lang="en-US" dirty="0" smtClean="0">
                <a:cs typeface="Courier New" pitchFamily="49" charset="0"/>
              </a:rPr>
              <a:t>azily created (on demand)</a:t>
            </a: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combinable&lt;T&gt;</a:t>
            </a:r>
          </a:p>
          <a:p>
            <a:pPr lvl="1">
              <a:defRPr/>
            </a:pPr>
            <a:r>
              <a:rPr lang="en-US" dirty="0" smtClean="0"/>
              <a:t>reduction variable, each thread has a private copy</a:t>
            </a:r>
          </a:p>
          <a:p>
            <a:pPr lvl="1">
              <a:defRPr/>
            </a:pPr>
            <a:r>
              <a:rPr lang="en-US" dirty="0" smtClean="0"/>
              <a:t>combined using a bin. </a:t>
            </a:r>
            <a:r>
              <a:rPr lang="en-US" dirty="0" err="1" smtClean="0"/>
              <a:t>functor</a:t>
            </a:r>
            <a:r>
              <a:rPr lang="en-US" dirty="0" smtClean="0"/>
              <a:t> or unary (</a:t>
            </a:r>
            <a:r>
              <a:rPr lang="en-US" dirty="0" err="1" smtClean="0"/>
              <a:t>for_each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enumerable_thread_specific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&lt;T&gt;</a:t>
            </a:r>
          </a:p>
          <a:p>
            <a:pPr lvl="1">
              <a:defRPr/>
            </a:pPr>
            <a:r>
              <a:rPr lang="en-US" dirty="0" smtClean="0"/>
              <a:t>container with element for each thread (lazy)</a:t>
            </a:r>
          </a:p>
          <a:p>
            <a:pPr lvl="1">
              <a:defRPr/>
            </a:pPr>
            <a:r>
              <a:rPr lang="en-US" dirty="0" smtClean="0"/>
              <a:t>can access either local value or iterate all values</a:t>
            </a:r>
          </a:p>
          <a:p>
            <a:pPr lvl="1">
              <a:defRPr/>
            </a:pPr>
            <a:r>
              <a:rPr lang="en-US" dirty="0"/>
              <a:t>m</a:t>
            </a:r>
            <a:r>
              <a:rPr lang="en-US" dirty="0" smtClean="0"/>
              <a:t>ay be combined using a binary </a:t>
            </a:r>
            <a:r>
              <a:rPr lang="en-US" dirty="0" err="1" smtClean="0"/>
              <a:t>functor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</a:t>
            </a:r>
            <a:endParaRPr lang="cs-CZ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Thread-safe timing routines</a:t>
            </a:r>
          </a:p>
          <a:p>
            <a:r>
              <a:rPr lang="en-US" dirty="0"/>
              <a:t>C</a:t>
            </a:r>
            <a:r>
              <a:rPr lang="en-US" dirty="0" smtClean="0"/>
              <a:t>lasses </a:t>
            </a:r>
            <a:r>
              <a:rPr lang="en-US" dirty="0" err="1" smtClean="0"/>
              <a:t>tick_count</a:t>
            </a:r>
            <a:r>
              <a:rPr lang="en-US" dirty="0" smtClean="0"/>
              <a:t> and </a:t>
            </a:r>
            <a:r>
              <a:rPr lang="en-US" dirty="0" err="1" smtClean="0"/>
              <a:t>tick_count</a:t>
            </a:r>
            <a:r>
              <a:rPr lang="en-US" dirty="0" smtClean="0"/>
              <a:t>::</a:t>
            </a:r>
            <a:r>
              <a:rPr lang="en-US" dirty="0" err="1" smtClean="0"/>
              <a:t>interval_t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</a:t>
            </a:r>
            <a:r>
              <a:rPr lang="cs-CZ" sz="2400" b="1" dirty="0" err="1" smtClean="0">
                <a:latin typeface="Courier New" pitchFamily="49" charset="0"/>
              </a:rPr>
              <a:t>tick_count</a:t>
            </a:r>
            <a:r>
              <a:rPr lang="cs-CZ" sz="2400" b="1" dirty="0" smtClean="0">
                <a:latin typeface="Courier New" pitchFamily="49" charset="0"/>
              </a:rPr>
              <a:t> t0 = </a:t>
            </a:r>
            <a:r>
              <a:rPr lang="cs-CZ" sz="2400" b="1" dirty="0" err="1" smtClean="0">
                <a:latin typeface="Courier New" pitchFamily="49" charset="0"/>
              </a:rPr>
              <a:t>tick_count</a:t>
            </a:r>
            <a:r>
              <a:rPr lang="cs-CZ" sz="2400" b="1" dirty="0" smtClean="0">
                <a:latin typeface="Courier New" pitchFamily="49" charset="0"/>
              </a:rPr>
              <a:t>::</a:t>
            </a:r>
            <a:r>
              <a:rPr lang="cs-CZ" sz="2400" b="1" dirty="0" err="1" smtClean="0">
                <a:latin typeface="Courier New" pitchFamily="49" charset="0"/>
              </a:rPr>
              <a:t>now</a:t>
            </a:r>
            <a:r>
              <a:rPr lang="cs-CZ" sz="2400" b="1" dirty="0" smtClean="0">
                <a:latin typeface="Courier New" pitchFamily="49" charset="0"/>
              </a:rPr>
              <a:t>();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</a:t>
            </a:r>
            <a:r>
              <a:rPr lang="cs-CZ" sz="2400" b="1" dirty="0" smtClean="0">
                <a:latin typeface="Courier New" pitchFamily="49" charset="0"/>
              </a:rPr>
              <a:t>...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cs-CZ" sz="2400" b="1" i="1" dirty="0" err="1" smtClean="0">
                <a:latin typeface="Courier New" pitchFamily="49" charset="0"/>
              </a:rPr>
              <a:t>action</a:t>
            </a:r>
            <a:r>
              <a:rPr lang="cs-CZ" sz="2400" b="1" i="1" dirty="0" smtClean="0">
                <a:latin typeface="Courier New" pitchFamily="49" charset="0"/>
              </a:rPr>
              <a:t> </a:t>
            </a:r>
            <a:r>
              <a:rPr lang="cs-CZ" sz="2400" b="1" i="1" dirty="0" err="1" smtClean="0">
                <a:latin typeface="Courier New" pitchFamily="49" charset="0"/>
              </a:rPr>
              <a:t>being</a:t>
            </a:r>
            <a:r>
              <a:rPr lang="cs-CZ" sz="2400" b="1" i="1" dirty="0" smtClean="0">
                <a:latin typeface="Courier New" pitchFamily="49" charset="0"/>
              </a:rPr>
              <a:t> </a:t>
            </a:r>
            <a:r>
              <a:rPr lang="cs-CZ" sz="2400" b="1" i="1" dirty="0" err="1" smtClean="0">
                <a:latin typeface="Courier New" pitchFamily="49" charset="0"/>
              </a:rPr>
              <a:t>timed</a:t>
            </a:r>
            <a:r>
              <a:rPr lang="en-US" sz="2400" b="1" i="1" dirty="0" smtClean="0">
                <a:latin typeface="Courier New" pitchFamily="49" charset="0"/>
              </a:rPr>
              <a:t> </a:t>
            </a:r>
            <a:r>
              <a:rPr lang="cs-CZ" sz="2400" b="1" i="1" dirty="0" smtClean="0">
                <a:latin typeface="Courier New" pitchFamily="49" charset="0"/>
              </a:rPr>
              <a:t>...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</a:t>
            </a:r>
            <a:r>
              <a:rPr lang="cs-CZ" sz="2400" b="1" dirty="0" err="1" smtClean="0">
                <a:latin typeface="Courier New" pitchFamily="49" charset="0"/>
              </a:rPr>
              <a:t>tick_count</a:t>
            </a:r>
            <a:r>
              <a:rPr lang="cs-CZ" sz="2400" b="1" dirty="0" smtClean="0">
                <a:latin typeface="Courier New" pitchFamily="49" charset="0"/>
              </a:rPr>
              <a:t> t1 = </a:t>
            </a:r>
            <a:r>
              <a:rPr lang="cs-CZ" sz="2400" b="1" dirty="0" err="1" smtClean="0">
                <a:latin typeface="Courier New" pitchFamily="49" charset="0"/>
              </a:rPr>
              <a:t>tick_count</a:t>
            </a:r>
            <a:r>
              <a:rPr lang="cs-CZ" sz="2400" b="1" dirty="0" smtClean="0">
                <a:latin typeface="Courier New" pitchFamily="49" charset="0"/>
              </a:rPr>
              <a:t>::</a:t>
            </a:r>
            <a:r>
              <a:rPr lang="cs-CZ" sz="2400" b="1" dirty="0" err="1" smtClean="0">
                <a:latin typeface="Courier New" pitchFamily="49" charset="0"/>
              </a:rPr>
              <a:t>now</a:t>
            </a:r>
            <a:r>
              <a:rPr lang="cs-CZ" sz="2400" b="1" dirty="0" smtClean="0">
                <a:latin typeface="Courier New" pitchFamily="49" charset="0"/>
              </a:rPr>
              <a:t>();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</a:t>
            </a:r>
            <a:r>
              <a:rPr lang="cs-CZ" sz="2400" b="1" dirty="0" err="1" smtClean="0">
                <a:latin typeface="Courier New" pitchFamily="49" charset="0"/>
              </a:rPr>
              <a:t>printf</a:t>
            </a:r>
            <a:r>
              <a:rPr lang="cs-CZ" sz="2400" b="1" dirty="0" smtClean="0">
                <a:latin typeface="Courier New" pitchFamily="49" charset="0"/>
              </a:rPr>
              <a:t>("</a:t>
            </a:r>
            <a:r>
              <a:rPr lang="cs-CZ" sz="2400" b="1" dirty="0" err="1" smtClean="0">
                <a:latin typeface="Courier New" pitchFamily="49" charset="0"/>
              </a:rPr>
              <a:t>time</a:t>
            </a:r>
            <a:r>
              <a:rPr lang="cs-CZ" sz="2400" b="1" dirty="0" smtClean="0"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for</a:t>
            </a:r>
            <a:r>
              <a:rPr lang="cs-CZ" sz="2400" b="1" dirty="0" smtClean="0">
                <a:latin typeface="Courier New" pitchFamily="49" charset="0"/>
              </a:rPr>
              <a:t> </a:t>
            </a:r>
            <a:r>
              <a:rPr lang="cs-CZ" sz="2400" b="1" dirty="0" err="1" smtClean="0">
                <a:latin typeface="Courier New" pitchFamily="49" charset="0"/>
              </a:rPr>
              <a:t>action</a:t>
            </a:r>
            <a:r>
              <a:rPr lang="cs-CZ" sz="2400" b="1" dirty="0" smtClean="0">
                <a:latin typeface="Courier New" pitchFamily="49" charset="0"/>
              </a:rPr>
              <a:t> = %g </a:t>
            </a:r>
            <a:r>
              <a:rPr lang="cs-CZ" sz="2400" b="1" dirty="0" err="1" smtClean="0">
                <a:latin typeface="Courier New" pitchFamily="49" charset="0"/>
              </a:rPr>
              <a:t>seconds</a:t>
            </a:r>
            <a:r>
              <a:rPr lang="cs-CZ" sz="2400" b="1" dirty="0" smtClean="0">
                <a:latin typeface="Courier New" pitchFamily="49" charset="0"/>
              </a:rPr>
              <a:t>\n",</a:t>
            </a:r>
            <a:endParaRPr lang="en-US" sz="24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</a:rPr>
              <a:t>    </a:t>
            </a:r>
            <a:r>
              <a:rPr lang="cs-CZ" sz="2400" b="1" dirty="0" smtClean="0">
                <a:latin typeface="Courier New" pitchFamily="49" charset="0"/>
              </a:rPr>
              <a:t>(t1-t0).</a:t>
            </a:r>
            <a:r>
              <a:rPr lang="cs-CZ" sz="2400" b="1" dirty="0" err="1" smtClean="0">
                <a:latin typeface="Courier New" pitchFamily="49" charset="0"/>
              </a:rPr>
              <a:t>seconds</a:t>
            </a:r>
            <a:r>
              <a:rPr lang="cs-CZ" sz="2400" b="1" dirty="0" smtClean="0">
                <a:latin typeface="Courier New" pitchFamily="49" charset="0"/>
              </a:rPr>
              <a:t>());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Scheduling</a:t>
            </a:r>
            <a:endParaRPr lang="cs-CZ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</a:t>
            </a:r>
            <a:r>
              <a:rPr lang="en-US" dirty="0" smtClean="0"/>
              <a:t>ask scheduler assigns tasks to threads</a:t>
            </a:r>
          </a:p>
          <a:p>
            <a:pPr>
              <a:lnSpc>
                <a:spcPct val="90000"/>
              </a:lnSpc>
            </a:pPr>
            <a:r>
              <a:rPr lang="en-US" dirty="0"/>
              <a:t>M</a:t>
            </a:r>
            <a:r>
              <a:rPr lang="en-US" dirty="0" smtClean="0"/>
              <a:t>aintains task graph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directed graph of dependent task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parent node can start only when all children have finished</a:t>
            </a:r>
          </a:p>
          <a:p>
            <a:pPr marL="0" indent="0">
              <a:lnSpc>
                <a:spcPct val="90000"/>
              </a:lnSpc>
              <a:buNone/>
            </a:pPr>
            <a:endParaRPr lang="en-US" sz="12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task {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task* execute();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Scheduling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a task graph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480720" cy="4125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11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</a:t>
            </a:r>
            <a:r>
              <a:rPr lang="en-US" dirty="0"/>
              <a:t>S</a:t>
            </a:r>
            <a:r>
              <a:rPr lang="en-US" dirty="0" smtClean="0"/>
              <a:t>cheduling</a:t>
            </a:r>
            <a:endParaRPr lang="cs-CZ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TBB offer interface to directly work with tasks</a:t>
            </a:r>
          </a:p>
          <a:p>
            <a:r>
              <a:rPr lang="en-US" dirty="0"/>
              <a:t>U</a:t>
            </a:r>
            <a:r>
              <a:rPr lang="en-US" dirty="0" smtClean="0"/>
              <a:t>sed to explicitly create tasks and their relations</a:t>
            </a:r>
          </a:p>
          <a:p>
            <a:r>
              <a:rPr lang="en-US" dirty="0"/>
              <a:t>D</a:t>
            </a:r>
            <a:r>
              <a:rPr lang="en-US" dirty="0" smtClean="0"/>
              <a:t>eclarative</a:t>
            </a:r>
          </a:p>
          <a:p>
            <a:pPr lvl="1"/>
            <a:r>
              <a:rPr lang="en-US" dirty="0" smtClean="0"/>
              <a:t>provides data to the task scheduler</a:t>
            </a:r>
          </a:p>
          <a:p>
            <a:pPr lvl="1"/>
            <a:r>
              <a:rPr lang="en-US" dirty="0" smtClean="0"/>
              <a:t>does not </a:t>
            </a:r>
            <a:r>
              <a:rPr lang="en-US" smtClean="0"/>
              <a:t>control the scheduler </a:t>
            </a:r>
            <a:r>
              <a:rPr lang="en-US" dirty="0" smtClean="0"/>
              <a:t>itself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Scheduling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Each thread has its own pool of ready tasks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task is ready when it has no children</a:t>
            </a:r>
            <a:endParaRPr lang="cs-CZ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ew tasks are spawned to the front of the stack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asks are stolen from the end of the stack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89841"/>
            <a:ext cx="8568952" cy="1870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337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Spawning Child Tasks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Spawning children with continuation</a:t>
            </a:r>
          </a:p>
          <a:p>
            <a:pPr lvl="1"/>
            <a:r>
              <a:rPr lang="en-US" dirty="0" smtClean="0"/>
              <a:t>Parent spawns children and continuation task</a:t>
            </a:r>
          </a:p>
          <a:p>
            <a:pPr lvl="1"/>
            <a:r>
              <a:rPr lang="en-US" dirty="0" smtClean="0"/>
              <a:t>Continuation is executed automatically when children terminate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24" y="3861048"/>
            <a:ext cx="8708107" cy="234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476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Spawning Child Tasks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Blocking task spawning</a:t>
            </a:r>
          </a:p>
          <a:p>
            <a:pPr lvl="1"/>
            <a:r>
              <a:rPr lang="en-US" dirty="0" smtClean="0"/>
              <a:t>Parent spawns the children</a:t>
            </a:r>
          </a:p>
          <a:p>
            <a:pPr lvl="1"/>
            <a:r>
              <a:rPr lang="en-US" dirty="0" smtClean="0"/>
              <a:t>Blocks on wait operation until the children terminate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89040"/>
            <a:ext cx="8605464" cy="2346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2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cs-CZ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78387"/>
          </a:xfrm>
        </p:spPr>
        <p:txBody>
          <a:bodyPr/>
          <a:lstStyle/>
          <a:p>
            <a:pPr marL="571500" indent="-571500">
              <a:buClr>
                <a:srgbClr val="330066"/>
              </a:buClr>
              <a:defRPr/>
            </a:pPr>
            <a:r>
              <a:rPr lang="en-US" dirty="0" smtClean="0">
                <a:solidFill>
                  <a:srgbClr val="000000"/>
                </a:solidFill>
              </a:rPr>
              <a:t>None required (starts automatically)</a:t>
            </a:r>
            <a:endParaRPr lang="en-US" dirty="0"/>
          </a:p>
          <a:p>
            <a:pPr marL="920750" lvl="1" indent="-571500">
              <a:buClr>
                <a:srgbClr val="330066"/>
              </a:buClr>
              <a:defRPr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task_scheduler_init</a:t>
            </a:r>
            <a:r>
              <a:rPr lang="en-US" dirty="0" smtClean="0"/>
              <a:t> class</a:t>
            </a:r>
          </a:p>
          <a:p>
            <a:pPr marL="1216025" lvl="2" indent="-571500">
              <a:buClr>
                <a:srgbClr val="330066"/>
              </a:buClr>
              <a:defRPr/>
            </a:pPr>
            <a:r>
              <a:rPr lang="en-US" dirty="0" smtClean="0"/>
              <a:t>Constructor takes number of threads</a:t>
            </a:r>
          </a:p>
          <a:p>
            <a:pPr marL="1216025" lvl="2" indent="-571500">
              <a:buClr>
                <a:srgbClr val="330066"/>
              </a:buClr>
              <a:defRPr/>
            </a:pPr>
            <a:r>
              <a:rPr lang="en-US" dirty="0" smtClean="0"/>
              <a:t>DEPRECATED!</a:t>
            </a:r>
          </a:p>
          <a:p>
            <a:pPr marL="1216025" lvl="2" indent="-571500">
              <a:buClr>
                <a:srgbClr val="330066"/>
              </a:buClr>
              <a:defRPr/>
            </a:pPr>
            <a:endParaRPr lang="en-US" dirty="0" smtClean="0"/>
          </a:p>
          <a:p>
            <a:pPr marL="920750" lvl="1" indent="-571500">
              <a:buClr>
                <a:srgbClr val="330066"/>
              </a:buClr>
              <a:defRPr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global_control</a:t>
            </a:r>
            <a:r>
              <a:rPr lang="en-US" dirty="0" smtClean="0"/>
              <a:t> class</a:t>
            </a:r>
          </a:p>
          <a:p>
            <a:pPr marL="1216025" lvl="2" indent="-571500">
              <a:buClr>
                <a:srgbClr val="330066"/>
              </a:buClr>
              <a:defRPr/>
            </a:pPr>
            <a:r>
              <a:rPr lang="en-US" dirty="0" smtClean="0"/>
              <a:t>Constructor takes limit values for</a:t>
            </a:r>
            <a:br>
              <a:rPr lang="en-US" dirty="0" smtClean="0"/>
            </a:br>
            <a:r>
              <a:rPr lang="en-US" dirty="0" smtClean="0"/>
              <a:t>number of threads and their stack sizes</a:t>
            </a:r>
            <a:endParaRPr lang="en-US" dirty="0" smtClean="0"/>
          </a:p>
        </p:txBody>
      </p:sp>
      <p:sp>
        <p:nvSpPr>
          <p:cNvPr id="2" name="Zaoblený obdélníkový popisek 1"/>
          <p:cNvSpPr/>
          <p:nvPr/>
        </p:nvSpPr>
        <p:spPr bwMode="auto">
          <a:xfrm>
            <a:off x="2447764" y="5517232"/>
            <a:ext cx="4248472" cy="720080"/>
          </a:xfrm>
          <a:prstGeom prst="wedgeRoundRectCallout">
            <a:avLst>
              <a:gd name="adj1" fmla="val -29327"/>
              <a:gd name="adj2" fmla="val -9164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Optional, for debugging/testing only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Scheduling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ther algorithms (</a:t>
            </a:r>
            <a:r>
              <a:rPr lang="en-US" dirty="0" err="1" smtClean="0"/>
              <a:t>parallel_for</a:t>
            </a:r>
            <a:r>
              <a:rPr lang="en-US" dirty="0" smtClean="0"/>
              <a:t>, …) are translated into tasks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herefore, the algorithms can be easily nested</a:t>
            </a:r>
          </a:p>
          <a:p>
            <a:pPr lvl="2"/>
            <a:r>
              <a:rPr lang="en-US" dirty="0"/>
              <a:t>u</a:t>
            </a:r>
            <a:r>
              <a:rPr lang="en-US" dirty="0" smtClean="0"/>
              <a:t>se tasks explicitly only if you cannot fit any of the parallel algorithms </a:t>
            </a:r>
            <a:r>
              <a:rPr lang="en-US" dirty="0"/>
              <a:t>provided</a:t>
            </a:r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ask as scheduled non-preemptively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hould not block</a:t>
            </a:r>
          </a:p>
        </p:txBody>
      </p:sp>
    </p:spTree>
    <p:extLst>
      <p:ext uri="{BB962C8B-B14F-4D97-AF65-F5344CB8AC3E}">
        <p14:creationId xmlns:p14="http://schemas.microsoft.com/office/powerpoint/2010/main" val="36409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algorithms</a:t>
            </a:r>
            <a:endParaRPr lang="cs-CZ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91264" cy="4411662"/>
          </a:xfrm>
        </p:spPr>
        <p:txBody>
          <a:bodyPr/>
          <a:lstStyle/>
          <a:p>
            <a:r>
              <a:rPr lang="en-US" dirty="0" err="1" smtClean="0"/>
              <a:t>parallel_for</a:t>
            </a:r>
            <a:endParaRPr lang="en-US" dirty="0" smtClean="0"/>
          </a:p>
          <a:p>
            <a:r>
              <a:rPr lang="en-US" dirty="0" err="1" smtClean="0"/>
              <a:t>parallel_for_each</a:t>
            </a:r>
            <a:endParaRPr lang="en-US" dirty="0" smtClean="0"/>
          </a:p>
          <a:p>
            <a:r>
              <a:rPr lang="en-US" dirty="0" err="1" smtClean="0"/>
              <a:t>parallel_reduce</a:t>
            </a:r>
            <a:r>
              <a:rPr lang="en-US" dirty="0" smtClean="0"/>
              <a:t>, </a:t>
            </a:r>
            <a:r>
              <a:rPr lang="en-US" dirty="0" err="1" smtClean="0"/>
              <a:t>parallel_deterministic_reduce</a:t>
            </a:r>
            <a:endParaRPr lang="en-US" dirty="0" smtClean="0"/>
          </a:p>
          <a:p>
            <a:r>
              <a:rPr lang="en-US" dirty="0" err="1" smtClean="0"/>
              <a:t>parallel_scan</a:t>
            </a:r>
            <a:endParaRPr lang="en-US" dirty="0" smtClean="0"/>
          </a:p>
          <a:p>
            <a:r>
              <a:rPr lang="en-US" dirty="0" err="1" smtClean="0"/>
              <a:t>parallel_do</a:t>
            </a:r>
            <a:endParaRPr lang="en-US" dirty="0" smtClean="0"/>
          </a:p>
          <a:p>
            <a:r>
              <a:rPr lang="en-US" dirty="0" smtClean="0"/>
              <a:t>pipeline, </a:t>
            </a:r>
            <a:r>
              <a:rPr lang="en-US" dirty="0" err="1" smtClean="0"/>
              <a:t>parallel_pipeline</a:t>
            </a:r>
            <a:endParaRPr lang="en-US" dirty="0" smtClean="0"/>
          </a:p>
          <a:p>
            <a:r>
              <a:rPr lang="en-US" dirty="0" err="1" smtClean="0"/>
              <a:t>parallel_sort</a:t>
            </a:r>
            <a:endParaRPr lang="en-US" dirty="0" smtClean="0"/>
          </a:p>
          <a:p>
            <a:r>
              <a:rPr lang="en-US" dirty="0" err="1" smtClean="0"/>
              <a:t>parallel_invoke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parallel_for (type 1)</a:t>
            </a:r>
            <a:endParaRPr lang="cs-CZ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500" b="1" dirty="0" err="1" smtClean="0">
                <a:latin typeface="Courier New" pitchFamily="49" charset="0"/>
              </a:rPr>
              <a:t>template</a:t>
            </a:r>
            <a:r>
              <a:rPr lang="cs-CZ" sz="2500" b="1" dirty="0" smtClean="0">
                <a:latin typeface="Courier New" pitchFamily="49" charset="0"/>
              </a:rPr>
              <a:t>&lt;</a:t>
            </a:r>
            <a:r>
              <a:rPr lang="cs-CZ" sz="2500" b="1" dirty="0" err="1" smtClean="0">
                <a:latin typeface="Courier New" pitchFamily="49" charset="0"/>
              </a:rPr>
              <a:t>typename</a:t>
            </a:r>
            <a:r>
              <a:rPr lang="cs-CZ" sz="2500" b="1" dirty="0" smtClean="0">
                <a:latin typeface="Courier New" pitchFamily="49" charset="0"/>
              </a:rPr>
              <a:t> </a:t>
            </a:r>
            <a:r>
              <a:rPr lang="cs-CZ" sz="2500" b="1" dirty="0" err="1" smtClean="0">
                <a:latin typeface="Courier New" pitchFamily="49" charset="0"/>
              </a:rPr>
              <a:t>Range</a:t>
            </a:r>
            <a:r>
              <a:rPr lang="cs-CZ" sz="2500" b="1" dirty="0" smtClean="0">
                <a:latin typeface="Courier New" pitchFamily="49" charset="0"/>
              </a:rPr>
              <a:t>, </a:t>
            </a:r>
            <a:r>
              <a:rPr lang="cs-CZ" sz="2500" b="1" dirty="0" err="1" smtClean="0">
                <a:latin typeface="Courier New" pitchFamily="49" charset="0"/>
              </a:rPr>
              <a:t>typename</a:t>
            </a:r>
            <a:r>
              <a:rPr lang="cs-CZ" sz="2500" b="1" dirty="0" smtClean="0">
                <a:latin typeface="Courier New" pitchFamily="49" charset="0"/>
              </a:rPr>
              <a:t> Body&gt;</a:t>
            </a:r>
          </a:p>
          <a:p>
            <a:pPr>
              <a:buFont typeface="Wingdings" pitchFamily="2" charset="2"/>
              <a:buNone/>
            </a:pPr>
            <a:r>
              <a:rPr lang="cs-CZ" sz="2500" b="1" dirty="0" err="1" smtClean="0">
                <a:latin typeface="Courier New" pitchFamily="49" charset="0"/>
              </a:rPr>
              <a:t>void</a:t>
            </a:r>
            <a:r>
              <a:rPr lang="cs-CZ" sz="2500" b="1" dirty="0" smtClean="0">
                <a:latin typeface="Courier New" pitchFamily="49" charset="0"/>
              </a:rPr>
              <a:t> </a:t>
            </a:r>
            <a:r>
              <a:rPr lang="cs-CZ" sz="2500" b="1" dirty="0" err="1" smtClean="0">
                <a:latin typeface="Courier New" pitchFamily="49" charset="0"/>
              </a:rPr>
              <a:t>parallel_for</a:t>
            </a:r>
            <a:r>
              <a:rPr lang="cs-CZ" sz="2500" b="1" dirty="0" smtClean="0">
                <a:latin typeface="Courier New" pitchFamily="49" charset="0"/>
              </a:rPr>
              <a:t>( </a:t>
            </a:r>
            <a:r>
              <a:rPr lang="cs-CZ" sz="2500" b="1" dirty="0" err="1" smtClean="0">
                <a:latin typeface="Courier New" pitchFamily="49" charset="0"/>
              </a:rPr>
              <a:t>const</a:t>
            </a:r>
            <a:r>
              <a:rPr lang="cs-CZ" sz="2500" b="1" dirty="0" smtClean="0">
                <a:latin typeface="Courier New" pitchFamily="49" charset="0"/>
              </a:rPr>
              <a:t> </a:t>
            </a:r>
            <a:r>
              <a:rPr lang="cs-CZ" sz="2500" b="1" dirty="0" err="1" smtClean="0">
                <a:latin typeface="Courier New" pitchFamily="49" charset="0"/>
              </a:rPr>
              <a:t>Range</a:t>
            </a:r>
            <a:r>
              <a:rPr lang="cs-CZ" sz="2500" b="1" dirty="0" smtClean="0">
                <a:latin typeface="Courier New" pitchFamily="49" charset="0"/>
              </a:rPr>
              <a:t>&amp; </a:t>
            </a:r>
            <a:r>
              <a:rPr lang="cs-CZ" sz="2500" b="1" dirty="0" err="1" smtClean="0">
                <a:latin typeface="Courier New" pitchFamily="49" charset="0"/>
              </a:rPr>
              <a:t>range</a:t>
            </a:r>
            <a:r>
              <a:rPr lang="cs-CZ" sz="2500" b="1" dirty="0" smtClean="0">
                <a:latin typeface="Courier New" pitchFamily="49" charset="0"/>
              </a:rPr>
              <a:t>, </a:t>
            </a:r>
            <a:r>
              <a:rPr lang="cs-CZ" sz="2500" b="1" dirty="0" err="1" smtClean="0">
                <a:latin typeface="Courier New" pitchFamily="49" charset="0"/>
              </a:rPr>
              <a:t>const</a:t>
            </a:r>
            <a:r>
              <a:rPr lang="cs-CZ" sz="2500" b="1" dirty="0" smtClean="0">
                <a:latin typeface="Courier New" pitchFamily="49" charset="0"/>
              </a:rPr>
              <a:t> Body&amp; body );</a:t>
            </a:r>
            <a:endParaRPr lang="en-US" sz="25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100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compare to </a:t>
            </a:r>
            <a:endParaRPr lang="en-US" sz="2000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1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500" b="1" dirty="0" smtClean="0">
                <a:latin typeface="Courier New" pitchFamily="49" charset="0"/>
              </a:rPr>
              <a:t>template &lt;class </a:t>
            </a:r>
            <a:r>
              <a:rPr lang="en-US" sz="2500" b="1" dirty="0" err="1" smtClean="0">
                <a:latin typeface="Courier New" pitchFamily="49" charset="0"/>
              </a:rPr>
              <a:t>InIter</a:t>
            </a:r>
            <a:r>
              <a:rPr lang="en-US" sz="2500" b="1" dirty="0" smtClean="0">
                <a:latin typeface="Courier New" pitchFamily="49" charset="0"/>
              </a:rPr>
              <a:t>, class </a:t>
            </a:r>
            <a:r>
              <a:rPr lang="en-US" sz="2500" b="1" dirty="0" err="1" smtClean="0">
                <a:latin typeface="Courier New" pitchFamily="49" charset="0"/>
              </a:rPr>
              <a:t>UnaryFunc</a:t>
            </a:r>
            <a:r>
              <a:rPr lang="en-US" sz="2500" b="1" dirty="0" smtClean="0">
                <a:latin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en-US" sz="2500" b="1" dirty="0" err="1" smtClean="0">
                <a:latin typeface="Courier New" pitchFamily="49" charset="0"/>
              </a:rPr>
              <a:t>UnaryFunc</a:t>
            </a:r>
            <a:r>
              <a:rPr lang="en-US" sz="2500" b="1" dirty="0" smtClean="0">
                <a:latin typeface="Courier New" pitchFamily="49" charset="0"/>
              </a:rPr>
              <a:t> </a:t>
            </a:r>
            <a:r>
              <a:rPr lang="en-US" sz="2500" b="1" dirty="0" err="1" smtClean="0">
                <a:latin typeface="Courier New" pitchFamily="49" charset="0"/>
              </a:rPr>
              <a:t>for_each</a:t>
            </a:r>
            <a:r>
              <a:rPr lang="en-US" sz="2500" b="1" dirty="0" smtClean="0">
                <a:latin typeface="Courier New" pitchFamily="49" charset="0"/>
              </a:rPr>
              <a:t>(</a:t>
            </a:r>
            <a:r>
              <a:rPr lang="en-US" sz="2500" b="1" dirty="0" err="1" smtClean="0">
                <a:latin typeface="Courier New" pitchFamily="49" charset="0"/>
              </a:rPr>
              <a:t>InIter</a:t>
            </a:r>
            <a:r>
              <a:rPr lang="en-US" sz="2500" b="1" dirty="0" smtClean="0">
                <a:latin typeface="Courier New" pitchFamily="49" charset="0"/>
              </a:rPr>
              <a:t> first, </a:t>
            </a:r>
            <a:r>
              <a:rPr lang="en-US" sz="2500" b="1" dirty="0" err="1" smtClean="0">
                <a:latin typeface="Courier New" pitchFamily="49" charset="0"/>
              </a:rPr>
              <a:t>InIter</a:t>
            </a:r>
            <a:r>
              <a:rPr lang="en-US" sz="2500" b="1" dirty="0" smtClean="0">
                <a:latin typeface="Courier New" pitchFamily="49" charset="0"/>
              </a:rPr>
              <a:t> last, </a:t>
            </a:r>
            <a:r>
              <a:rPr lang="en-US" sz="2500" b="1" dirty="0" err="1" smtClean="0">
                <a:latin typeface="Courier New" pitchFamily="49" charset="0"/>
              </a:rPr>
              <a:t>UnaryFunc</a:t>
            </a:r>
            <a:r>
              <a:rPr lang="en-US" sz="2500" b="1" dirty="0" smtClean="0">
                <a:latin typeface="Courier New" pitchFamily="49" charset="0"/>
              </a:rPr>
              <a:t> f);</a:t>
            </a:r>
          </a:p>
          <a:p>
            <a:pPr>
              <a:buFont typeface="Wingdings" pitchFamily="2" charset="2"/>
              <a:buNone/>
            </a:pPr>
            <a:endParaRPr lang="cs-CZ" sz="2500" b="1" dirty="0" smtClean="0">
              <a:latin typeface="Courier New" pitchFamily="49" charset="0"/>
            </a:endParaRPr>
          </a:p>
        </p:txBody>
      </p:sp>
      <p:sp>
        <p:nvSpPr>
          <p:cNvPr id="2" name="Zaoblený obdélník 1"/>
          <p:cNvSpPr/>
          <p:nvPr/>
        </p:nvSpPr>
        <p:spPr bwMode="auto">
          <a:xfrm>
            <a:off x="5436096" y="5301208"/>
            <a:ext cx="2448272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Range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vs. Iterator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Splittable</a:t>
            </a:r>
            <a:r>
              <a:rPr lang="cs-CZ" dirty="0" smtClean="0"/>
              <a:t> </a:t>
            </a:r>
            <a:r>
              <a:rPr lang="en-US" dirty="0"/>
              <a:t>C</a:t>
            </a:r>
            <a:r>
              <a:rPr lang="cs-CZ" dirty="0" err="1" smtClean="0"/>
              <a:t>oncept</a:t>
            </a:r>
            <a:endParaRPr lang="cs-CZ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 smtClean="0"/>
              <a:t>A </a:t>
            </a:r>
            <a:r>
              <a:rPr lang="en-US" sz="2600" dirty="0" err="1" smtClean="0"/>
              <a:t>splittable</a:t>
            </a:r>
            <a:r>
              <a:rPr lang="en-US" sz="2600" dirty="0" smtClean="0"/>
              <a:t> object has the following constructor: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 smtClean="0">
                <a:latin typeface="Courier New" pitchFamily="49" charset="0"/>
              </a:rPr>
              <a:t>X::X(X&amp; x, Split)</a:t>
            </a:r>
            <a:endParaRPr lang="en-US" sz="2200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/>
              <a:t>Unlike copy constructor, the first argument is not constant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Divides (splits) the first argument into two parts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one is stored back into the first argument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other is stored in the newly constructed object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Applies to both Range and Body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splitting of a range into two parts (first part into argument, second part into newly created object)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splitting body to two instances executable in parallel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Body</a:t>
            </a:r>
            <a:endParaRPr lang="cs-CZ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Action (</a:t>
            </a:r>
            <a:r>
              <a:rPr lang="en-US" dirty="0" err="1" smtClean="0"/>
              <a:t>functor</a:t>
            </a:r>
            <a:r>
              <a:rPr lang="en-US" dirty="0" smtClean="0"/>
              <a:t>) to be executed in parallel</a:t>
            </a:r>
          </a:p>
          <a:p>
            <a:pPr marL="349250" lvl="1" indent="0">
              <a:buNone/>
            </a:pP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void</a:t>
            </a:r>
            <a:r>
              <a:rPr lang="cs-CZ" sz="2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cs-CZ" sz="2400" b="1" dirty="0" smtClean="0">
                <a:latin typeface="Courier New" pitchFamily="49" charset="0"/>
              </a:rPr>
              <a:t>Body::</a:t>
            </a:r>
            <a:r>
              <a:rPr lang="cs-CZ" sz="2400" b="1" dirty="0" err="1" smtClean="0">
                <a:latin typeface="Courier New" pitchFamily="49" charset="0"/>
              </a:rPr>
              <a:t>operator</a:t>
            </a:r>
            <a:r>
              <a:rPr lang="cs-CZ" sz="2400" b="1" dirty="0" smtClean="0">
                <a:latin typeface="Courier New" pitchFamily="49" charset="0"/>
              </a:rPr>
              <a:t>()(</a:t>
            </a:r>
            <a:r>
              <a:rPr lang="cs-CZ" sz="2400" b="1" dirty="0" err="1" smtClean="0">
                <a:latin typeface="Courier New" pitchFamily="49" charset="0"/>
              </a:rPr>
              <a:t>Range</a:t>
            </a:r>
            <a:r>
              <a:rPr lang="cs-CZ" sz="2400" b="1" dirty="0" smtClean="0">
                <a:latin typeface="Courier New" pitchFamily="49" charset="0"/>
              </a:rPr>
              <a:t>&amp; </a:t>
            </a:r>
            <a:r>
              <a:rPr lang="cs-CZ" sz="2400" b="1" dirty="0" err="1" smtClean="0">
                <a:latin typeface="Courier New" pitchFamily="49" charset="0"/>
              </a:rPr>
              <a:t>range</a:t>
            </a:r>
            <a:r>
              <a:rPr lang="cs-CZ" sz="2400" b="1" dirty="0" smtClean="0">
                <a:latin typeface="Courier New" pitchFamily="49" charset="0"/>
              </a:rPr>
              <a:t>)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ier New" pitchFamily="49" charset="0"/>
              </a:rPr>
              <a:t>const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 marL="349250" lvl="1" indent="0">
              <a:buNone/>
            </a:pPr>
            <a:endParaRPr lang="en-US" sz="2400" dirty="0" smtClean="0">
              <a:latin typeface="Courier New" pitchFamily="49" charset="0"/>
            </a:endParaRPr>
          </a:p>
          <a:p>
            <a:r>
              <a:rPr lang="en-US" dirty="0"/>
              <a:t>U</a:t>
            </a:r>
            <a:r>
              <a:rPr lang="en-US" dirty="0" smtClean="0"/>
              <a:t>nlike STL </a:t>
            </a:r>
            <a:r>
              <a:rPr lang="en-US" dirty="0" err="1" smtClean="0"/>
              <a:t>functor</a:t>
            </a:r>
            <a:r>
              <a:rPr lang="en-US" dirty="0" smtClean="0"/>
              <a:t>, the argument is a range</a:t>
            </a:r>
          </a:p>
          <a:p>
            <a:pPr lvl="1"/>
            <a:r>
              <a:rPr lang="en-US" dirty="0" smtClean="0"/>
              <a:t>your </a:t>
            </a:r>
            <a:r>
              <a:rPr lang="en-US" smtClean="0"/>
              <a:t>job is to </a:t>
            </a:r>
            <a:r>
              <a:rPr lang="en-US" dirty="0" smtClean="0"/>
              <a:t>iterate the range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uba">
  <a:themeElements>
    <a:clrScheme name="1_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4104</TotalTime>
  <Words>2089</Words>
  <Application>Microsoft Office PowerPoint</Application>
  <PresentationFormat>On-screen Show (4:3)</PresentationFormat>
  <Paragraphs>457</Paragraphs>
  <Slides>50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Calibri</vt:lpstr>
      <vt:lpstr>Courier New</vt:lpstr>
      <vt:lpstr>Tahoma</vt:lpstr>
      <vt:lpstr>Wingdings</vt:lpstr>
      <vt:lpstr>1_Kuba</vt:lpstr>
      <vt:lpstr>Threading Building Blocks</vt:lpstr>
      <vt:lpstr>Introduction</vt:lpstr>
      <vt:lpstr>Introduction</vt:lpstr>
      <vt:lpstr>Contents of the Library</vt:lpstr>
      <vt:lpstr>Initialization</vt:lpstr>
      <vt:lpstr>Parallel algorithms</vt:lpstr>
      <vt:lpstr>parallel_for (type 1)</vt:lpstr>
      <vt:lpstr>Splittable Concept</vt:lpstr>
      <vt:lpstr>Body</vt:lpstr>
      <vt:lpstr>Range</vt:lpstr>
      <vt:lpstr>blocked_range&lt;Value&gt;</vt:lpstr>
      <vt:lpstr>parallel_for (type 1) – Again</vt:lpstr>
      <vt:lpstr>blocked_range - Grainsize</vt:lpstr>
      <vt:lpstr>Partitioners</vt:lpstr>
      <vt:lpstr>parallel_for (type 2)</vt:lpstr>
      <vt:lpstr>parallel_reduce&lt;Range,Body&gt;</vt:lpstr>
      <vt:lpstr>parallel_reduce&lt;Range,Body&gt;</vt:lpstr>
      <vt:lpstr>parallel_reduce (type 2)</vt:lpstr>
      <vt:lpstr>parallel_scan&lt;Range,Body&gt;</vt:lpstr>
      <vt:lpstr>parallel_do</vt:lpstr>
      <vt:lpstr>parallel_for_each</vt:lpstr>
      <vt:lpstr>pipeline</vt:lpstr>
      <vt:lpstr>parallel_pipeline</vt:lpstr>
      <vt:lpstr>parallel_pipeline</vt:lpstr>
      <vt:lpstr>Flow graph</vt:lpstr>
      <vt:lpstr>parallel_sort</vt:lpstr>
      <vt:lpstr>parallel_invoke</vt:lpstr>
      <vt:lpstr>Containers</vt:lpstr>
      <vt:lpstr>concurrent_vector</vt:lpstr>
      <vt:lpstr>concurrent_vector</vt:lpstr>
      <vt:lpstr>concurrent_vector</vt:lpstr>
      <vt:lpstr>concurrent_queue</vt:lpstr>
      <vt:lpstr>concurrent_queue</vt:lpstr>
      <vt:lpstr>concurrent_priority_queue</vt:lpstr>
      <vt:lpstr>concurrent_unordered_map</vt:lpstr>
      <vt:lpstr>concurrent_hash_map</vt:lpstr>
      <vt:lpstr>concurrent_hash_map</vt:lpstr>
      <vt:lpstr>Memory Allocation</vt:lpstr>
      <vt:lpstr>Memory Allocation</vt:lpstr>
      <vt:lpstr>Explicit Synchronization</vt:lpstr>
      <vt:lpstr>Mutexes</vt:lpstr>
      <vt:lpstr>Thread Local Storage</vt:lpstr>
      <vt:lpstr>Timing</vt:lpstr>
      <vt:lpstr>Task Scheduling</vt:lpstr>
      <vt:lpstr>Task Scheduling</vt:lpstr>
      <vt:lpstr>Task Scheduling</vt:lpstr>
      <vt:lpstr>Task Scheduling</vt:lpstr>
      <vt:lpstr>Spawning Child Tasks</vt:lpstr>
      <vt:lpstr>Spawning Child Tasks</vt:lpstr>
      <vt:lpstr>Task Scheduling</vt:lpstr>
    </vt:vector>
  </TitlesOfParts>
  <Company>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Programovani v asembleru 1</dc:title>
  <dc:creator>Jakub Yaghob</dc:creator>
  <cp:lastModifiedBy>krulis</cp:lastModifiedBy>
  <cp:revision>418</cp:revision>
  <cp:lastPrinted>1601-01-01T00:00:00Z</cp:lastPrinted>
  <dcterms:created xsi:type="dcterms:W3CDTF">2003-09-28T21:26:58Z</dcterms:created>
  <dcterms:modified xsi:type="dcterms:W3CDTF">2021-03-22T10:52:23Z</dcterms:modified>
</cp:coreProperties>
</file>