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7" r:id="rId1"/>
  </p:sldMasterIdLst>
  <p:notesMasterIdLst>
    <p:notesMasterId r:id="rId36"/>
  </p:notesMasterIdLst>
  <p:sldIdLst>
    <p:sldId id="256" r:id="rId2"/>
    <p:sldId id="342" r:id="rId3"/>
    <p:sldId id="370" r:id="rId4"/>
    <p:sldId id="344" r:id="rId5"/>
    <p:sldId id="382" r:id="rId6"/>
    <p:sldId id="345" r:id="rId7"/>
    <p:sldId id="383" r:id="rId8"/>
    <p:sldId id="384" r:id="rId9"/>
    <p:sldId id="346" r:id="rId10"/>
    <p:sldId id="347" r:id="rId11"/>
    <p:sldId id="371" r:id="rId12"/>
    <p:sldId id="348" r:id="rId13"/>
    <p:sldId id="349" r:id="rId14"/>
    <p:sldId id="372" r:id="rId15"/>
    <p:sldId id="375" r:id="rId16"/>
    <p:sldId id="350" r:id="rId17"/>
    <p:sldId id="376" r:id="rId18"/>
    <p:sldId id="379" r:id="rId19"/>
    <p:sldId id="353" r:id="rId20"/>
    <p:sldId id="355" r:id="rId21"/>
    <p:sldId id="352" r:id="rId22"/>
    <p:sldId id="378" r:id="rId23"/>
    <p:sldId id="361" r:id="rId24"/>
    <p:sldId id="362" r:id="rId25"/>
    <p:sldId id="360" r:id="rId26"/>
    <p:sldId id="364" r:id="rId27"/>
    <p:sldId id="380" r:id="rId28"/>
    <p:sldId id="381" r:id="rId29"/>
    <p:sldId id="365" r:id="rId30"/>
    <p:sldId id="366" r:id="rId31"/>
    <p:sldId id="369" r:id="rId32"/>
    <p:sldId id="367" r:id="rId33"/>
    <p:sldId id="377" r:id="rId34"/>
    <p:sldId id="285" r:id="rId3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8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9B8B4-5B48-4B2E-B87C-82A30C35D040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ECDAE-9917-46E6-97F7-388E92C81F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3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2420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9926595" y="404664"/>
            <a:ext cx="1944216" cy="1584176"/>
          </a:xfrm>
          <a:prstGeom prst="cloudCallout">
            <a:avLst>
              <a:gd name="adj1" fmla="val -72589"/>
              <a:gd name="adj2" fmla="val 671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Cartoon beaver with a thumbs up">
            <a:extLst>
              <a:ext uri="{FF2B5EF4-FFF2-40B4-BE49-F238E27FC236}">
                <a16:creationId xmlns:a16="http://schemas.microsoft.com/office/drawing/2014/main" id="{115DA177-4090-94FE-414E-BF0BD7A05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01" y="801209"/>
            <a:ext cx="1608940" cy="9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1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0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5E1F-5AFB-40EA-923D-A2EB4D767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68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EAE92-5121-41FC-8DEC-DA73929E0C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56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B1BA9-04F9-4DBA-8B88-0BF71DD220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4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B23DE-87E9-44C4-9125-F996474026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04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B49DB-207B-4B04-AB13-3224BA24FB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3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FF626-F1DE-4CAB-AC6F-3C9C63F3B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32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Kruliš, v1.0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FCAB0-4CDF-4FD1-8C9D-AF93D5E31F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23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42D6-9DD4-4165-BDB0-13B2B843F0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4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C8BE-C614-485F-9B20-1471ABF7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32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786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altLang="en-US"/>
              <a:t>24.3.2025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0EE7-F64F-4308-BA6A-AA907C3209A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238539" y="1484784"/>
            <a:ext cx="11474085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Cartoon beaver with a thumbs up">
            <a:extLst>
              <a:ext uri="{FF2B5EF4-FFF2-40B4-BE49-F238E27FC236}">
                <a16:creationId xmlns:a16="http://schemas.microsoft.com/office/drawing/2014/main" id="{B432A3CF-E802-6344-4A89-6AE1F6C376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36"/>
            <a:ext cx="853108" cy="477520"/>
          </a:xfrm>
          <a:prstGeom prst="rect">
            <a:avLst/>
          </a:prstGeom>
        </p:spPr>
      </p:pic>
      <p:pic>
        <p:nvPicPr>
          <p:cNvPr id="13" name="Picture 12" descr="A green and grey numbers&#10;&#10;Description automatically generated">
            <a:extLst>
              <a:ext uri="{FF2B5EF4-FFF2-40B4-BE49-F238E27FC236}">
                <a16:creationId xmlns:a16="http://schemas.microsoft.com/office/drawing/2014/main" id="{B3E738C7-9A08-826E-0AE9-70228F3B0F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47" y="678564"/>
            <a:ext cx="1228791" cy="6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mp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3341-8FBB-3314-0ECC-CF7EB30EC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OpenMP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4DFCB-B786-8486-A53D-F1EEBF8B7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NPRG042 </a:t>
            </a:r>
            <a:r>
              <a:rPr lang="en-US" noProof="0" dirty="0"/>
              <a:t>Programming in Parallel Environment</a:t>
            </a:r>
            <a:endParaRPr lang="en-US" dirty="0"/>
          </a:p>
          <a:p>
            <a:r>
              <a:rPr lang="en-US" dirty="0"/>
              <a:t>Martin Krul</a:t>
            </a:r>
            <a:r>
              <a:rPr lang="cs-CZ" dirty="0" err="1"/>
              <a:t>iš</a:t>
            </a:r>
            <a:r>
              <a:rPr lang="en-US" dirty="0"/>
              <a:t>, Jakub </a:t>
            </a:r>
            <a:r>
              <a:rPr lang="en-US" dirty="0" err="1"/>
              <a:t>Yaghob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80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OpenMP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http://www.openmp.org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API for multi-threaded, shared memory parallelism</a:t>
            </a:r>
          </a:p>
          <a:p>
            <a:pPr lvl="1"/>
            <a:r>
              <a:rPr lang="en-US" dirty="0"/>
              <a:t>Supported directly by compilers</a:t>
            </a:r>
          </a:p>
          <a:p>
            <a:pPr lvl="2"/>
            <a:r>
              <a:rPr lang="en-US" b="1" dirty="0"/>
              <a:t>C/C++</a:t>
            </a:r>
            <a:r>
              <a:rPr lang="en-US" dirty="0"/>
              <a:t> and Fortran</a:t>
            </a:r>
          </a:p>
          <a:p>
            <a:pPr lvl="2"/>
            <a:r>
              <a:rPr lang="en-US" dirty="0"/>
              <a:t>Activated by compiler directive (e.g.,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g++ 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fopenmp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Three components</a:t>
            </a:r>
          </a:p>
          <a:p>
            <a:pPr lvl="2"/>
            <a:r>
              <a:rPr lang="en-US" dirty="0"/>
              <a:t>Compiler directives (pragmas)</a:t>
            </a:r>
          </a:p>
          <a:p>
            <a:pPr lvl="2"/>
            <a:r>
              <a:rPr lang="en-US" dirty="0"/>
              <a:t>Runtime library resources (functions)</a:t>
            </a:r>
          </a:p>
          <a:p>
            <a:pPr lvl="2"/>
            <a:r>
              <a:rPr lang="en-US" dirty="0"/>
              <a:t>Environment variables (defaults, runtime configuration)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A30BE-61B9-EEA1-5476-F66B3F0C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E1B3D-2D97-3BC5-60C7-225D4D122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6CB17-C94C-3DA1-C14D-1E6997C06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135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cs-CZ" dirty="0"/>
              <a:t>1.0 – C/C++ and FORTRAN versions</a:t>
            </a:r>
            <a:r>
              <a:rPr lang="cs-CZ" altLang="cs-CZ" dirty="0"/>
              <a:t> </a:t>
            </a:r>
            <a:r>
              <a:rPr lang="en-US" altLang="cs-CZ" dirty="0"/>
              <a:t>(1997-1998)</a:t>
            </a:r>
          </a:p>
          <a:p>
            <a:r>
              <a:rPr lang="en-US" altLang="cs-CZ" dirty="0"/>
              <a:t>2.0 – C/C++ and FORTRAN versions (2000-2002)</a:t>
            </a:r>
          </a:p>
          <a:p>
            <a:pPr lvl="1"/>
            <a:r>
              <a:rPr lang="en-US" altLang="cs-CZ" dirty="0"/>
              <a:t>Supported by MSVC</a:t>
            </a:r>
          </a:p>
          <a:p>
            <a:pPr lvl="1"/>
            <a:r>
              <a:rPr lang="en-US" altLang="cs-CZ" dirty="0"/>
              <a:t>2.5 – combined C/C++ and FORTRAN (2005)</a:t>
            </a:r>
          </a:p>
          <a:p>
            <a:r>
              <a:rPr lang="en-US" altLang="cs-CZ" dirty="0"/>
              <a:t>3.0 – tasks (2008)</a:t>
            </a:r>
          </a:p>
          <a:p>
            <a:pPr lvl="1"/>
            <a:r>
              <a:rPr lang="en-US" altLang="cs-CZ" dirty="0"/>
              <a:t>3.1 – additional extensions for tasks and atomics (2011)</a:t>
            </a:r>
            <a:endParaRPr lang="cs-CZ" altLang="cs-CZ" dirty="0"/>
          </a:p>
          <a:p>
            <a:r>
              <a:rPr lang="cs-CZ" altLang="cs-CZ" dirty="0"/>
              <a:t>4.0 – </a:t>
            </a:r>
            <a:r>
              <a:rPr lang="en-US" altLang="cs-CZ" dirty="0"/>
              <a:t>SIMD, cancellation, array sections </a:t>
            </a:r>
            <a:r>
              <a:rPr lang="cs-CZ" altLang="cs-CZ" dirty="0"/>
              <a:t>(2013)</a:t>
            </a:r>
            <a:endParaRPr lang="en-US" altLang="cs-CZ" dirty="0"/>
          </a:p>
          <a:p>
            <a:pPr lvl="1"/>
            <a:r>
              <a:rPr lang="en-US" altLang="cs-CZ" dirty="0"/>
              <a:t>4.5 – Fortran 2003 (2015)</a:t>
            </a:r>
          </a:p>
          <a:p>
            <a:pPr lvl="2"/>
            <a:r>
              <a:rPr lang="en-US" altLang="cs-CZ" dirty="0"/>
              <a:t>Widely available (GCC 6+, Intel compilers, clang)</a:t>
            </a:r>
            <a:endParaRPr lang="cs-CZ" altLang="cs-CZ" dirty="0"/>
          </a:p>
          <a:p>
            <a:r>
              <a:rPr lang="cs-CZ" altLang="cs-CZ" dirty="0"/>
              <a:t>5.</a:t>
            </a:r>
            <a:r>
              <a:rPr lang="en-US" altLang="cs-CZ" dirty="0"/>
              <a:t>0 – memory model, accelerators (GPU), unified shared memory, iterators, debugger support (2018)</a:t>
            </a:r>
          </a:p>
          <a:p>
            <a:pPr lvl="1"/>
            <a:r>
              <a:rPr lang="en-US" dirty="0"/>
              <a:t>5.1 – full C++20 and Fortran 2008 support, C++ attributes (2020)</a:t>
            </a:r>
          </a:p>
          <a:p>
            <a:pPr lvl="2"/>
            <a:r>
              <a:rPr lang="en-US" dirty="0"/>
              <a:t>Partial support (GCC 11, Intel compilers, clang)</a:t>
            </a:r>
            <a:endParaRPr lang="cs-CZ" dirty="0"/>
          </a:p>
          <a:p>
            <a:pPr lvl="1"/>
            <a:r>
              <a:rPr lang="en-US" dirty="0"/>
              <a:t>5.2 – improvements, refinements</a:t>
            </a:r>
          </a:p>
          <a:p>
            <a:r>
              <a:rPr lang="en-US" dirty="0"/>
              <a:t>6.0 – released in November 2024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BCC3A-26A9-30D7-8E89-36422B251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5B1B4-E49C-01DE-D91F-CD120F09F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028C5-EEDA-004F-D7EA-D6F28435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7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Model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31560"/>
            <a:ext cx="8229600" cy="342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aoblený obdélníkový popisek 134"/>
          <p:cNvSpPr/>
          <p:nvPr/>
        </p:nvSpPr>
        <p:spPr>
          <a:xfrm>
            <a:off x="1981201" y="5200095"/>
            <a:ext cx="1815021" cy="504056"/>
          </a:xfrm>
          <a:prstGeom prst="wedgeRoundRectCallout">
            <a:avLst>
              <a:gd name="adj1" fmla="val -859"/>
              <a:gd name="adj2" fmla="val -17739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Fork/join model</a:t>
            </a:r>
            <a:endParaRPr lang="cs-CZ" sz="1600" dirty="0"/>
          </a:p>
        </p:txBody>
      </p:sp>
      <p:sp>
        <p:nvSpPr>
          <p:cNvPr id="7" name="Zaoblený obdélníkový popisek 134"/>
          <p:cNvSpPr/>
          <p:nvPr/>
        </p:nvSpPr>
        <p:spPr>
          <a:xfrm>
            <a:off x="4295800" y="5301209"/>
            <a:ext cx="3351026" cy="965209"/>
          </a:xfrm>
          <a:prstGeom prst="wedgeRoundRectCallout">
            <a:avLst>
              <a:gd name="adj1" fmla="val -11558"/>
              <a:gd name="adj2" fmla="val -8205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Threads allocated dynamically, but thread pool may be used to optimize management</a:t>
            </a:r>
            <a:endParaRPr lang="cs-CZ" sz="1600" dirty="0"/>
          </a:p>
        </p:txBody>
      </p:sp>
      <p:sp>
        <p:nvSpPr>
          <p:cNvPr id="8" name="Zaoblený obdélníkový popisek 134"/>
          <p:cNvSpPr/>
          <p:nvPr/>
        </p:nvSpPr>
        <p:spPr>
          <a:xfrm>
            <a:off x="7865368" y="5092083"/>
            <a:ext cx="2376264" cy="1073221"/>
          </a:xfrm>
          <a:prstGeom prst="wedgeRoundRectCallout">
            <a:avLst>
              <a:gd name="adj1" fmla="val 14096"/>
              <a:gd name="adj2" fmla="val -7598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Nested (recursive) fork/joins may be allowed optionally</a:t>
            </a:r>
            <a:endParaRPr lang="cs-CZ" sz="1600" dirty="0"/>
          </a:p>
        </p:txBody>
      </p:sp>
      <p:sp>
        <p:nvSpPr>
          <p:cNvPr id="9" name="Zaoblený obdélníkový popisek 134"/>
          <p:cNvSpPr/>
          <p:nvPr/>
        </p:nvSpPr>
        <p:spPr>
          <a:xfrm>
            <a:off x="4275262" y="2708920"/>
            <a:ext cx="1943658" cy="504056"/>
          </a:xfrm>
          <a:prstGeom prst="wedgeRoundRectCallout">
            <a:avLst>
              <a:gd name="adj1" fmla="val -53785"/>
              <a:gd name="adj2" fmla="val 22132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„Team” of threads</a:t>
            </a:r>
            <a:endParaRPr lang="cs-CZ" sz="1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A854C-A565-0CC1-FF85-667F8D902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D423F-5FBA-868F-0ACC-77B64F33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288BB7-807F-8454-63F5-0607DD53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56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Relaxed consistency, shared memory model</a:t>
            </a:r>
          </a:p>
          <a:p>
            <a:r>
              <a:rPr lang="en-US" dirty="0"/>
              <a:t>Memory</a:t>
            </a:r>
          </a:p>
          <a:p>
            <a:pPr lvl="1"/>
            <a:r>
              <a:rPr lang="en-US" dirty="0"/>
              <a:t>Storage location may be associated with one or more devices</a:t>
            </a:r>
          </a:p>
          <a:p>
            <a:pPr lvl="1"/>
            <a:r>
              <a:rPr lang="en-US" dirty="0"/>
              <a:t>Only threads on devices may access it</a:t>
            </a:r>
          </a:p>
          <a:p>
            <a:r>
              <a:rPr lang="en-US" dirty="0"/>
              <a:t>Thread private memory</a:t>
            </a:r>
          </a:p>
          <a:p>
            <a:pPr lvl="1"/>
            <a:r>
              <a:rPr lang="en-US" dirty="0"/>
              <a:t>Not accessible by other threads</a:t>
            </a:r>
          </a:p>
          <a:p>
            <a:r>
              <a:rPr lang="en-US" dirty="0"/>
              <a:t>Load/store are not guaranteed to be atomic</a:t>
            </a:r>
          </a:p>
          <a:p>
            <a:r>
              <a:rPr lang="en-US" dirty="0"/>
              <a:t>Memory operations are considered unordered</a:t>
            </a:r>
          </a:p>
          <a:p>
            <a:pPr lvl="1"/>
            <a:r>
              <a:rPr lang="en-US" dirty="0"/>
              <a:t>Besides some well-defined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6745C-6728-1F52-F0B4-10A12CB4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EAA4-FCC7-F39D-D98F-D5641B73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0255-21D7-8776-EAC4-5392DF9F0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2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Syntax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</a:t>
            </a:r>
          </a:p>
          <a:p>
            <a:pPr lvl="1"/>
            <a:r>
              <a:rPr lang="en-US" dirty="0"/>
              <a:t>Code should work without the pragmas (as serial)</a:t>
            </a:r>
          </a:p>
          <a:p>
            <a:pPr lvl="1"/>
            <a:r>
              <a:rPr lang="en-US" dirty="0"/>
              <a:t>Pragmas may be used to</a:t>
            </a:r>
          </a:p>
          <a:p>
            <a:pPr lvl="2"/>
            <a:r>
              <a:rPr lang="en-US" dirty="0"/>
              <a:t>Spawn a parallel region</a:t>
            </a:r>
          </a:p>
          <a:p>
            <a:pPr lvl="2"/>
            <a:r>
              <a:rPr lang="en-US" dirty="0"/>
              <a:t>Divide workload among threads</a:t>
            </a:r>
          </a:p>
          <a:p>
            <a:pPr lvl="2"/>
            <a:r>
              <a:rPr lang="en-US" dirty="0"/>
              <a:t>Serialize sections of code</a:t>
            </a:r>
          </a:p>
          <a:p>
            <a:pPr lvl="2"/>
            <a:r>
              <a:rPr lang="en-US" dirty="0"/>
              <a:t>Synchronization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C5018-4D63-06CD-A333-9E5ABF72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8148D-880C-DFE7-B6DB-A960535C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4266C-A4CF-8FAF-4CAE-828E5EBCC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116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Directives as C++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Efforts to remove the C++ preprocessor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:: directive(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  <a:p>
            <a:pPr marL="344487" lvl="1" indent="0">
              <a:buNone/>
            </a:pPr>
            <a:r>
              <a:rPr lang="en-US" dirty="0"/>
              <a:t>or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[[ using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 directive(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directive [clause, …]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  <a:p>
            <a:pPr lvl="1"/>
            <a:r>
              <a:rPr lang="en-US" dirty="0"/>
              <a:t>Attribute directives that apply to the same statement are unordered</a:t>
            </a:r>
          </a:p>
          <a:p>
            <a:pPr lvl="1"/>
            <a:r>
              <a:rPr lang="en-US" dirty="0"/>
              <a:t>Ordering can be imposed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:: sequence(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::]directive , [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::]directive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]]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07217-79CB-CBAE-8B99-9AEFB0548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B24BF-BBFD-4569-CDFB-BD3BA0A7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1C0B6-A21F-3B3D-6AFC-AF9ED2E7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13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Directives as C++ attributes –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9264"/>
            <a:ext cx="10866120" cy="2141785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[[ </a:t>
            </a:r>
            <a:r>
              <a:rPr lang="en-US" sz="3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::sequence( directive(parallel),</a:t>
            </a:r>
            <a:b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directive(for)) ]]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{…}</a:t>
            </a: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38199" y="4156396"/>
            <a:ext cx="10810461" cy="214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3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3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3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{…}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55133-65A8-BD43-9EA1-4ED7B1F86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C2E3F-7DFA-8956-3316-452E4BF67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72AFC-6506-D7AF-955E-8C56DAE4F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6825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Spawning a thread team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use </a:t>
            </a:r>
            <a:r>
              <a:rPr lang="en-US" sz="200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do thread’s bidding 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  <a:p>
            <a:pPr lvl="1"/>
            <a:r>
              <a:rPr lang="en-US" dirty="0"/>
              <a:t>Implicit barrier at the end</a:t>
            </a:r>
          </a:p>
          <a:p>
            <a:pPr lvl="1"/>
            <a:r>
              <a:rPr lang="en-US" dirty="0"/>
              <a:t>No branching/</a:t>
            </a:r>
            <a:r>
              <a:rPr lang="en-US" dirty="0" err="1"/>
              <a:t>goto</a:t>
            </a:r>
            <a:r>
              <a:rPr lang="en-US" dirty="0"/>
              <a:t>-s that will cause the program to jump in/out to/of parallel blocks</a:t>
            </a:r>
          </a:p>
          <a:p>
            <a:pPr lvl="1"/>
            <a:r>
              <a:rPr lang="en-US" dirty="0"/>
              <a:t>Regular branching or function calls are OK</a:t>
            </a:r>
          </a:p>
        </p:txBody>
      </p:sp>
      <p:sp>
        <p:nvSpPr>
          <p:cNvPr id="5" name="Zaoblený obdélníkový popisek 134"/>
          <p:cNvSpPr/>
          <p:nvPr/>
        </p:nvSpPr>
        <p:spPr>
          <a:xfrm>
            <a:off x="5045089" y="2228888"/>
            <a:ext cx="4330824" cy="504056"/>
          </a:xfrm>
          <a:prstGeom prst="wedgeRoundRectCallout">
            <a:avLst>
              <a:gd name="adj1" fmla="val -65275"/>
              <a:gd name="adj2" fmla="val -1269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Spawns one thread per CPU code by default</a:t>
            </a:r>
            <a:endParaRPr lang="cs-CZ" sz="1600" dirty="0"/>
          </a:p>
        </p:txBody>
      </p:sp>
      <p:sp>
        <p:nvSpPr>
          <p:cNvPr id="6" name="Zaoblený obdélníkový popisek 134"/>
          <p:cNvSpPr/>
          <p:nvPr/>
        </p:nvSpPr>
        <p:spPr>
          <a:xfrm>
            <a:off x="7237667" y="2867881"/>
            <a:ext cx="4434848" cy="653281"/>
          </a:xfrm>
          <a:prstGeom prst="wedgeRoundRectCallout">
            <a:avLst>
              <a:gd name="adj1" fmla="val -67907"/>
              <a:gd name="adj2" fmla="val -2063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The thread index within its team (master == 0)</a:t>
            </a:r>
            <a:endParaRPr lang="cs-CZ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70885-90D6-F6E7-C3F4-284BF726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0ABB403-283D-8D06-EBAA-059C5CE6C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43516A-33C7-461E-7B2F-23447074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518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Variables Scope</a:t>
            </a:r>
          </a:p>
          <a:p>
            <a:pPr lvl="1"/>
            <a:r>
              <a:rPr lang="en-US" dirty="0"/>
              <a:t>Private – a copy per each thread</a:t>
            </a:r>
          </a:p>
          <a:p>
            <a:pPr lvl="2"/>
            <a:r>
              <a:rPr lang="en-US" dirty="0"/>
              <a:t>Local variables in a parallel block are implicitly private</a:t>
            </a:r>
          </a:p>
          <a:p>
            <a:pPr lvl="1"/>
            <a:r>
              <a:rPr lang="en-US" dirty="0"/>
              <a:t>Shared – all threads share the same variable</a:t>
            </a:r>
          </a:p>
          <a:p>
            <a:pPr lvl="2"/>
            <a:r>
              <a:rPr lang="en-US" dirty="0"/>
              <a:t>Synchronization may be required</a:t>
            </a:r>
          </a:p>
          <a:p>
            <a:pPr marL="344487" lvl="1" indent="0">
              <a:buNone/>
            </a:pPr>
            <a:endParaRPr lang="en-US" sz="10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x, y, id;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private(id), shared(</a:t>
            </a:r>
            <a:r>
              <a:rPr lang="en-US" sz="2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id = x +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5DA95-F69A-E2D3-319C-A03D4676B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E487-5CD7-16C3-9D9F-FA83C5E43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9DB0E-CCE7-6870-B0B4-A386FD34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11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Private Scope</a:t>
            </a:r>
          </a:p>
          <a:p>
            <a:pPr lvl="1"/>
            <a:r>
              <a:rPr lang="en-US" dirty="0"/>
              <a:t>Most variables are private by default</a:t>
            </a:r>
          </a:p>
          <a:p>
            <a:pPr lvl="2"/>
            <a:r>
              <a:rPr lang="en-US" dirty="0"/>
              <a:t>Variables declared inside the parallel block</a:t>
            </a:r>
          </a:p>
          <a:p>
            <a:pPr lvl="2"/>
            <a:r>
              <a:rPr lang="en-US" dirty="0"/>
              <a:t>All non-static variables in called functions</a:t>
            </a:r>
          </a:p>
          <a:p>
            <a:pPr lvl="2"/>
            <a:r>
              <a:rPr lang="en-US" dirty="0"/>
              <a:t>Values are not initialized (at the beginning and the end of the block)</a:t>
            </a:r>
          </a:p>
          <a:p>
            <a:pPr lvl="3"/>
            <a:r>
              <a:rPr lang="en-US" dirty="0"/>
              <a:t>Except for classes (default constructor must be accessible)</a:t>
            </a:r>
          </a:p>
          <a:p>
            <a:pPr lvl="3"/>
            <a:endParaRPr lang="en-US" dirty="0"/>
          </a:p>
          <a:p>
            <a:r>
              <a:rPr lang="en-US" dirty="0"/>
              <a:t>Other scopes and additional clauses</a:t>
            </a:r>
          </a:p>
          <a:p>
            <a:pPr lvl="1"/>
            <a:r>
              <a:rPr lang="en-US" dirty="0"/>
              <a:t>Will be presented later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DD480-42D3-3E26-98DA-426F81E91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9DFD9-6845-2D82-E71A-76944E29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6D6B3-2335-CF39-993E-A6E3974B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7" name="Zaoblený obdélníkový popisek 134">
            <a:extLst>
              <a:ext uri="{FF2B5EF4-FFF2-40B4-BE49-F238E27FC236}">
                <a16:creationId xmlns:a16="http://schemas.microsoft.com/office/drawing/2014/main" id="{857529DB-BF0E-CC9E-F19E-AB97A7B3EA45}"/>
              </a:ext>
            </a:extLst>
          </p:cNvPr>
          <p:cNvSpPr/>
          <p:nvPr/>
        </p:nvSpPr>
        <p:spPr>
          <a:xfrm>
            <a:off x="7207844" y="2753674"/>
            <a:ext cx="4051203" cy="504056"/>
          </a:xfrm>
          <a:prstGeom prst="wedgeRoundRectCallout">
            <a:avLst>
              <a:gd name="adj1" fmla="val -66845"/>
              <a:gd name="adj2" fmla="val 1254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I.e., variables that go implicitly on the stack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80116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 the work in parallel block</a:t>
            </a:r>
          </a:p>
          <a:p>
            <a:pPr marL="344487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2436367"/>
            <a:ext cx="2133600" cy="3667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601" y="2444751"/>
            <a:ext cx="2105025" cy="3686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025" y="2436366"/>
            <a:ext cx="2095500" cy="36576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6B8EE3-0101-B531-2B02-942CBAAB1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FB14CB-ED16-FC36-342F-005016EF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47B501-B5BC-BFD6-0E83-FC3666A4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621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For-loop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cs-CZ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0;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... }</a:t>
            </a:r>
          </a:p>
          <a:p>
            <a:pPr marL="344487" lvl="1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lvl="1"/>
            <a:r>
              <a:rPr lang="en-US" dirty="0"/>
              <a:t>Additional clauses of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directive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schedule(strategy)</a:t>
            </a:r>
            <a:r>
              <a:rPr lang="en-US" dirty="0"/>
              <a:t> – scheduling (work division)</a:t>
            </a:r>
          </a:p>
          <a:p>
            <a:pPr lvl="3"/>
            <a:r>
              <a:rPr lang="en-US" dirty="0"/>
              <a:t>static, dynamic, guided, runtime, auto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collapse(n)</a:t>
            </a:r>
            <a:r>
              <a:rPr lang="en-US" dirty="0"/>
              <a:t> – encompass nested for-loops</a:t>
            </a:r>
          </a:p>
        </p:txBody>
      </p:sp>
      <p:sp>
        <p:nvSpPr>
          <p:cNvPr id="4" name="Zaoblený obdélníkový popisek 134"/>
          <p:cNvSpPr/>
          <p:nvPr/>
        </p:nvSpPr>
        <p:spPr>
          <a:xfrm>
            <a:off x="4907868" y="2066814"/>
            <a:ext cx="2376264" cy="504056"/>
          </a:xfrm>
          <a:prstGeom prst="wedgeRoundRectCallout">
            <a:avLst>
              <a:gd name="adj1" fmla="val -70524"/>
              <a:gd name="adj2" fmla="val 184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Spawns the threads</a:t>
            </a:r>
            <a:endParaRPr lang="cs-CZ" sz="1600" dirty="0"/>
          </a:p>
        </p:txBody>
      </p:sp>
      <p:sp>
        <p:nvSpPr>
          <p:cNvPr id="5" name="Zaoblený obdélníkový popisek 134"/>
          <p:cNvSpPr/>
          <p:nvPr/>
        </p:nvSpPr>
        <p:spPr>
          <a:xfrm>
            <a:off x="4476976" y="2737650"/>
            <a:ext cx="4547754" cy="504056"/>
          </a:xfrm>
          <a:prstGeom prst="wedgeRoundRectCallout">
            <a:avLst>
              <a:gd name="adj1" fmla="val -59399"/>
              <a:gd name="adj2" fmla="val 2764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Divides the for-loop workload among the threads</a:t>
            </a:r>
            <a:endParaRPr lang="cs-CZ" sz="16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4A4970D-55BC-502D-1A74-44454DF3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C375D81-4B13-E9ED-0026-BAE5FDCE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D69B59-B666-CA89-4012-A38471BB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9" name="Zaoblený obdélníkový popisek 134">
            <a:extLst>
              <a:ext uri="{FF2B5EF4-FFF2-40B4-BE49-F238E27FC236}">
                <a16:creationId xmlns:a16="http://schemas.microsoft.com/office/drawing/2014/main" id="{31FF49F2-A276-D5DA-DF1E-80BE16B0FFF1}"/>
              </a:ext>
            </a:extLst>
          </p:cNvPr>
          <p:cNvSpPr/>
          <p:nvPr/>
        </p:nvSpPr>
        <p:spPr>
          <a:xfrm>
            <a:off x="8423006" y="1690688"/>
            <a:ext cx="2120424" cy="705241"/>
          </a:xfrm>
          <a:prstGeom prst="wedgeRoundRectCallout">
            <a:avLst>
              <a:gd name="adj1" fmla="val -117082"/>
              <a:gd name="adj2" fmla="val 3765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 dirty="0"/>
              <a:t>You need both!</a:t>
            </a:r>
            <a:endParaRPr lang="cs-CZ" sz="2000" b="1" dirty="0"/>
          </a:p>
        </p:txBody>
      </p:sp>
      <p:sp>
        <p:nvSpPr>
          <p:cNvPr id="10" name="Zaoblený obdélníkový popisek 134">
            <a:extLst>
              <a:ext uri="{FF2B5EF4-FFF2-40B4-BE49-F238E27FC236}">
                <a16:creationId xmlns:a16="http://schemas.microsoft.com/office/drawing/2014/main" id="{778BC85B-2FBE-2E6F-496F-4D316DBF3CE9}"/>
              </a:ext>
            </a:extLst>
          </p:cNvPr>
          <p:cNvSpPr/>
          <p:nvPr/>
        </p:nvSpPr>
        <p:spPr>
          <a:xfrm>
            <a:off x="8423006" y="1690688"/>
            <a:ext cx="2120424" cy="705241"/>
          </a:xfrm>
          <a:prstGeom prst="wedgeRoundRectCallout">
            <a:avLst>
              <a:gd name="adj1" fmla="val -50334"/>
              <a:gd name="adj2" fmla="val 11544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 dirty="0"/>
              <a:t>You need both!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276650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For-loop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ordered</a:t>
            </a:r>
          </a:p>
          <a:p>
            <a:pPr lvl="2"/>
            <a:r>
              <a:rPr lang="en-US" dirty="0"/>
              <a:t>A block inside for-loop that must be executed in exactly the same order, as if the code was serial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 for</a:t>
            </a:r>
          </a:p>
          <a:p>
            <a:pPr lvl="2"/>
            <a:r>
              <a:rPr lang="en-US" dirty="0"/>
              <a:t>Shorthand for both creating parallel block and apply it on a parallel for-loop</a:t>
            </a:r>
          </a:p>
          <a:p>
            <a:pPr lvl="2"/>
            <a:r>
              <a:rPr lang="en-US" dirty="0"/>
              <a:t>May have clauses applied to both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parallel</a:t>
            </a:r>
            <a:r>
              <a:rPr lang="en-US" dirty="0"/>
              <a:t> </a:t>
            </a:r>
            <a:r>
              <a:rPr lang="cs-CZ" dirty="0"/>
              <a:t>and</a:t>
            </a:r>
            <a:r>
              <a:rPr lang="en-US" dirty="0"/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directives</a:t>
            </a:r>
          </a:p>
          <a:p>
            <a:pPr lvl="2"/>
            <a:r>
              <a:rPr lang="en-US" dirty="0"/>
              <a:t>Probably the most often used construct in </a:t>
            </a:r>
            <a:r>
              <a:rPr lang="en-US" dirty="0" err="1"/>
              <a:t>OpenMP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7D38F-4CC0-B98C-DDD5-7217B90F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C430B-E9B4-6AE5-E744-C318F9EFD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BBFFD-6E81-8D46-1E4A-CB21B7A8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2258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For-loop Pitfalls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  <a:r>
              <a:rPr lang="en-US" dirty="0"/>
              <a:t> outside of</a:t>
            </a:r>
            <a:br>
              <a:rPr lang="en-US" dirty="0"/>
            </a:b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  <a:r>
              <a:rPr lang="en-US" dirty="0"/>
              <a:t> block</a:t>
            </a:r>
          </a:p>
          <a:p>
            <a:pPr lvl="2"/>
            <a:r>
              <a:rPr lang="cs-CZ" dirty="0"/>
              <a:t>Has </a:t>
            </a:r>
            <a:r>
              <a:rPr lang="en-US" dirty="0"/>
              <a:t>no effect, there is only one thread available!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Forgetting 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itself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… }</a:t>
            </a:r>
          </a:p>
          <a:p>
            <a:pPr lvl="2"/>
            <a:r>
              <a:rPr lang="en-US" dirty="0"/>
              <a:t>The entire loop is executed by </a:t>
            </a:r>
            <a:r>
              <a:rPr lang="en-US" b="1" dirty="0"/>
              <a:t>ALL</a:t>
            </a:r>
            <a:r>
              <a:rPr lang="en-US" dirty="0"/>
              <a:t> threads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C9537-A64A-397E-BFF2-A81516A0B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01CA9-6D16-514C-4C1C-89987CA9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35EBD-02F7-F812-4FD8-4C478C99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7" name="Zaoblený obdélníkový popisek 134">
            <a:extLst>
              <a:ext uri="{FF2B5EF4-FFF2-40B4-BE49-F238E27FC236}">
                <a16:creationId xmlns:a16="http://schemas.microsoft.com/office/drawing/2014/main" id="{054301E2-EE4B-7025-918C-DDBB85FA5D0F}"/>
              </a:ext>
            </a:extLst>
          </p:cNvPr>
          <p:cNvSpPr/>
          <p:nvPr/>
        </p:nvSpPr>
        <p:spPr>
          <a:xfrm>
            <a:off x="7444331" y="4099934"/>
            <a:ext cx="4093011" cy="957096"/>
          </a:xfrm>
          <a:prstGeom prst="wedgeRoundRectCallout">
            <a:avLst>
              <a:gd name="adj1" fmla="val -71703"/>
              <a:gd name="adj2" fmla="val 3153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/>
              <a:t>That is even worse, you get no speedup and  you duplicate the work!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7267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Sections</a:t>
            </a:r>
          </a:p>
          <a:p>
            <a:pPr lvl="1"/>
            <a:r>
              <a:rPr lang="en-US" dirty="0"/>
              <a:t>Independent blocks of code executed concurrently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sections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section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load_player_data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section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load_game_maps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E2F4B-D71B-E0E5-C63F-03115A875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71F07-6014-0FB6-F7ED-C47A9EDB2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DA010-BB63-B7CB-BB29-F48CE343D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552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</a:t>
            </a:r>
          </a:p>
          <a:p>
            <a:pPr lvl="1"/>
            <a:r>
              <a:rPr lang="en-US" dirty="0"/>
              <a:t>Code executed by single thread from group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parallel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 (...) ...  </a:t>
            </a:r>
          </a:p>
          <a:p>
            <a:pPr marL="344487" lvl="1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report_progress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#pragma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86481-BC8B-B769-E302-47AE78FA5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65EBA-D180-4D95-4865-3D72207B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FC51D-37FF-8554-DE30-D1D84E0AF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4" name="Zaoblený obdélníkový popisek 134"/>
          <p:cNvSpPr/>
          <p:nvPr/>
        </p:nvSpPr>
        <p:spPr>
          <a:xfrm>
            <a:off x="4524275" y="4405307"/>
            <a:ext cx="3796283" cy="504056"/>
          </a:xfrm>
          <a:prstGeom prst="wedgeRoundRectCallout">
            <a:avLst>
              <a:gd name="adj1" fmla="val -61765"/>
              <a:gd name="adj2" fmla="val 1658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Only one thread reports the progress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365011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Work-sharing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Synchronization</a:t>
            </a:r>
          </a:p>
          <a:p>
            <a:pPr lvl="1"/>
            <a:r>
              <a:rPr lang="en-US" dirty="0"/>
              <a:t>Implicit barrier at the end of each construct</a:t>
            </a:r>
          </a:p>
          <a:p>
            <a:pPr lvl="2"/>
            <a:r>
              <a:rPr lang="en-US" dirty="0"/>
              <a:t>for, sections, single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nowait</a:t>
            </a:r>
            <a:r>
              <a:rPr lang="en-US" dirty="0"/>
              <a:t> clause</a:t>
            </a:r>
          </a:p>
          <a:p>
            <a:pPr lvl="2"/>
            <a:r>
              <a:rPr lang="en-US" dirty="0"/>
              <a:t>Removes the barrier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B9791-E335-0EC7-830F-6E3D1A3DE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4BF7E-A3C8-C155-AB65-57FF64D1E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B2839-C955-3D04-E317-327D0F680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489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Synchronization Directives</a:t>
            </a:r>
          </a:p>
          <a:p>
            <a:pPr lvl="1"/>
            <a:r>
              <a:rPr lang="en-US" dirty="0"/>
              <a:t>To be used within a parallel block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master</a:t>
            </a:r>
          </a:p>
          <a:p>
            <a:pPr lvl="2"/>
            <a:r>
              <a:rPr lang="en-US" dirty="0"/>
              <a:t>Region being executed only by the master thread</a:t>
            </a:r>
          </a:p>
          <a:p>
            <a:pPr lvl="3"/>
            <a:r>
              <a:rPr lang="en-US" dirty="0"/>
              <a:t>Similar to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single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critical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[name]</a:t>
            </a:r>
          </a:p>
          <a:p>
            <a:pPr lvl="2"/>
            <a:r>
              <a:rPr lang="en-US" dirty="0"/>
              <a:t>Standard critical section with lock guard</a:t>
            </a:r>
          </a:p>
          <a:p>
            <a:pPr lvl="3"/>
            <a:r>
              <a:rPr lang="en-US" dirty="0"/>
              <a:t>Only one thread may be in the section at a time</a:t>
            </a:r>
          </a:p>
          <a:p>
            <a:pPr lvl="2"/>
            <a:r>
              <a:rPr lang="en-US" dirty="0"/>
              <a:t>If a name is provided, all sections with the same name are interconnected</a:t>
            </a:r>
            <a:br>
              <a:rPr lang="en-US" dirty="0"/>
            </a:br>
            <a:r>
              <a:rPr lang="en-US" dirty="0"/>
              <a:t>(use the same lock)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391BC-ADA2-70B6-7473-0F882258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C5E97-27CD-72F6-093B-DBDDC49A7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4C0F9-E529-6494-5B06-81C0DF5D7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6182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Synchronization Directives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barrier</a:t>
            </a:r>
          </a:p>
          <a:p>
            <a:pPr lvl="2"/>
            <a:r>
              <a:rPr lang="en-US" dirty="0"/>
              <a:t>All threads in a team must meet on a barrier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atomic</a:t>
            </a:r>
          </a:p>
          <a:p>
            <a:pPr lvl="2"/>
            <a:r>
              <a:rPr lang="en-US" dirty="0"/>
              <a:t>Followed by </a:t>
            </a:r>
            <a:r>
              <a:rPr lang="cs-CZ" dirty="0"/>
              <a:t>a </a:t>
            </a:r>
            <a:r>
              <a:rPr lang="en-US" dirty="0"/>
              <a:t>statement like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+= expr;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++x;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Allowed operations: </a:t>
            </a:r>
            <a:r>
              <a:rPr lang="en-US" altLang="cs-CZ" dirty="0"/>
              <a:t>+, *, -, /, &amp;, ^, |, &lt;&lt;,or &gt;&gt;</a:t>
            </a:r>
            <a:endParaRPr lang="en-US" dirty="0"/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flush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[memory-ordering]</a:t>
            </a:r>
          </a:p>
          <a:p>
            <a:pPr lvl="2"/>
            <a:r>
              <a:rPr lang="en-US" dirty="0"/>
              <a:t>Make sure changes in shared variables become visible</a:t>
            </a:r>
          </a:p>
          <a:p>
            <a:pPr lvl="2"/>
            <a:r>
              <a:rPr lang="en-US" dirty="0"/>
              <a:t>Executed implicitly for many directives</a:t>
            </a:r>
          </a:p>
          <a:p>
            <a:pPr lvl="3"/>
            <a:r>
              <a:rPr lang="en-US" dirty="0"/>
              <a:t>barrier, critical, parallel, 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F2838-C93B-F419-5831-386DE78E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E8282-8F21-E0CA-A09D-D9F081ED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E1300-81A8-8944-A4BD-E464A035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844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  <a:p>
            <a:pPr lvl="1"/>
            <a:r>
              <a:rPr lang="en-US" dirty="0"/>
              <a:t>Pieces of code that may be executed by a different thread</a:t>
            </a:r>
            <a:br>
              <a:rPr lang="en-US" dirty="0"/>
            </a:br>
            <a:r>
              <a:rPr lang="en-US" dirty="0"/>
              <a:t>(within a parallel section)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task</a:t>
            </a:r>
          </a:p>
          <a:p>
            <a:pPr lvl="1"/>
            <a:r>
              <a:rPr lang="en-US" dirty="0"/>
              <a:t>Additional clauses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untied</a:t>
            </a:r>
            <a:r>
              <a:rPr lang="en-US" dirty="0"/>
              <a:t> – different thread may resume a task after yield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priority(p)</a:t>
            </a:r>
            <a:r>
              <a:rPr lang="en-US" dirty="0"/>
              <a:t> – scheduling hint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depend(list)</a:t>
            </a:r>
            <a:r>
              <a:rPr lang="en-US" dirty="0"/>
              <a:t> – tasks that must conclude first</a:t>
            </a:r>
          </a:p>
          <a:p>
            <a:pPr lvl="2"/>
            <a:r>
              <a:rPr lang="en-US" dirty="0"/>
              <a:t>And few others that control when and who can execute the task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A7CB-3F67-A66C-9F96-BD7E31172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3CE3C-8CF5-4717-EA44-65132D928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AEE32-30E7-198B-35E0-A24774F5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0184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Tasks Synchronization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taskwait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Wait for all child tasks (spawned in this task)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taskyield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Placed as statement inside a task</a:t>
            </a:r>
          </a:p>
          <a:p>
            <a:pPr lvl="2"/>
            <a:r>
              <a:rPr lang="en-US" dirty="0"/>
              <a:t>The processing thread may suspend this task and pick up another task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taskgroup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Spawning thread will not continue unless all tasks in the group are completed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E656F-F05F-D7E5-FDC7-1B7CE3742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47C36-2D85-70D7-1DF2-F60DFB020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5F250-C303-3B2E-C49E-7C346F7B9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91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Data-related Clauses</a:t>
            </a:r>
          </a:p>
          <a:p>
            <a:pPr lvl="1"/>
            <a:r>
              <a:rPr lang="en-US" dirty="0"/>
              <a:t>We already know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dirty="0"/>
              <a:t>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shared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firstprivate</a:t>
            </a:r>
            <a:r>
              <a:rPr lang="en-US" dirty="0"/>
              <a:t> – similar to private, but the value is initialized using the value of the main thread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lastprivate</a:t>
            </a:r>
            <a:r>
              <a:rPr lang="en-US" dirty="0"/>
              <a:t> – value after parallel block is set to the last value, that would be computed in serial processing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copyprivate</a:t>
            </a:r>
            <a:r>
              <a:rPr lang="en-US" dirty="0"/>
              <a:t> – used with single block, last value is broadcasted to all threads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E28F9-8294-93CC-1568-6BA4B6EC7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04E64-7624-53B4-071C-0D7AD4860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A2A64-3533-9E32-3B56-DC25EBD08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839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Reduction</a:t>
            </a:r>
          </a:p>
          <a:p>
            <a:pPr lvl="1"/>
            <a:r>
              <a:rPr lang="en-US" dirty="0"/>
              <a:t>Variable is private and reduced at the end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 reduction(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Op represents operation (+, *, &amp;, |, …)</a:t>
            </a:r>
          </a:p>
          <a:p>
            <a:pPr lvl="3"/>
            <a:r>
              <a:rPr lang="en-US" dirty="0"/>
              <a:t>Each operation has its own default (e.g., + has 0)</a:t>
            </a:r>
          </a:p>
          <a:p>
            <a:pPr lvl="2"/>
            <a:r>
              <a:rPr lang="en-US" dirty="0"/>
              <a:t>List of variables</a:t>
            </a:r>
          </a:p>
          <a:p>
            <a:pPr lvl="1"/>
            <a:r>
              <a:rPr lang="en-US" dirty="0"/>
              <a:t>Custom reducers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declare reduction 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-list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combiner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[initializer-clause]</a:t>
            </a:r>
          </a:p>
          <a:p>
            <a:pPr marL="693737" lvl="2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C7DE6-2DD0-751E-B59F-EF0B8E8A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FA07D-5071-1A35-244B-1795423F7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291EB-7E27-7FBB-114F-02FB11C5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482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Thread Storage</a:t>
            </a:r>
          </a:p>
          <a:p>
            <a:pPr marL="344487" lvl="1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threadprivate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US" dirty="0"/>
              <a:t>Variables are made private for each thread</a:t>
            </a:r>
          </a:p>
          <a:p>
            <a:pPr lvl="2"/>
            <a:r>
              <a:rPr lang="en-US" dirty="0"/>
              <a:t>No connection to explicit parallel block</a:t>
            </a:r>
          </a:p>
          <a:p>
            <a:pPr lvl="2"/>
            <a:r>
              <a:rPr lang="en-US" dirty="0"/>
              <a:t>Values persist between blocks</a:t>
            </a:r>
          </a:p>
          <a:p>
            <a:pPr lvl="1"/>
            <a:r>
              <a:rPr lang="en-US" dirty="0"/>
              <a:t>Variables must be either global or static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copyin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 (of parallel block)</a:t>
            </a:r>
          </a:p>
          <a:p>
            <a:pPr lvl="2"/>
            <a:r>
              <a:rPr lang="en-US" dirty="0"/>
              <a:t>Similar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firstprivate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 err="1"/>
              <a:t>Threadprivate</a:t>
            </a:r>
            <a:r>
              <a:rPr lang="en-US" dirty="0"/>
              <a:t> variables are initialized by master value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51159-101F-002D-70C7-4F7D1B14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593A9-5571-25AE-1674-C5318FCD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059C8-8098-1A40-52FE-6C637F8F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430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Runtime Library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omp.h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/>
              <a:t> usually required</a:t>
            </a:r>
          </a:p>
          <a:p>
            <a:r>
              <a:rPr lang="en-US" dirty="0"/>
              <a:t>Functions</a:t>
            </a: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omp_set_num_threads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threads)</a:t>
            </a:r>
          </a:p>
          <a:p>
            <a:pPr lvl="2"/>
            <a:r>
              <a:rPr lang="en-US" dirty="0"/>
              <a:t>Set # of threads in the next parallel region</a:t>
            </a:r>
          </a:p>
          <a:p>
            <a:pPr lvl="1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omp_get_num_threads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Get # of threads in the current team</a:t>
            </a:r>
          </a:p>
          <a:p>
            <a:pPr lvl="1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omp_get_max_threads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>
              <a:buClr>
                <a:srgbClr val="CCCC00"/>
              </a:buClr>
            </a:pPr>
            <a:r>
              <a:rPr lang="en-US" dirty="0">
                <a:solidFill>
                  <a:srgbClr val="000000"/>
                </a:solidFill>
              </a:rPr>
              <a:t>Current maximum of threads in a parallel region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BED9E-28DB-C69D-BF2A-382F0E3C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3BA9F-E97D-6634-1370-75EC012F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D714E-4F4C-D8F3-0D20-0BB66565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311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  <a:p>
            <a:pPr lvl="1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omp_get_thread_num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Current thread index within a team (master == 0)</a:t>
            </a:r>
          </a:p>
          <a:p>
            <a:pPr lvl="1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omp_get_num_procs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Actual number of CPU cores (available)</a:t>
            </a:r>
          </a:p>
          <a:p>
            <a:pPr lvl="1"/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omp_in_parallel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2"/>
            <a:r>
              <a:rPr lang="en-US" dirty="0"/>
              <a:t>True, if the code is executed in parallel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omp_set_dynamic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omp_get_dynamic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2"/>
            <a:r>
              <a:rPr lang="en-US" dirty="0"/>
              <a:t>Dynamic ~ whether # of threads in a block can be changed when the block is running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F6310-E94F-02E3-F2BC-1DD6F4CC9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4EB8F-9C24-3AAD-C35E-4FAB68CE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BC697-2431-424A-9900-A039B42BC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382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Locks</a:t>
            </a:r>
          </a:p>
          <a:p>
            <a:pPr lvl="1"/>
            <a:r>
              <a:rPr lang="en-US" dirty="0"/>
              <a:t>Regular and nested locks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omp_lock_t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omp_nest_lock_t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Initialization and destruction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omp_init_lock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omp_init_nest_lock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omp_destroy_lock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omp_destroy_nest_lock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dirty="0"/>
              <a:t>Acquiring (blocking) and releasing</a:t>
            </a:r>
          </a:p>
          <a:p>
            <a:pPr marL="693737" lvl="2" indent="0">
              <a:buNone/>
            </a:pP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</a:t>
            </a:r>
            <a:r>
              <a:rPr lang="cs-CZ" dirty="0"/>
              <a:t> </a:t>
            </a:r>
            <a:r>
              <a:rPr lang="cs-CZ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omp_unset_lock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Acquiring the lock without blocking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omp_test_lock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omp_test_nest_lock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ACF89D-C7F4-0E8D-45C4-454F98854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BA9F5-7CDC-D18C-56F2-561F83DFC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D638D-6923-57FD-D372-DB7B463A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4" name="Zaoblený obdélníkový popisek 134">
            <a:extLst>
              <a:ext uri="{FF2B5EF4-FFF2-40B4-BE49-F238E27FC236}">
                <a16:creationId xmlns:a16="http://schemas.microsoft.com/office/drawing/2014/main" id="{AC0BE9FD-8E37-5A0B-4171-4C3E46547BAE}"/>
              </a:ext>
            </a:extLst>
          </p:cNvPr>
          <p:cNvSpPr/>
          <p:nvPr/>
        </p:nvSpPr>
        <p:spPr>
          <a:xfrm>
            <a:off x="2680792" y="1618047"/>
            <a:ext cx="5643566" cy="504056"/>
          </a:xfrm>
          <a:prstGeom prst="wedgeRoundRectCallout">
            <a:avLst>
              <a:gd name="adj1" fmla="val -60426"/>
              <a:gd name="adj2" fmla="val 3402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Synchronization pragmas and atomic operations are better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916434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Environmental Variables</a:t>
            </a:r>
          </a:p>
          <a:p>
            <a:pPr lvl="1"/>
            <a:r>
              <a:rPr lang="en-US" dirty="0"/>
              <a:t>May affect the application without recompilation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OMP_NUM_THREADS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dirty="0"/>
              <a:t>Max number of threads during execution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OMP_SCHEDULE</a:t>
            </a:r>
          </a:p>
          <a:p>
            <a:pPr lvl="2"/>
            <a:r>
              <a:rPr lang="en-US" dirty="0"/>
              <a:t>Scheduling strategy for for-loop construct</a:t>
            </a:r>
          </a:p>
          <a:p>
            <a:pPr lvl="2"/>
            <a:r>
              <a:rPr lang="en-US" dirty="0"/>
              <a:t>The loop must have the strategy set to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runtime</a:t>
            </a:r>
            <a:endParaRPr lang="cs-CZ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OMP_DYNAMIC</a:t>
            </a:r>
          </a:p>
          <a:p>
            <a:pPr lvl="2"/>
            <a:r>
              <a:rPr lang="en-US" dirty="0"/>
              <a:t>Enables dynamic adjustment of threads in a block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4F396-0D65-8BDB-76C8-228B9BF3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BD68F-BDA1-FA09-95F7-F3C0855E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36110-2D1A-B353-F472-A23453CD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273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Team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Actual number of threads in parallel region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 is evaluated (false = no parallelism)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num_threads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 is used if present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omp_set_num_threads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value is used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OMP_NUM_THREADS</a:t>
            </a:r>
            <a:r>
              <a:rPr lang="en-US" dirty="0"/>
              <a:t> </a:t>
            </a:r>
            <a:r>
              <a:rPr lang="en-US" dirty="0" err="1"/>
              <a:t>env</a:t>
            </a:r>
            <a:r>
              <a:rPr lang="en-US" dirty="0"/>
              <a:t>. value is used</a:t>
            </a:r>
          </a:p>
          <a:p>
            <a:pPr marL="858837" lvl="1" indent="-514350">
              <a:buFont typeface="+mj-lt"/>
              <a:buAutoNum type="arabicPeriod"/>
            </a:pPr>
            <a:r>
              <a:rPr lang="en-US" dirty="0"/>
              <a:t>System default (typically # of CPU cores)</a:t>
            </a:r>
          </a:p>
          <a:p>
            <a:r>
              <a:rPr lang="en-US" dirty="0"/>
              <a:t>Affinity</a:t>
            </a:r>
          </a:p>
          <a:p>
            <a:pPr lvl="1"/>
            <a:r>
              <a:rPr lang="en-US" dirty="0"/>
              <a:t>Whether threads are bound to CPU cores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proc_bind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policy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clause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OMP_PROC_BIND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OMP_PLACES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A165B-9365-106D-469F-C7F69BF3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DDF63-02F8-DA0E-57ED-89802DB2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33D53-38D1-6AEE-DECD-929E5FB6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09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Parallelism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Nested Parallel Blocks</a:t>
            </a:r>
          </a:p>
          <a:p>
            <a:pPr lvl="1"/>
            <a:r>
              <a:rPr lang="en-US" dirty="0"/>
              <a:t>Implementations may not support it</a:t>
            </a:r>
          </a:p>
          <a:p>
            <a:pPr lvl="1"/>
            <a:r>
              <a:rPr lang="en-US" dirty="0"/>
              <a:t>Must be explicitly enabled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omp_set_nested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OMP_NESTED</a:t>
            </a:r>
          </a:p>
          <a:p>
            <a:pPr lvl="1"/>
            <a:r>
              <a:rPr lang="en-US" dirty="0"/>
              <a:t>Nesting depth may be limited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omp_set_max_active_levels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OMP_MAX_ACTIVE_LEVELS</a:t>
            </a:r>
          </a:p>
          <a:p>
            <a:pPr lvl="1"/>
            <a:r>
              <a:rPr lang="en-US" dirty="0"/>
              <a:t>More complex to get the right thread ID</a:t>
            </a:r>
          </a:p>
          <a:p>
            <a:pPr marL="693737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omp_get_level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omp_get_active_level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omp_get_ancestor_thread_num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5261D-C170-73A9-9119-55275E98C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40D7E-26A6-F538-3B50-AFDD52BFC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85E80-0064-813D-38A6-D8C19633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92866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SIMD Instructions</a:t>
            </a:r>
          </a:p>
          <a:p>
            <a:pPr lvl="1"/>
            <a:r>
              <a:rPr lang="en-US" dirty="0"/>
              <a:t>Generated by compiler when possible</a:t>
            </a:r>
          </a:p>
          <a:p>
            <a:pPr lvl="1"/>
            <a:r>
              <a:rPr lang="en-US" dirty="0"/>
              <a:t>Hints may be provided by pragmas to loops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simd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Important clauses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safelen</a:t>
            </a:r>
            <a:r>
              <a:rPr lang="en-US" dirty="0"/>
              <a:t> – max. safe loop unroll width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simdlen</a:t>
            </a:r>
            <a:r>
              <a:rPr lang="en-US" dirty="0"/>
              <a:t> – recommended loop unroll width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aligned</a:t>
            </a:r>
            <a:r>
              <a:rPr lang="en-US" dirty="0"/>
              <a:t> – declaration about array(s) data alignment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linear</a:t>
            </a:r>
            <a:r>
              <a:rPr lang="en-US" dirty="0"/>
              <a:t> – declaration of variables with linear relation to iteration parameter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E030A-7F43-AADD-7E37-BFF360F7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3E377-06DC-51DA-A49A-A1D5C17CE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C3525B-CA03-BF32-4E7B-5872D54A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4" name="Zaoblený obdélníkový popisek 134"/>
          <p:cNvSpPr/>
          <p:nvPr/>
        </p:nvSpPr>
        <p:spPr>
          <a:xfrm>
            <a:off x="7850722" y="2780928"/>
            <a:ext cx="3050515" cy="648072"/>
          </a:xfrm>
          <a:prstGeom prst="wedgeRoundRectCallout">
            <a:avLst>
              <a:gd name="adj1" fmla="val -64876"/>
              <a:gd name="adj2" fmla="val 1978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dirty="0"/>
              <a:t>Use both SIMD and parallel for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575420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Accelerator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Offload Support</a:t>
            </a:r>
          </a:p>
          <a:p>
            <a:pPr lvl="1"/>
            <a:r>
              <a:rPr lang="en-US" dirty="0"/>
              <a:t>Execute code on accelerator (GPU, FPGA, …)</a:t>
            </a:r>
          </a:p>
          <a:p>
            <a:pPr marL="693737" lvl="2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#pragma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...</a:t>
            </a:r>
          </a:p>
          <a:p>
            <a:pPr lvl="1"/>
            <a:r>
              <a:rPr lang="en-US" dirty="0"/>
              <a:t>Slightly more complicated</a:t>
            </a:r>
          </a:p>
          <a:p>
            <a:pPr lvl="2"/>
            <a:r>
              <a:rPr lang="en-US" dirty="0"/>
              <a:t>Memory has to be allocated on the target device</a:t>
            </a:r>
          </a:p>
          <a:p>
            <a:pPr lvl="3"/>
            <a:r>
              <a:rPr lang="en-US" dirty="0"/>
              <a:t>And data transferred there and back</a:t>
            </a:r>
          </a:p>
          <a:p>
            <a:pPr lvl="2"/>
            <a:r>
              <a:rPr lang="en-US" dirty="0"/>
              <a:t>Or memory has to be mapped to the target device</a:t>
            </a:r>
          </a:p>
          <a:p>
            <a:pPr lvl="1"/>
            <a:r>
              <a:rPr lang="en-US" dirty="0"/>
              <a:t>Target device may have a more complex thread structure</a:t>
            </a:r>
          </a:p>
          <a:p>
            <a:pPr lvl="2"/>
            <a:r>
              <a:rPr lang="en-US" dirty="0"/>
              <a:t>OpenMP introduces thread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teams</a:t>
            </a:r>
            <a:r>
              <a:rPr lang="en-US" dirty="0"/>
              <a:t> directive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BCBF5-247C-DD5C-AA20-2F28CC96A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583F3-A4CF-3EBE-936B-5A5BEAFF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1F8E-4A56-7C03-C63C-488F87964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0926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E1A8-23AD-0084-E366-E13FF132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Discussion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A74E-CBE5-5510-7D48-4FDCE45D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en-US"/>
              <a:t>24.3.2025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04F80-B11F-D6B1-4280-7BE6BB36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1145F-674A-4228-8958-0EA9769F5517}" type="slidenum">
              <a:rPr lang="en-US" altLang="en-US" smtClean="0"/>
              <a:pPr/>
              <a:t>34</a:t>
            </a:fld>
            <a:endParaRPr lang="en-US" altLang="en-US"/>
          </a:p>
        </p:txBody>
      </p:sp>
      <p:pic>
        <p:nvPicPr>
          <p:cNvPr id="6" name="Picture 7" descr="http://www.peirnet.net/moodle/file.php/1/face_question_mark.jpg">
            <a:extLst>
              <a:ext uri="{FF2B5EF4-FFF2-40B4-BE49-F238E27FC236}">
                <a16:creationId xmlns:a16="http://schemas.microsoft.com/office/drawing/2014/main" id="{9C575267-67E8-9063-1C82-11A87113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9" y="1738313"/>
            <a:ext cx="45259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AAC07E-3C09-9539-0ED2-B50437F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Martin Kruliš, v1.0</a:t>
            </a:r>
          </a:p>
        </p:txBody>
      </p:sp>
    </p:spTree>
    <p:extLst>
      <p:ext uri="{BB962C8B-B14F-4D97-AF65-F5344CB8AC3E}">
        <p14:creationId xmlns:p14="http://schemas.microsoft.com/office/powerpoint/2010/main" val="97518604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-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theme" id="{B506BBAE-7B29-471E-98D8-11EBE1E364B1}" vid="{D89F9550-F518-42A1-84C0-A3FA72197E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slides-theme</Template>
  <TotalTime>3578</TotalTime>
  <Words>2304</Words>
  <Application>Microsoft Office PowerPoint</Application>
  <PresentationFormat>Widescreen</PresentationFormat>
  <Paragraphs>421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Calibri Light</vt:lpstr>
      <vt:lpstr>Arial</vt:lpstr>
      <vt:lpstr>Calibri</vt:lpstr>
      <vt:lpstr>Courier New</vt:lpstr>
      <vt:lpstr>Aptos</vt:lpstr>
      <vt:lpstr>slides-theme</vt:lpstr>
      <vt:lpstr>OpenMP</vt:lpstr>
      <vt:lpstr>About</vt:lpstr>
      <vt:lpstr>History</vt:lpstr>
      <vt:lpstr>Execution Model</vt:lpstr>
      <vt:lpstr>Memory model</vt:lpstr>
      <vt:lpstr>Pragmas</vt:lpstr>
      <vt:lpstr>Directives as C++ attributes</vt:lpstr>
      <vt:lpstr>Directives as C++ attributes – demo</vt:lpstr>
      <vt:lpstr>Parallel Region</vt:lpstr>
      <vt:lpstr>Variable Scope</vt:lpstr>
      <vt:lpstr>Variable Scope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Work-sharing Constructs</vt:lpstr>
      <vt:lpstr>Synchronization Constructs</vt:lpstr>
      <vt:lpstr>Synchronization Constructs</vt:lpstr>
      <vt:lpstr>Tasks</vt:lpstr>
      <vt:lpstr>Tasks</vt:lpstr>
      <vt:lpstr>Data Sharing Management</vt:lpstr>
      <vt:lpstr>Data Sharing Management</vt:lpstr>
      <vt:lpstr>Synchronization Constructs</vt:lpstr>
      <vt:lpstr>Runtime Library</vt:lpstr>
      <vt:lpstr>Runtime Library</vt:lpstr>
      <vt:lpstr>Runtime Library</vt:lpstr>
      <vt:lpstr>Environmental Variables</vt:lpstr>
      <vt:lpstr>Thread Team Configuration</vt:lpstr>
      <vt:lpstr>Nested Parallelism</vt:lpstr>
      <vt:lpstr>SIMD Support</vt:lpstr>
      <vt:lpstr>Accelerator Support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Kruliš</dc:creator>
  <cp:lastModifiedBy>Martin Kruliš</cp:lastModifiedBy>
  <cp:revision>174</cp:revision>
  <dcterms:created xsi:type="dcterms:W3CDTF">2024-09-19T13:28:41Z</dcterms:created>
  <dcterms:modified xsi:type="dcterms:W3CDTF">2025-03-24T11:13:45Z</dcterms:modified>
</cp:coreProperties>
</file>