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59"/>
  </p:notesMasterIdLst>
  <p:sldIdLst>
    <p:sldId id="256" r:id="rId2"/>
    <p:sldId id="299" r:id="rId3"/>
    <p:sldId id="302" r:id="rId4"/>
    <p:sldId id="300" r:id="rId5"/>
    <p:sldId id="307" r:id="rId6"/>
    <p:sldId id="303" r:id="rId7"/>
    <p:sldId id="305" r:id="rId8"/>
    <p:sldId id="308" r:id="rId9"/>
    <p:sldId id="309" r:id="rId10"/>
    <p:sldId id="310" r:id="rId11"/>
    <p:sldId id="314" r:id="rId12"/>
    <p:sldId id="301" r:id="rId13"/>
    <p:sldId id="316" r:id="rId14"/>
    <p:sldId id="317" r:id="rId15"/>
    <p:sldId id="311" r:id="rId16"/>
    <p:sldId id="298" r:id="rId17"/>
    <p:sldId id="287" r:id="rId18"/>
    <p:sldId id="304" r:id="rId19"/>
    <p:sldId id="319" r:id="rId20"/>
    <p:sldId id="318" r:id="rId21"/>
    <p:sldId id="320" r:id="rId22"/>
    <p:sldId id="289" r:id="rId23"/>
    <p:sldId id="294" r:id="rId24"/>
    <p:sldId id="295" r:id="rId25"/>
    <p:sldId id="330" r:id="rId26"/>
    <p:sldId id="296" r:id="rId27"/>
    <p:sldId id="297" r:id="rId28"/>
    <p:sldId id="315" r:id="rId29"/>
    <p:sldId id="321" r:id="rId30"/>
    <p:sldId id="322" r:id="rId31"/>
    <p:sldId id="323" r:id="rId32"/>
    <p:sldId id="324" r:id="rId33"/>
    <p:sldId id="288" r:id="rId34"/>
    <p:sldId id="325" r:id="rId35"/>
    <p:sldId id="333" r:id="rId36"/>
    <p:sldId id="326" r:id="rId37"/>
    <p:sldId id="331" r:id="rId38"/>
    <p:sldId id="332" r:id="rId39"/>
    <p:sldId id="327" r:id="rId40"/>
    <p:sldId id="334" r:id="rId41"/>
    <p:sldId id="335" r:id="rId42"/>
    <p:sldId id="339" r:id="rId43"/>
    <p:sldId id="336" r:id="rId44"/>
    <p:sldId id="337" r:id="rId45"/>
    <p:sldId id="338" r:id="rId46"/>
    <p:sldId id="340" r:id="rId47"/>
    <p:sldId id="328" r:id="rId48"/>
    <p:sldId id="341" r:id="rId49"/>
    <p:sldId id="343" r:id="rId50"/>
    <p:sldId id="344" r:id="rId51"/>
    <p:sldId id="329" r:id="rId52"/>
    <p:sldId id="342" r:id="rId53"/>
    <p:sldId id="346" r:id="rId54"/>
    <p:sldId id="345" r:id="rId55"/>
    <p:sldId id="347" r:id="rId56"/>
    <p:sldId id="348" r:id="rId57"/>
    <p:sldId id="285" r:id="rId58"/>
  </p:sldIdLst>
  <p:sldSz cx="12192000" cy="6858000"/>
  <p:notesSz cx="6858000" cy="9144000"/>
  <p:embeddedFontLst>
    <p:embeddedFont>
      <p:font typeface="Cambria Math" panose="02040503050406030204" pitchFamily="18" charset="0"/>
      <p:regular r:id="rId6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4" autoAdjust="0"/>
    <p:restoredTop sz="90275" autoAdjust="0"/>
  </p:normalViewPr>
  <p:slideViewPr>
    <p:cSldViewPr snapToGrid="0">
      <p:cViewPr varScale="1">
        <p:scale>
          <a:sx n="110" d="100"/>
          <a:sy n="110" d="100"/>
        </p:scale>
        <p:origin x="132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18.05.2025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559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https://en.wikipedia.org/wiki/Floyd%E2%80%93Warshall_algorithm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481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taken from </a:t>
            </a:r>
            <a:r>
              <a:rPr lang="cs-CZ" dirty="0"/>
              <a:t>https://www.mjt.me.uk/posts/contraction-hierarchies/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ECDAE-9917-46E6-97F7-388E92C81FE2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25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19.5.2025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runno.github.io/gol-work-reductio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Designing Parallel Algorithms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Krul</a:t>
            </a:r>
            <a:r>
              <a:rPr lang="cs-CZ" dirty="0" err="1"/>
              <a:t>iš</a:t>
            </a:r>
            <a:r>
              <a:rPr lang="en-US" dirty="0"/>
              <a:t>, Jakub </a:t>
            </a:r>
            <a:r>
              <a:rPr lang="en-US" dirty="0" err="1"/>
              <a:t>Yaghob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722F-8F94-0B69-A8E4-750D73B2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8A9A-F871-0613-85A2-DDBE81DA9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 design patterns</a:t>
            </a:r>
          </a:p>
          <a:p>
            <a:pPr lvl="1"/>
            <a:r>
              <a:rPr lang="en-US" dirty="0"/>
              <a:t>We already covered how to find concurrency</a:t>
            </a:r>
          </a:p>
          <a:p>
            <a:pPr lvl="1"/>
            <a:r>
              <a:rPr lang="en-US" dirty="0"/>
              <a:t>Let’s move a bit closer to the implementation…</a:t>
            </a:r>
          </a:p>
          <a:p>
            <a:pPr lvl="1"/>
            <a:r>
              <a:rPr lang="en-US" dirty="0"/>
              <a:t>A selected pattern applies to one algorithm (not the entire program)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7D869-AB86-AE79-531E-3F10FF8DD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7D3F3-9375-0689-8EFC-657631C5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C1390-D8A8-151E-5547-778B291D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39A43101-CF39-67FE-6E1C-6BBB4C32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729038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5E3EEE-10A2-B7E8-8B26-1FD2142F8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521201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062ED0C-4055-227A-630E-01021725E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384801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B2D59430-7498-7712-14AC-A3B2640D7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800476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0B062244-7A07-4755-889A-0076C4E88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729038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D58C798-153A-EF42-50E9-5D1FEB085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521201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Geometric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74CE49E7-79A0-F307-BBFC-637ECD883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384801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9D046E-0247-F862-1300-65C65EA7C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800476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CCF9088D-F7F2-42F1-D097-04058F8DB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729038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C9FE6D6-2F3E-9085-3DA1-6A87DBE38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521201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8CAE0745-C683-5E10-B13B-443A481B0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384801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F71318C3-031B-B9F2-BC2F-14744E474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800476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461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E4018-784C-ADDD-9504-EFD797DF9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D8579-7EAA-AE0C-9BD9-383154ED7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platform</a:t>
            </a:r>
          </a:p>
          <a:p>
            <a:pPr lvl="1"/>
            <a:r>
              <a:rPr lang="en-US" dirty="0"/>
              <a:t>An ideal parallel algorithm could be deployed on any platform, but…</a:t>
            </a:r>
          </a:p>
          <a:p>
            <a:pPr lvl="2"/>
            <a:r>
              <a:rPr lang="en-US" dirty="0"/>
              <a:t>The more constraints we apply, the more platform-specific optimizations we can employ</a:t>
            </a:r>
          </a:p>
          <a:p>
            <a:pPr lvl="2"/>
            <a:r>
              <a:rPr lang="en-US" dirty="0"/>
              <a:t>We need to find the right balance and use the right abstractions</a:t>
            </a:r>
          </a:p>
          <a:p>
            <a:pPr lvl="1"/>
            <a:r>
              <a:rPr lang="en-US" dirty="0"/>
              <a:t>Concerns</a:t>
            </a:r>
          </a:p>
          <a:p>
            <a:pPr lvl="2"/>
            <a:r>
              <a:rPr lang="en-US" dirty="0"/>
              <a:t>Number of cores (computing units), synchronization costs, hierarchy</a:t>
            </a:r>
          </a:p>
          <a:p>
            <a:pPr lvl="2"/>
            <a:r>
              <a:rPr lang="en-US" dirty="0"/>
              <a:t>Vectorization</a:t>
            </a:r>
          </a:p>
          <a:p>
            <a:pPr lvl="2"/>
            <a:r>
              <a:rPr lang="en-US" dirty="0"/>
              <a:t>Memory model (shared memory vs. distributed memory)</a:t>
            </a:r>
          </a:p>
          <a:p>
            <a:pPr lvl="3"/>
            <a:r>
              <a:rPr lang="en-US" dirty="0"/>
              <a:t>Communication costs (caches, NUMA, message passing latency, …)</a:t>
            </a:r>
          </a:p>
          <a:p>
            <a:pPr lvl="1"/>
            <a:r>
              <a:rPr lang="en-US" dirty="0"/>
              <a:t>Technical aspects</a:t>
            </a:r>
          </a:p>
          <a:p>
            <a:pPr lvl="2"/>
            <a:r>
              <a:rPr lang="en-US" dirty="0"/>
              <a:t>Programming language(s), libraries, target OS(es), …</a:t>
            </a:r>
          </a:p>
          <a:p>
            <a:pPr lvl="2"/>
            <a:r>
              <a:rPr lang="en-US" dirty="0"/>
              <a:t>Let’s put these aside for a moment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40A42-9D9D-457B-282B-85A758EB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FDA35-13F7-7887-E2AF-F95E58CB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EDFC9-DA95-3D39-B566-5AE02D5F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44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3246-9DB9-DEFA-60C6-21EEC40C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5B342-9579-A038-DF5D-DC2F740CD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Selecting a design pattern</a:t>
            </a:r>
          </a:p>
          <a:p>
            <a:pPr lvl="1"/>
            <a:r>
              <a:rPr lang="en-US" dirty="0"/>
              <a:t>Implied by the (revealed) concurrency</a:t>
            </a:r>
          </a:p>
          <a:p>
            <a:pPr lvl="1"/>
            <a:r>
              <a:rPr lang="en-US" dirty="0"/>
              <a:t>Organization by tasks</a:t>
            </a:r>
          </a:p>
          <a:p>
            <a:pPr lvl="2"/>
            <a:r>
              <a:rPr lang="en-US" dirty="0"/>
              <a:t>Independent operations are the most dominant aspect of an algorithm</a:t>
            </a:r>
          </a:p>
          <a:p>
            <a:pPr lvl="1"/>
            <a:r>
              <a:rPr lang="en-US" dirty="0"/>
              <a:t>Organization by data (decomposition)</a:t>
            </a:r>
          </a:p>
          <a:p>
            <a:pPr lvl="2"/>
            <a:r>
              <a:rPr lang="en-US" dirty="0"/>
              <a:t>Data structure/organization is the most dominant aspect</a:t>
            </a:r>
          </a:p>
          <a:p>
            <a:pPr lvl="1"/>
            <a:r>
              <a:rPr lang="en-US" dirty="0"/>
              <a:t>Organization by dataflow (or workflow)</a:t>
            </a:r>
          </a:p>
          <a:p>
            <a:pPr lvl="2"/>
            <a:r>
              <a:rPr lang="en-US" dirty="0"/>
              <a:t>The data (or the tasks) appear continuously, or their (inter)actions are data-driven</a:t>
            </a:r>
          </a:p>
          <a:p>
            <a:pPr lvl="1"/>
            <a:r>
              <a:rPr lang="en-US" dirty="0"/>
              <a:t>A program (usually) combines multiple algorithms (patterns)</a:t>
            </a:r>
          </a:p>
          <a:p>
            <a:pPr lvl="2"/>
            <a:r>
              <a:rPr lang="en-US" dirty="0"/>
              <a:t>Sometimes, even one algorithm needs to be composed from multiple patterns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1D04F-CAD0-D9F4-03F8-94E98530D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AAFA8-B328-858A-4397-B252FDFE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5CEFE-7A05-0369-26F4-7A0F658DE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45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6B65-2838-ECF3-F729-42C1714BF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CB02-8542-6083-F5A5-58D5A1F3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61853-2544-EB89-AD67-09A3414BE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Selecting a design pattern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8DBF5-7931-926E-0A4F-CC021ADB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D2CA6-EF62-C4E8-D2A2-3B5756A2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710E6-8C1A-1B51-0BDD-6A4169201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9BABB6-B322-2429-5A88-D96A874DC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806" y="5590595"/>
            <a:ext cx="15128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Task Parallelism</a:t>
            </a:r>
            <a:endParaRPr lang="cs-CZ" altLang="cs-CZ" sz="1400">
              <a:latin typeface="+mn-lt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AB5195B-33FB-BF6A-B548-D766CBA8B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569" y="5590595"/>
            <a:ext cx="158432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Divide and Conquer</a:t>
            </a:r>
            <a:endParaRPr lang="cs-CZ" altLang="cs-CZ" sz="1400">
              <a:latin typeface="+mn-lt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A796E51A-6DB2-D78C-E400-0B0AA5E12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068" y="3647440"/>
            <a:ext cx="1944687" cy="5048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Is organized by tasks?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8E44D9D-5AD5-4D7B-6C31-334F541C7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437" y="5615181"/>
            <a:ext cx="2087562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Geometric decomposition</a:t>
            </a:r>
            <a:endParaRPr lang="cs-CZ" altLang="cs-CZ" sz="1400"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38841A35-403D-76D8-4120-CC2C3F433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8462" y="5615181"/>
            <a:ext cx="1439862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Recursive data</a:t>
            </a:r>
            <a:endParaRPr lang="cs-CZ" altLang="cs-CZ" sz="1400">
              <a:latin typeface="+mn-lt"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4B0E1178-CD98-B5D1-4170-7EA4300B2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315" y="3650615"/>
            <a:ext cx="3305040" cy="5048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Is organized by data decomposition?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3B752F0-D180-9905-2379-7B4DB1820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074" y="5615181"/>
            <a:ext cx="93662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Pipeline</a:t>
            </a:r>
            <a:endParaRPr lang="cs-CZ" altLang="cs-CZ" sz="1400">
              <a:latin typeface="+mn-lt"/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175DD5C9-1F4C-D255-2AD8-F0EFFB62D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724" y="5615181"/>
            <a:ext cx="21605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400">
                <a:latin typeface="+mn-lt"/>
              </a:rPr>
              <a:t>Event-Based Coordination</a:t>
            </a:r>
            <a:endParaRPr lang="cs-CZ" altLang="cs-CZ" sz="1400">
              <a:latin typeface="+mn-lt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A6F4B7B1-3E20-D01A-AF3D-09F16297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5847" y="3649028"/>
            <a:ext cx="2603291" cy="5048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Is organized by flow of data?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6" name="Text Box 17">
            <a:extLst>
              <a:ext uri="{FF2B5EF4-FFF2-40B4-BE49-F238E27FC236}">
                <a16:creationId xmlns:a16="http://schemas.microsoft.com/office/drawing/2014/main" id="{CE499778-6048-8F37-F1FF-AE06B01A3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44" y="4869870"/>
            <a:ext cx="884237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Linear</a:t>
            </a:r>
            <a:endParaRPr lang="cs-CZ" altLang="cs-CZ" sz="1600">
              <a:latin typeface="+mn-lt"/>
            </a:endParaRPr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351593A8-5256-BBD7-1E89-1A758AD2F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031" y="4869870"/>
            <a:ext cx="1225550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</a:t>
            </a:r>
            <a:endParaRPr lang="cs-CZ" altLang="cs-CZ" sz="1600">
              <a:latin typeface="+mn-lt"/>
            </a:endParaRPr>
          </a:p>
        </p:txBody>
      </p:sp>
      <p:sp>
        <p:nvSpPr>
          <p:cNvPr id="18" name="Text Box 19">
            <a:extLst>
              <a:ext uri="{FF2B5EF4-FFF2-40B4-BE49-F238E27FC236}">
                <a16:creationId xmlns:a16="http://schemas.microsoft.com/office/drawing/2014/main" id="{DDCE7403-145C-84FD-5C41-9F0A57ED8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137" y="4894456"/>
            <a:ext cx="884237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Linear</a:t>
            </a:r>
            <a:endParaRPr lang="cs-CZ" altLang="cs-CZ" sz="1600">
              <a:latin typeface="+mn-lt"/>
            </a:endParaRP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743B5772-D9BC-B7BE-B782-5E8C49451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899" y="4894456"/>
            <a:ext cx="1225550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</a:t>
            </a:r>
            <a:endParaRPr lang="cs-CZ" altLang="cs-CZ" sz="1600">
              <a:latin typeface="+mn-lt"/>
            </a:endParaRPr>
          </a:p>
        </p:txBody>
      </p:sp>
      <p:sp>
        <p:nvSpPr>
          <p:cNvPr id="20" name="Text Box 21">
            <a:extLst>
              <a:ext uri="{FF2B5EF4-FFF2-40B4-BE49-F238E27FC236}">
                <a16:creationId xmlns:a16="http://schemas.microsoft.com/office/drawing/2014/main" id="{1AFFA61A-BA31-EEDA-9B0D-C57D66468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8074" y="4823019"/>
            <a:ext cx="955675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Regular</a:t>
            </a:r>
            <a:endParaRPr lang="cs-CZ" altLang="cs-CZ" sz="1600">
              <a:latin typeface="+mn-lt"/>
            </a:endParaRPr>
          </a:p>
        </p:txBody>
      </p:sp>
      <p:sp>
        <p:nvSpPr>
          <p:cNvPr id="21" name="Text Box 22">
            <a:extLst>
              <a:ext uri="{FF2B5EF4-FFF2-40B4-BE49-F238E27FC236}">
                <a16:creationId xmlns:a16="http://schemas.microsoft.com/office/drawing/2014/main" id="{3CC5BA7E-C613-9AD8-40CC-DDD3858B4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9524" y="4823019"/>
            <a:ext cx="1225550" cy="3397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Irregular</a:t>
            </a:r>
            <a:endParaRPr lang="cs-CZ" altLang="cs-CZ" sz="1600">
              <a:latin typeface="+mn-lt"/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DA261893-D2C9-DC6B-3E34-38E12FB3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1192" y="2496558"/>
            <a:ext cx="1008063" cy="504825"/>
          </a:xfrm>
          <a:prstGeom prst="rect">
            <a:avLst/>
          </a:prstGeom>
          <a:noFill/>
          <a:ln w="3175" algn="ctr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Start</a:t>
            </a:r>
            <a:endParaRPr lang="cs-CZ" altLang="cs-CZ" sz="1600">
              <a:latin typeface="+mn-lt"/>
            </a:endParaRPr>
          </a:p>
        </p:txBody>
      </p:sp>
      <p:sp>
        <p:nvSpPr>
          <p:cNvPr id="23" name="Line 24">
            <a:extLst>
              <a:ext uri="{FF2B5EF4-FFF2-40B4-BE49-F238E27FC236}">
                <a16:creationId xmlns:a16="http://schemas.microsoft.com/office/drawing/2014/main" id="{8ECC0F70-D3B3-D349-E66C-8E59AC0E3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4944" y="5230233"/>
            <a:ext cx="0" cy="3603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4" name="Line 25">
            <a:extLst>
              <a:ext uri="{FF2B5EF4-FFF2-40B4-BE49-F238E27FC236}">
                <a16:creationId xmlns:a16="http://schemas.microsoft.com/office/drawing/2014/main" id="{BD373FBF-3AC1-A5D0-BB7D-11A565B3E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3731" y="5230233"/>
            <a:ext cx="0" cy="3603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5" name="Line 26">
            <a:extLst>
              <a:ext uri="{FF2B5EF4-FFF2-40B4-BE49-F238E27FC236}">
                <a16:creationId xmlns:a16="http://schemas.microsoft.com/office/drawing/2014/main" id="{A066EC42-CB99-30C1-B57D-2808FACE68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1462" y="5183381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6" name="Line 27">
            <a:extLst>
              <a:ext uri="{FF2B5EF4-FFF2-40B4-BE49-F238E27FC236}">
                <a16:creationId xmlns:a16="http://schemas.microsoft.com/office/drawing/2014/main" id="{5E48C26A-6083-88CB-D124-0D9AFD042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15787" y="5183381"/>
            <a:ext cx="0" cy="431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41400C35-86DE-C33D-869B-423C9C99C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65937" y="5254819"/>
            <a:ext cx="0" cy="3603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FC562E30-053F-AD4F-270F-E8FBD65EC0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7598" y="5254819"/>
            <a:ext cx="1" cy="360361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29" name="Line 31">
            <a:extLst>
              <a:ext uri="{FF2B5EF4-FFF2-40B4-BE49-F238E27FC236}">
                <a16:creationId xmlns:a16="http://schemas.microsoft.com/office/drawing/2014/main" id="{9D628C1B-BD47-C612-FEB1-1AC5CF7198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5936" y="4176078"/>
            <a:ext cx="548027" cy="71837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0" name="Line 32">
            <a:extLst>
              <a:ext uri="{FF2B5EF4-FFF2-40B4-BE49-F238E27FC236}">
                <a16:creationId xmlns:a16="http://schemas.microsoft.com/office/drawing/2014/main" id="{96EDDC4D-1348-E620-C30C-2B25A45B35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738" y="4176078"/>
            <a:ext cx="805407" cy="71837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1" name="Line 33">
            <a:extLst>
              <a:ext uri="{FF2B5EF4-FFF2-40B4-BE49-F238E27FC236}">
                <a16:creationId xmlns:a16="http://schemas.microsoft.com/office/drawing/2014/main" id="{5E4ED691-382B-C780-2E61-59187E42AE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24943" y="4152264"/>
            <a:ext cx="648493" cy="717606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2" name="Line 34">
            <a:extLst>
              <a:ext uri="{FF2B5EF4-FFF2-40B4-BE49-F238E27FC236}">
                <a16:creationId xmlns:a16="http://schemas.microsoft.com/office/drawing/2014/main" id="{CF9575D9-C8C4-988B-2612-64F6D711C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260" y="4152264"/>
            <a:ext cx="807471" cy="71760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3" name="Line 35">
            <a:extLst>
              <a:ext uri="{FF2B5EF4-FFF2-40B4-BE49-F238E27FC236}">
                <a16:creationId xmlns:a16="http://schemas.microsoft.com/office/drawing/2014/main" id="{DE12C2DC-0267-45CF-78B8-C7035FD54A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91331" y="4152263"/>
            <a:ext cx="643482" cy="650119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4" name="Line 36">
            <a:extLst>
              <a:ext uri="{FF2B5EF4-FFF2-40B4-BE49-F238E27FC236}">
                <a16:creationId xmlns:a16="http://schemas.microsoft.com/office/drawing/2014/main" id="{9F499C7C-40E9-DEBF-997D-EE0562FA25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82514" y="4152263"/>
            <a:ext cx="233273" cy="65011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5" name="Line 37">
            <a:extLst>
              <a:ext uri="{FF2B5EF4-FFF2-40B4-BE49-F238E27FC236}">
                <a16:creationId xmlns:a16="http://schemas.microsoft.com/office/drawing/2014/main" id="{33CCEBE9-E78E-C6F7-E43F-81827E2F65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26755" y="2722702"/>
            <a:ext cx="2484402" cy="924736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6" name="Line 38">
            <a:extLst>
              <a:ext uri="{FF2B5EF4-FFF2-40B4-BE49-F238E27FC236}">
                <a16:creationId xmlns:a16="http://schemas.microsoft.com/office/drawing/2014/main" id="{BEC870D4-7DB5-EB48-BADC-A2B07E0EF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8464" y="2712513"/>
            <a:ext cx="2097384" cy="9349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CB59B08B-C7FA-3366-D525-8495245936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5769" y="3001383"/>
            <a:ext cx="1" cy="646056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982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25D8D-45C1-21E5-5594-F91044AB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D61E-6659-E106-CFCC-C69B5B8E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DA1AE-8853-F514-8E60-36984465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/>
          <a:lstStyle/>
          <a:p>
            <a:r>
              <a:rPr lang="en-US" dirty="0"/>
              <a:t>Task parallelism</a:t>
            </a:r>
          </a:p>
          <a:p>
            <a:pPr lvl="1"/>
            <a:r>
              <a:rPr lang="en-US" dirty="0"/>
              <a:t>The problem can be decomposed into (mostly) independent (concurrent) tasks</a:t>
            </a:r>
          </a:p>
          <a:p>
            <a:pPr lvl="2"/>
            <a:r>
              <a:rPr lang="en-US" dirty="0"/>
              <a:t>Dependencies are possible, but should be scarce</a:t>
            </a:r>
          </a:p>
          <a:p>
            <a:pPr lvl="1"/>
            <a:r>
              <a:rPr lang="en-US" dirty="0"/>
              <a:t>We are talking about expressing the parallelism (not about the implementation)</a:t>
            </a:r>
          </a:p>
          <a:p>
            <a:pPr lvl="2"/>
            <a:r>
              <a:rPr lang="en-US" dirty="0"/>
              <a:t>Other patterns may also be implemented using task-executing frameworks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85BF0-A499-1C91-DAE0-E1E4B545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25A78-1373-D50A-D6A0-252B37608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F123-66A6-4541-720E-1484324B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FE090682-07B2-141F-F134-259CA7F0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863975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81D8F9A-30FD-73C6-EDA9-EAA2E9192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6561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88DDC33-EE22-03C1-E689-4D36E9743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5197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AC66CF78-3426-0384-7735-F4FDC7751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935413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18360952-5222-E549-850E-D635B9526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863975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3D3D00F6-C18F-2683-F0AD-C8605CC3D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6561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Geometric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1E7CA83-DF97-F6E3-8E69-1D4F01AF3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5197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6F8E2D-C8C3-E651-3328-951097F63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93541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3116394F-53C2-461B-1811-D8BC5B01B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863975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DF7C368B-2EC4-31A0-79E6-A95966F02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6561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58192326-D84C-598B-9FED-1E1BA6070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5197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F32B765B-AB79-F00D-20C7-FE56D9ABD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935413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BAA56A8-372E-21D5-A974-FCE5C17751DD}"/>
              </a:ext>
            </a:extLst>
          </p:cNvPr>
          <p:cNvSpPr/>
          <p:nvPr/>
        </p:nvSpPr>
        <p:spPr>
          <a:xfrm>
            <a:off x="1829172" y="4575175"/>
            <a:ext cx="2340818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935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77A7-4BAA-67A4-7AE5-36DA24F5E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A3CE0-63F3-D118-0CDB-F12E16238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00246"/>
          </a:xfrm>
        </p:spPr>
        <p:txBody>
          <a:bodyPr>
            <a:noAutofit/>
          </a:bodyPr>
          <a:lstStyle/>
          <a:p>
            <a:r>
              <a:rPr lang="en-US" dirty="0"/>
              <a:t>Task parallelism issues</a:t>
            </a:r>
          </a:p>
          <a:p>
            <a:pPr lvl="1"/>
            <a:r>
              <a:rPr lang="en-US" dirty="0"/>
              <a:t>How to divide the algorithm into tasks</a:t>
            </a:r>
          </a:p>
          <a:p>
            <a:pPr lvl="2"/>
            <a:r>
              <a:rPr lang="en-US" dirty="0"/>
              <a:t>Indicated by the revealed concurrency (function calls, loops, …)</a:t>
            </a:r>
          </a:p>
          <a:p>
            <a:pPr lvl="2"/>
            <a:r>
              <a:rPr lang="en-US" dirty="0"/>
              <a:t>Some effort is still required (grouping, detecting/expressing data dependencies, …)</a:t>
            </a:r>
          </a:p>
          <a:p>
            <a:pPr lvl="1"/>
            <a:r>
              <a:rPr lang="en-US" dirty="0"/>
              <a:t>How to execute the tasks</a:t>
            </a:r>
          </a:p>
          <a:p>
            <a:pPr lvl="2"/>
            <a:r>
              <a:rPr lang="en-US" dirty="0"/>
              <a:t>Utilizing available processing units via natural means (like threads)</a:t>
            </a:r>
          </a:p>
          <a:p>
            <a:pPr lvl="2"/>
            <a:r>
              <a:rPr lang="en-US" dirty="0"/>
              <a:t>Scheduling problem, efficiency, optimizing for caches, …</a:t>
            </a:r>
          </a:p>
          <a:p>
            <a:pPr lvl="1"/>
            <a:r>
              <a:rPr lang="en-US" dirty="0"/>
              <a:t>Completion detection</a:t>
            </a:r>
          </a:p>
          <a:p>
            <a:pPr lvl="2"/>
            <a:r>
              <a:rPr lang="en-US" dirty="0"/>
              <a:t>Usually, all tasks must be completed</a:t>
            </a:r>
          </a:p>
          <a:p>
            <a:pPr lvl="2"/>
            <a:r>
              <a:rPr lang="en-US" dirty="0"/>
              <a:t>Sometimes, early termination is required (on error, special cases, short circuits, …)</a:t>
            </a:r>
          </a:p>
          <a:p>
            <a:pPr lvl="1"/>
            <a:r>
              <a:rPr lang="en-US" dirty="0"/>
              <a:t>Dealing with dependencies</a:t>
            </a:r>
          </a:p>
          <a:p>
            <a:pPr lvl="2"/>
            <a:r>
              <a:rPr lang="en-US" dirty="0"/>
              <a:t>A task can be executed after all its dependencies have been completed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2EE70-E8FD-1B9E-79CD-E6364BE5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10676-1889-391B-20C6-84725180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B053D-7307-4F01-16C1-E09EBA97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493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96C6-3905-C33E-D5AA-BA112DA19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6F293-5B49-81F7-5C41-6CAE73E66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 creation</a:t>
            </a:r>
          </a:p>
          <a:p>
            <a:pPr lvl="1"/>
            <a:r>
              <a:rPr lang="en-US" dirty="0"/>
              <a:t>How many? (grouping issue)</a:t>
            </a:r>
          </a:p>
          <a:p>
            <a:pPr lvl="2"/>
            <a:r>
              <a:rPr lang="en-US" dirty="0"/>
              <a:t>Should be more than the available processing units</a:t>
            </a:r>
          </a:p>
          <a:p>
            <a:pPr lvl="2"/>
            <a:r>
              <a:rPr lang="en-US" dirty="0"/>
              <a:t>Too small tasks increase scheduling/execution/management overhead</a:t>
            </a:r>
          </a:p>
          <a:p>
            <a:pPr lvl="1"/>
            <a:r>
              <a:rPr lang="en-US" dirty="0"/>
              <a:t>When?</a:t>
            </a:r>
          </a:p>
          <a:p>
            <a:pPr lvl="2"/>
            <a:r>
              <a:rPr lang="en-US" dirty="0"/>
              <a:t>All tasks are available at the beginning</a:t>
            </a:r>
          </a:p>
          <a:p>
            <a:pPr lvl="2"/>
            <a:r>
              <a:rPr lang="en-US" dirty="0"/>
              <a:t>Tasks are spawned dynamically during the computation (data-driven)</a:t>
            </a:r>
          </a:p>
          <a:p>
            <a:pPr lvl="1"/>
            <a:r>
              <a:rPr lang="en-US" dirty="0"/>
              <a:t>How? (creation interface details)</a:t>
            </a:r>
          </a:p>
          <a:p>
            <a:pPr lvl="2"/>
            <a:r>
              <a:rPr lang="en-US" dirty="0"/>
              <a:t>Allowing programmers to express helpful details (task size, data are hot in the cache)</a:t>
            </a:r>
          </a:p>
          <a:p>
            <a:pPr lvl="2"/>
            <a:r>
              <a:rPr lang="en-US" dirty="0"/>
              <a:t>Too many details are problematic</a:t>
            </a:r>
          </a:p>
          <a:p>
            <a:pPr lvl="3"/>
            <a:r>
              <a:rPr lang="en-US" dirty="0"/>
              <a:t>Tedious for the programmer, error-prone</a:t>
            </a:r>
          </a:p>
          <a:p>
            <a:pPr lvl="3"/>
            <a:r>
              <a:rPr lang="en-US" dirty="0"/>
              <a:t>Less generic for multi-platform solutions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32B4E-A71D-3D0F-6FEB-2E66A31B0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64923-044C-75CA-23C2-11A31066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494A-DFEE-F739-62F4-7E99AFCA9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12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2E72B-D706-D68B-7306-4ACF6DB73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A196-A48A-1FC7-0216-F4BFFF6A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E3FA0-931C-2E86-AD6C-50187346E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10461" cy="4351338"/>
          </a:xfrm>
        </p:spPr>
        <p:txBody>
          <a:bodyPr>
            <a:normAutofit/>
          </a:bodyPr>
          <a:lstStyle/>
          <a:p>
            <a:r>
              <a:rPr lang="en-US" dirty="0"/>
              <a:t>Task dependencies</a:t>
            </a:r>
          </a:p>
          <a:p>
            <a:pPr lvl="1"/>
            <a:r>
              <a:rPr lang="en-US" dirty="0"/>
              <a:t>Enforcing explicit ordering of task execution</a:t>
            </a:r>
          </a:p>
          <a:p>
            <a:pPr lvl="2"/>
            <a:r>
              <a:rPr lang="en-US" dirty="0"/>
              <a:t>E.g., task A must be completed before task B is started</a:t>
            </a:r>
          </a:p>
          <a:p>
            <a:pPr lvl="2"/>
            <a:r>
              <a:rPr lang="en-US" dirty="0"/>
              <a:t>One task may have multiple dependencies</a:t>
            </a:r>
          </a:p>
          <a:p>
            <a:pPr lvl="1"/>
            <a:r>
              <a:rPr lang="en-US" dirty="0"/>
              <a:t>Reasons</a:t>
            </a:r>
          </a:p>
          <a:p>
            <a:pPr lvl="2"/>
            <a:r>
              <a:rPr lang="en-US" dirty="0"/>
              <a:t>Data dependencies</a:t>
            </a:r>
          </a:p>
          <a:p>
            <a:pPr lvl="3"/>
            <a:r>
              <a:rPr lang="en-US" dirty="0"/>
              <a:t>One task’s outputs are the next task’s inputs</a:t>
            </a:r>
          </a:p>
          <a:p>
            <a:pPr lvl="3"/>
            <a:r>
              <a:rPr lang="en-US" dirty="0"/>
              <a:t>Enforcing implicit synchronization (avoiding explicit synchronization)</a:t>
            </a:r>
          </a:p>
          <a:p>
            <a:pPr lvl="2"/>
            <a:r>
              <a:rPr lang="en-US" dirty="0"/>
              <a:t>Side-effect ordering (writing data to the output in the right order)</a:t>
            </a:r>
          </a:p>
          <a:p>
            <a:pPr lvl="1"/>
            <a:r>
              <a:rPr lang="en-US" dirty="0"/>
              <a:t>Soft-dependencies</a:t>
            </a:r>
          </a:p>
          <a:p>
            <a:pPr lvl="2"/>
            <a:r>
              <a:rPr lang="en-US" dirty="0"/>
              <a:t>A task, which has its data hot in the cache, should go before a task with no data in the cache</a:t>
            </a:r>
          </a:p>
          <a:p>
            <a:pPr lvl="2"/>
            <a:r>
              <a:rPr lang="en-US" dirty="0"/>
              <a:t>Not expressed as task dependencies, left to the scheduling algorithm (heuristics)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7FC2D-2DB7-7D39-3E30-2F147C6C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46F32-55BD-E701-2D7C-651350C2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2C67A-CB19-7DD4-A09F-D2FD6271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83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A345-3B2E-92F7-09AC-DFA631533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6673A-75AF-3287-B4ED-3A15E1925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Removable task dependencies</a:t>
            </a:r>
          </a:p>
          <a:p>
            <a:pPr lvl="1"/>
            <a:r>
              <a:rPr lang="en-US" dirty="0"/>
              <a:t>Code transformation (work reorganization)</a:t>
            </a:r>
          </a:p>
          <a:p>
            <a:pPr lvl="2"/>
            <a:r>
              <a:rPr lang="en-US" dirty="0"/>
              <a:t>Using direct indexing/computation instead of task enumeration</a:t>
            </a:r>
          </a:p>
          <a:p>
            <a:pPr lvl="2"/>
            <a:r>
              <a:rPr lang="en-US" dirty="0"/>
              <a:t>Shifting part of the computations to earlier/standalone tasks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/>
              <a:t>Duplicating computations</a:t>
            </a:r>
          </a:p>
          <a:p>
            <a:pPr lvl="2"/>
            <a:endParaRPr lang="en-US" dirty="0"/>
          </a:p>
          <a:p>
            <a:pPr lvl="2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0ED2E-2B99-D21B-3D3C-D56B86D2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369FE-E2FE-7468-87C7-709A26F5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AA697-DCD6-EDCE-F89B-74F4A54D1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0A2277-32EC-187F-78C3-68897241DCFC}"/>
              </a:ext>
            </a:extLst>
          </p:cNvPr>
          <p:cNvSpPr/>
          <p:nvPr/>
        </p:nvSpPr>
        <p:spPr>
          <a:xfrm>
            <a:off x="1992745" y="3429000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A: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fncA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other work or A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fncB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2CF6CE6-CB54-2B74-A619-829C6DD78478}"/>
              </a:ext>
            </a:extLst>
          </p:cNvPr>
          <p:cNvSpPr/>
          <p:nvPr/>
        </p:nvSpPr>
        <p:spPr>
          <a:xfrm>
            <a:off x="5234708" y="3429000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B: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fncB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fncX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other work of B</a:t>
            </a:r>
          </a:p>
          <a:p>
            <a:endParaRPr lang="cs-CZ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D3DB48-6047-A5B6-A495-EC0FC174327C}"/>
              </a:ext>
            </a:extLst>
          </p:cNvPr>
          <p:cNvSpPr/>
          <p:nvPr/>
        </p:nvSpPr>
        <p:spPr>
          <a:xfrm>
            <a:off x="8476671" y="3429000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C: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fncC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cs-CZ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887202-89CD-1937-B324-82922FF013BF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4267200" y="3995882"/>
            <a:ext cx="967508" cy="0"/>
          </a:xfrm>
          <a:prstGeom prst="straightConnector1">
            <a:avLst/>
          </a:prstGeom>
          <a:ln w="25400"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3A3D92-B86A-A18C-FEDE-51891FC2132D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7509163" y="3995882"/>
            <a:ext cx="967508" cy="0"/>
          </a:xfrm>
          <a:prstGeom prst="straightConnector1">
            <a:avLst/>
          </a:prstGeom>
          <a:ln w="25400"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58356F8-E4C2-42F0-04C2-DDB6C606D29F}"/>
              </a:ext>
            </a:extLst>
          </p:cNvPr>
          <p:cNvSpPr/>
          <p:nvPr/>
        </p:nvSpPr>
        <p:spPr>
          <a:xfrm>
            <a:off x="4248728" y="4442693"/>
            <a:ext cx="4244829" cy="266461"/>
          </a:xfrm>
          <a:custGeom>
            <a:avLst/>
            <a:gdLst>
              <a:gd name="connsiteX0" fmla="*/ 0 w 4091709"/>
              <a:gd name="connsiteY0" fmla="*/ 0 h 1025506"/>
              <a:gd name="connsiteX1" fmla="*/ 2364509 w 4091709"/>
              <a:gd name="connsiteY1" fmla="*/ 1025236 h 1025506"/>
              <a:gd name="connsiteX2" fmla="*/ 4091709 w 4091709"/>
              <a:gd name="connsiteY2" fmla="*/ 110836 h 1025506"/>
              <a:gd name="connsiteX3" fmla="*/ 4091709 w 4091709"/>
              <a:gd name="connsiteY3" fmla="*/ 110836 h 1025506"/>
              <a:gd name="connsiteX0" fmla="*/ 0 w 4091709"/>
              <a:gd name="connsiteY0" fmla="*/ 0 h 1025506"/>
              <a:gd name="connsiteX1" fmla="*/ 2364509 w 4091709"/>
              <a:gd name="connsiteY1" fmla="*/ 1025236 h 1025506"/>
              <a:gd name="connsiteX2" fmla="*/ 4091709 w 4091709"/>
              <a:gd name="connsiteY2" fmla="*/ 110836 h 1025506"/>
              <a:gd name="connsiteX0" fmla="*/ 0 w 4045527"/>
              <a:gd name="connsiteY0" fmla="*/ 0 h 1029937"/>
              <a:gd name="connsiteX1" fmla="*/ 2364509 w 4045527"/>
              <a:gd name="connsiteY1" fmla="*/ 1025236 h 1029937"/>
              <a:gd name="connsiteX2" fmla="*/ 4045527 w 4045527"/>
              <a:gd name="connsiteY2" fmla="*/ 406399 h 1029937"/>
              <a:gd name="connsiteX0" fmla="*/ 0 w 4174836"/>
              <a:gd name="connsiteY0" fmla="*/ 0 h 1032317"/>
              <a:gd name="connsiteX1" fmla="*/ 2364509 w 4174836"/>
              <a:gd name="connsiteY1" fmla="*/ 1025236 h 1032317"/>
              <a:gd name="connsiteX2" fmla="*/ 4174836 w 4174836"/>
              <a:gd name="connsiteY2" fmla="*/ 480290 h 1032317"/>
              <a:gd name="connsiteX0" fmla="*/ 0 w 4221017"/>
              <a:gd name="connsiteY0" fmla="*/ 0 h 609753"/>
              <a:gd name="connsiteX1" fmla="*/ 2410690 w 4221017"/>
              <a:gd name="connsiteY1" fmla="*/ 609599 h 609753"/>
              <a:gd name="connsiteX2" fmla="*/ 4221017 w 4221017"/>
              <a:gd name="connsiteY2" fmla="*/ 64653 h 609753"/>
              <a:gd name="connsiteX0" fmla="*/ 0 w 4221017"/>
              <a:gd name="connsiteY0" fmla="*/ 0 h 64653"/>
              <a:gd name="connsiteX1" fmla="*/ 4221017 w 4221017"/>
              <a:gd name="connsiteY1" fmla="*/ 64653 h 64653"/>
              <a:gd name="connsiteX0" fmla="*/ 0 w 4221017"/>
              <a:gd name="connsiteY0" fmla="*/ 0 h 170417"/>
              <a:gd name="connsiteX1" fmla="*/ 4221017 w 4221017"/>
              <a:gd name="connsiteY1" fmla="*/ 64653 h 170417"/>
              <a:gd name="connsiteX0" fmla="*/ 0 w 4221017"/>
              <a:gd name="connsiteY0" fmla="*/ 0 h 261072"/>
              <a:gd name="connsiteX1" fmla="*/ 4221017 w 4221017"/>
              <a:gd name="connsiteY1" fmla="*/ 64653 h 261072"/>
              <a:gd name="connsiteX0" fmla="*/ 0 w 4221017"/>
              <a:gd name="connsiteY0" fmla="*/ 0 h 279091"/>
              <a:gd name="connsiteX1" fmla="*/ 4221017 w 4221017"/>
              <a:gd name="connsiteY1" fmla="*/ 64653 h 279091"/>
              <a:gd name="connsiteX0" fmla="*/ 0 w 4244829"/>
              <a:gd name="connsiteY0" fmla="*/ 0 h 266461"/>
              <a:gd name="connsiteX1" fmla="*/ 4244829 w 4244829"/>
              <a:gd name="connsiteY1" fmla="*/ 40841 h 26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829" h="266461">
                <a:moveTo>
                  <a:pt x="0" y="0"/>
                </a:moveTo>
                <a:cubicBezTo>
                  <a:pt x="815879" y="354060"/>
                  <a:pt x="3438186" y="342562"/>
                  <a:pt x="4244829" y="40841"/>
                </a:cubicBezTo>
              </a:path>
            </a:pathLst>
          </a:custGeom>
          <a:ln w="25400" cap="rnd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8BEF17C-1D0E-4D4D-A088-96B78B952C11}"/>
              </a:ext>
            </a:extLst>
          </p:cNvPr>
          <p:cNvSpPr/>
          <p:nvPr/>
        </p:nvSpPr>
        <p:spPr>
          <a:xfrm>
            <a:off x="1992745" y="5120364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A: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fncA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other work or A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871631A-5D23-2C37-4797-8B5969CFF2D1}"/>
              </a:ext>
            </a:extLst>
          </p:cNvPr>
          <p:cNvSpPr/>
          <p:nvPr/>
        </p:nvSpPr>
        <p:spPr>
          <a:xfrm>
            <a:off x="5234708" y="5120364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B: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fncB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fncX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other work of B</a:t>
            </a:r>
          </a:p>
          <a:p>
            <a:endParaRPr lang="cs-CZ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2BBD8C3-C876-3437-2BBB-303EDBC9F84D}"/>
              </a:ext>
            </a:extLst>
          </p:cNvPr>
          <p:cNvSpPr/>
          <p:nvPr/>
        </p:nvSpPr>
        <p:spPr>
          <a:xfrm>
            <a:off x="8476671" y="5120364"/>
            <a:ext cx="2274455" cy="11337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400" i="1" dirty="0">
                <a:cs typeface="Courier New" panose="02070309020205020404" pitchFamily="49" charset="0"/>
              </a:rPr>
              <a:t>Task C: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fncB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fncC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cs-CZ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106B12C-AB12-89DF-2D42-D916AFCEBFAA}"/>
              </a:ext>
            </a:extLst>
          </p:cNvPr>
          <p:cNvCxnSpPr>
            <a:cxnSpLocks/>
            <a:stCxn id="31" idx="3"/>
            <a:endCxn id="32" idx="1"/>
          </p:cNvCxnSpPr>
          <p:nvPr/>
        </p:nvCxnSpPr>
        <p:spPr>
          <a:xfrm>
            <a:off x="4267200" y="5687246"/>
            <a:ext cx="967508" cy="0"/>
          </a:xfrm>
          <a:prstGeom prst="straightConnector1">
            <a:avLst/>
          </a:prstGeom>
          <a:ln w="25400"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C0305EF-BCAD-7AB3-3D04-E1CA7A4494E1}"/>
              </a:ext>
            </a:extLst>
          </p:cNvPr>
          <p:cNvSpPr/>
          <p:nvPr/>
        </p:nvSpPr>
        <p:spPr>
          <a:xfrm>
            <a:off x="4248728" y="6134057"/>
            <a:ext cx="4244829" cy="266461"/>
          </a:xfrm>
          <a:custGeom>
            <a:avLst/>
            <a:gdLst>
              <a:gd name="connsiteX0" fmla="*/ 0 w 4091709"/>
              <a:gd name="connsiteY0" fmla="*/ 0 h 1025506"/>
              <a:gd name="connsiteX1" fmla="*/ 2364509 w 4091709"/>
              <a:gd name="connsiteY1" fmla="*/ 1025236 h 1025506"/>
              <a:gd name="connsiteX2" fmla="*/ 4091709 w 4091709"/>
              <a:gd name="connsiteY2" fmla="*/ 110836 h 1025506"/>
              <a:gd name="connsiteX3" fmla="*/ 4091709 w 4091709"/>
              <a:gd name="connsiteY3" fmla="*/ 110836 h 1025506"/>
              <a:gd name="connsiteX0" fmla="*/ 0 w 4091709"/>
              <a:gd name="connsiteY0" fmla="*/ 0 h 1025506"/>
              <a:gd name="connsiteX1" fmla="*/ 2364509 w 4091709"/>
              <a:gd name="connsiteY1" fmla="*/ 1025236 h 1025506"/>
              <a:gd name="connsiteX2" fmla="*/ 4091709 w 4091709"/>
              <a:gd name="connsiteY2" fmla="*/ 110836 h 1025506"/>
              <a:gd name="connsiteX0" fmla="*/ 0 w 4045527"/>
              <a:gd name="connsiteY0" fmla="*/ 0 h 1029937"/>
              <a:gd name="connsiteX1" fmla="*/ 2364509 w 4045527"/>
              <a:gd name="connsiteY1" fmla="*/ 1025236 h 1029937"/>
              <a:gd name="connsiteX2" fmla="*/ 4045527 w 4045527"/>
              <a:gd name="connsiteY2" fmla="*/ 406399 h 1029937"/>
              <a:gd name="connsiteX0" fmla="*/ 0 w 4174836"/>
              <a:gd name="connsiteY0" fmla="*/ 0 h 1032317"/>
              <a:gd name="connsiteX1" fmla="*/ 2364509 w 4174836"/>
              <a:gd name="connsiteY1" fmla="*/ 1025236 h 1032317"/>
              <a:gd name="connsiteX2" fmla="*/ 4174836 w 4174836"/>
              <a:gd name="connsiteY2" fmla="*/ 480290 h 1032317"/>
              <a:gd name="connsiteX0" fmla="*/ 0 w 4221017"/>
              <a:gd name="connsiteY0" fmla="*/ 0 h 609753"/>
              <a:gd name="connsiteX1" fmla="*/ 2410690 w 4221017"/>
              <a:gd name="connsiteY1" fmla="*/ 609599 h 609753"/>
              <a:gd name="connsiteX2" fmla="*/ 4221017 w 4221017"/>
              <a:gd name="connsiteY2" fmla="*/ 64653 h 609753"/>
              <a:gd name="connsiteX0" fmla="*/ 0 w 4221017"/>
              <a:gd name="connsiteY0" fmla="*/ 0 h 64653"/>
              <a:gd name="connsiteX1" fmla="*/ 4221017 w 4221017"/>
              <a:gd name="connsiteY1" fmla="*/ 64653 h 64653"/>
              <a:gd name="connsiteX0" fmla="*/ 0 w 4221017"/>
              <a:gd name="connsiteY0" fmla="*/ 0 h 170417"/>
              <a:gd name="connsiteX1" fmla="*/ 4221017 w 4221017"/>
              <a:gd name="connsiteY1" fmla="*/ 64653 h 170417"/>
              <a:gd name="connsiteX0" fmla="*/ 0 w 4221017"/>
              <a:gd name="connsiteY0" fmla="*/ 0 h 261072"/>
              <a:gd name="connsiteX1" fmla="*/ 4221017 w 4221017"/>
              <a:gd name="connsiteY1" fmla="*/ 64653 h 261072"/>
              <a:gd name="connsiteX0" fmla="*/ 0 w 4221017"/>
              <a:gd name="connsiteY0" fmla="*/ 0 h 279091"/>
              <a:gd name="connsiteX1" fmla="*/ 4221017 w 4221017"/>
              <a:gd name="connsiteY1" fmla="*/ 64653 h 279091"/>
              <a:gd name="connsiteX0" fmla="*/ 0 w 4244829"/>
              <a:gd name="connsiteY0" fmla="*/ 0 h 266461"/>
              <a:gd name="connsiteX1" fmla="*/ 4244829 w 4244829"/>
              <a:gd name="connsiteY1" fmla="*/ 40841 h 26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44829" h="266461">
                <a:moveTo>
                  <a:pt x="0" y="0"/>
                </a:moveTo>
                <a:cubicBezTo>
                  <a:pt x="815879" y="354060"/>
                  <a:pt x="3438186" y="342562"/>
                  <a:pt x="4244829" y="40841"/>
                </a:cubicBezTo>
              </a:path>
            </a:pathLst>
          </a:custGeom>
          <a:ln w="25400" cap="rnd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31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33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59525-EF06-7E86-F9C2-EB45C8893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DE5F7-AA9F-FDF7-65C8-E65CD621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1E35E-36A8-8B02-3BF4-54A08660D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Removable task dependencies</a:t>
            </a:r>
          </a:p>
          <a:p>
            <a:pPr lvl="1"/>
            <a:r>
              <a:rPr lang="en-US" dirty="0"/>
              <a:t>Removing data dependencies</a:t>
            </a:r>
          </a:p>
          <a:p>
            <a:pPr lvl="2"/>
            <a:r>
              <a:rPr lang="en-US" dirty="0"/>
              <a:t>Multiple tasks updating the same structure</a:t>
            </a:r>
          </a:p>
          <a:p>
            <a:pPr lvl="3"/>
            <a:r>
              <a:rPr lang="en-US" dirty="0"/>
              <a:t>Implicit synchronization – tasks are made mutually exclusive via dependencies</a:t>
            </a:r>
          </a:p>
          <a:p>
            <a:pPr lvl="3"/>
            <a:r>
              <a:rPr lang="en-US" dirty="0"/>
              <a:t>Explicit synchronization – tasks use locks (or atomic updates) to access the data structure</a:t>
            </a:r>
          </a:p>
          <a:p>
            <a:pPr lvl="2"/>
            <a:r>
              <a:rPr lang="en-US" dirty="0"/>
              <a:t>Privatization</a:t>
            </a:r>
          </a:p>
          <a:p>
            <a:pPr lvl="3"/>
            <a:r>
              <a:rPr lang="en-US" dirty="0"/>
              <a:t>Each task/thread/group of tasks has a private copy of the data structure</a:t>
            </a:r>
          </a:p>
          <a:p>
            <a:pPr lvl="3"/>
            <a:r>
              <a:rPr lang="en-US" dirty="0"/>
              <a:t>Final aggregation (reduction) is required at the end</a:t>
            </a:r>
          </a:p>
          <a:p>
            <a:pPr lvl="3"/>
            <a:r>
              <a:rPr lang="en-US" dirty="0"/>
              <a:t>The update operations must be associative</a:t>
            </a:r>
          </a:p>
          <a:p>
            <a:pPr lvl="2"/>
            <a:r>
              <a:rPr lang="en-US" dirty="0"/>
              <a:t>Multi-versioning</a:t>
            </a:r>
          </a:p>
          <a:p>
            <a:pPr lvl="3"/>
            <a:r>
              <a:rPr lang="en-US" dirty="0"/>
              <a:t>The data structure is mostly read; there is a single copy for reading</a:t>
            </a:r>
          </a:p>
          <a:p>
            <a:pPr lvl="3"/>
            <a:r>
              <a:rPr lang="en-US" dirty="0"/>
              <a:t>Update creates a new (modified) copy of the structure</a:t>
            </a:r>
          </a:p>
          <a:p>
            <a:pPr lvl="4"/>
            <a:r>
              <a:rPr lang="en-US" dirty="0"/>
              <a:t>Then it is swapped for the main copy atomically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A2994-34EE-6163-7D42-31E4B590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434D6-90D8-4910-2560-92916BDE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5014E-403F-1709-7D6B-DBA6DA630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589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4D05-BE6F-A82D-207E-0ED751A9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3C83E-2AF5-EBAF-3CD3-386EE2737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  <a:p>
            <a:pPr lvl="1"/>
            <a:r>
              <a:rPr lang="en-US" dirty="0"/>
              <a:t>Assigning tasks to processing units (threads)</a:t>
            </a:r>
          </a:p>
          <a:p>
            <a:pPr lvl="2"/>
            <a:r>
              <a:rPr lang="en-US" dirty="0"/>
              <a:t>Non-preemptive – a task must finish before a thread can get another one</a:t>
            </a:r>
          </a:p>
          <a:p>
            <a:pPr lvl="2"/>
            <a:r>
              <a:rPr lang="en-US" dirty="0"/>
              <a:t>Cooperative – a task may/could let the scheduler execute another task, then resume</a:t>
            </a:r>
          </a:p>
          <a:p>
            <a:pPr lvl="2"/>
            <a:r>
              <a:rPr lang="en-US" dirty="0"/>
              <a:t>Preemptive – tasks may be switched at any time (this is not widely used here)</a:t>
            </a:r>
          </a:p>
          <a:p>
            <a:pPr lvl="1"/>
            <a:r>
              <a:rPr lang="en-US" dirty="0"/>
              <a:t>Scheduling objectives</a:t>
            </a:r>
          </a:p>
          <a:p>
            <a:pPr lvl="2"/>
            <a:r>
              <a:rPr lang="en-US" dirty="0"/>
              <a:t>The whole task set must be completed (a single lingering task delays the job)</a:t>
            </a:r>
          </a:p>
          <a:p>
            <a:pPr lvl="2"/>
            <a:r>
              <a:rPr lang="en-US" dirty="0"/>
              <a:t>Efficiently resolving task dependencies</a:t>
            </a:r>
          </a:p>
          <a:p>
            <a:pPr lvl="2"/>
            <a:r>
              <a:rPr lang="en-US" dirty="0"/>
              <a:t>Observing additional hints (hot tasks, deferred tasks, …)</a:t>
            </a:r>
          </a:p>
          <a:p>
            <a:pPr lvl="2"/>
            <a:r>
              <a:rPr lang="en-US" dirty="0"/>
              <a:t>Overhead minimization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E871F-A3F0-205D-D06B-50924F762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70EA8-7488-8235-F109-F1ACA898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434C8-15CA-73F4-C76E-D1086B53A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972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C117E-54CC-B1D2-05DD-50A395760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228D-1B2B-5336-9A7A-DB76C5975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A01B3-CA1F-AD2F-322B-BC86E0572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Scheduling – Load balancing</a:t>
            </a:r>
          </a:p>
          <a:p>
            <a:pPr lvl="1"/>
            <a:r>
              <a:rPr lang="en-US" dirty="0"/>
              <a:t>The main issue that hinders our objectives</a:t>
            </a:r>
          </a:p>
          <a:p>
            <a:pPr lvl="1"/>
            <a:r>
              <a:rPr lang="en-US" dirty="0"/>
              <a:t>The length of tasks is rarely known a priori</a:t>
            </a:r>
          </a:p>
          <a:p>
            <a:pPr lvl="1"/>
            <a:r>
              <a:rPr lang="en-US" dirty="0"/>
              <a:t>The available threads may get stalled by</a:t>
            </a:r>
            <a:br>
              <a:rPr lang="en-US" dirty="0"/>
            </a:br>
            <a:r>
              <a:rPr lang="en-US" dirty="0"/>
              <a:t>external issues (OS, frequency scaling)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5F413-543E-4708-2115-B9439EC0E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EEB0A-1804-BF4E-56E6-7A589E03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BB83-6AB3-D795-5D9F-F573B78B2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Rounded Rectangle 26">
            <a:extLst>
              <a:ext uri="{FF2B5EF4-FFF2-40B4-BE49-F238E27FC236}">
                <a16:creationId xmlns:a16="http://schemas.microsoft.com/office/drawing/2014/main" id="{F2491B64-88E1-B5E8-A326-41DC01728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8088" y="4094234"/>
            <a:ext cx="571500" cy="1071562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8" name="Rounded Rectangle 25">
            <a:extLst>
              <a:ext uri="{FF2B5EF4-FFF2-40B4-BE49-F238E27FC236}">
                <a16:creationId xmlns:a16="http://schemas.microsoft.com/office/drawing/2014/main" id="{1C1DEA1B-DA08-F818-CF39-5FEDED2E0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5150" y="4094234"/>
            <a:ext cx="571500" cy="1071562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95239D2-B61F-7C3A-BD20-D549F1465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9025" y="2522609"/>
            <a:ext cx="428625" cy="714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A</a:t>
            </a:r>
            <a:endParaRPr lang="cs-CZ" altLang="cs-CZ" sz="1800">
              <a:latin typeface="+mn-lt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68DD3E-6BEE-C262-1404-D5C097968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2522609"/>
            <a:ext cx="428625" cy="3571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B</a:t>
            </a:r>
            <a:endParaRPr lang="cs-CZ" altLang="cs-CZ" sz="1800">
              <a:latin typeface="+mn-l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7C408EE6-42DA-6414-098F-09534411F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150" y="2522609"/>
            <a:ext cx="428625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C</a:t>
            </a:r>
            <a:endParaRPr lang="cs-CZ" altLang="cs-CZ" sz="1800">
              <a:latin typeface="+mn-lt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ACE0716-383B-8028-ED6D-82AB37890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213" y="2522609"/>
            <a:ext cx="428625" cy="3571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D</a:t>
            </a:r>
            <a:endParaRPr lang="cs-CZ" altLang="cs-CZ" sz="1800">
              <a:latin typeface="+mn-lt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DC66CC74-C94D-1C1A-9C06-7865D08E6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9275" y="2522609"/>
            <a:ext cx="428625" cy="928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E</a:t>
            </a:r>
            <a:endParaRPr lang="cs-CZ" altLang="cs-CZ" sz="1800">
              <a:latin typeface="+mn-lt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98DD598C-806C-13AD-E3FE-AC6F1AFC0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9338" y="2522609"/>
            <a:ext cx="428625" cy="2857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F</a:t>
            </a:r>
            <a:endParaRPr lang="cs-CZ" altLang="cs-CZ" sz="1800">
              <a:latin typeface="+mn-lt"/>
            </a:endParaRP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D1223835-CFEF-682C-518B-3A74AB141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838" y="4094234"/>
            <a:ext cx="571500" cy="1857375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D4C70EBE-475F-FA32-E8FB-787E856AA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4165671"/>
            <a:ext cx="428625" cy="714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A</a:t>
            </a:r>
            <a:endParaRPr lang="cs-CZ" altLang="cs-CZ" sz="1800">
              <a:latin typeface="+mn-lt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5C0533EC-81AE-F9C7-4142-7C9C52581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4951484"/>
            <a:ext cx="428625" cy="928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E</a:t>
            </a:r>
            <a:endParaRPr lang="cs-CZ" altLang="cs-CZ" sz="1800">
              <a:latin typeface="+mn-lt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1F6BE44F-9F92-0097-3EF9-6FE9EC4A8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094234"/>
            <a:ext cx="571500" cy="1857375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AAA647D9-A4FF-865D-B97F-C4CA22B3B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713" y="4094234"/>
            <a:ext cx="571500" cy="1857375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9721578F-5FF9-F4CF-F95C-93893F1AF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7650" y="4094234"/>
            <a:ext cx="571500" cy="1857375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1C58ECB2-A98B-A839-8B9B-34471E741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9525" y="4165671"/>
            <a:ext cx="428625" cy="357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B</a:t>
            </a:r>
            <a:endParaRPr lang="cs-CZ" altLang="cs-CZ" sz="1800">
              <a:latin typeface="+mn-lt"/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10D37E7B-6AA7-72C7-73FC-D73CF5361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3213" y="4165671"/>
            <a:ext cx="428625" cy="357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B</a:t>
            </a:r>
            <a:endParaRPr lang="cs-CZ" altLang="cs-CZ" sz="1800">
              <a:latin typeface="+mn-lt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3FE1B725-9825-C274-F6AC-00F5E8A5A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6588" y="4808609"/>
            <a:ext cx="428625" cy="2857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F</a:t>
            </a:r>
            <a:endParaRPr lang="cs-CZ" altLang="cs-CZ" sz="1800">
              <a:latin typeface="+mn-lt"/>
            </a:endParaRPr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D9BF6095-57D3-7445-770F-D8D4C96DA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3213" y="4594296"/>
            <a:ext cx="428625" cy="2857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F</a:t>
            </a:r>
            <a:endParaRPr lang="cs-CZ" altLang="cs-CZ" sz="1800">
              <a:latin typeface="+mn-lt"/>
            </a:endParaRP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7F6C3CC1-9274-4036-170F-D7794CAD7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6588" y="4165671"/>
            <a:ext cx="428625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C</a:t>
            </a:r>
            <a:endParaRPr lang="cs-CZ" altLang="cs-CZ" sz="1800">
              <a:latin typeface="+mn-lt"/>
            </a:endParaRPr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E59A2F07-FF7B-0A63-2D4F-9C74C23C9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150" y="4165671"/>
            <a:ext cx="428625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C</a:t>
            </a:r>
            <a:endParaRPr lang="cs-CZ" altLang="cs-CZ" sz="1800">
              <a:latin typeface="+mn-lt"/>
            </a:endParaRPr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A4253799-0276-7EA7-D796-3CD78ED8A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9525" y="4594296"/>
            <a:ext cx="428625" cy="357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D</a:t>
            </a:r>
            <a:endParaRPr lang="cs-CZ" altLang="cs-CZ" sz="1800">
              <a:latin typeface="+mn-lt"/>
            </a:endParaRPr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13176B3C-A329-1982-422F-0569AD3BC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4165671"/>
            <a:ext cx="428625" cy="357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D</a:t>
            </a:r>
            <a:endParaRPr lang="cs-CZ" altLang="cs-CZ" sz="1800">
              <a:latin typeface="+mn-lt"/>
            </a:endParaRPr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id="{7AA1E1EC-879F-3D51-03B5-95A709F51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9275" y="4094234"/>
            <a:ext cx="571500" cy="1071562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id="{8C11D813-9266-98F5-2C4B-E63F1984A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2213" y="4094234"/>
            <a:ext cx="571500" cy="1071562"/>
          </a:xfrm>
          <a:prstGeom prst="roundRect">
            <a:avLst>
              <a:gd name="adj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>
              <a:latin typeface="+mn-lt"/>
            </a:endParaRPr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DB4EFC61-AAF0-A77D-0852-3701E1D28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0713" y="4165671"/>
            <a:ext cx="428625" cy="9286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E</a:t>
            </a:r>
            <a:endParaRPr lang="cs-CZ" altLang="cs-CZ" sz="1800">
              <a:latin typeface="+mn-lt"/>
            </a:endParaRPr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F8857FB4-5CA7-0B4A-8A3A-334115FEC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3650" y="4165671"/>
            <a:ext cx="428625" cy="714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A</a:t>
            </a:r>
            <a:endParaRPr lang="cs-CZ" altLang="cs-CZ" sz="1800">
              <a:latin typeface="+mn-lt"/>
            </a:endParaRPr>
          </a:p>
        </p:txBody>
      </p:sp>
      <p:cxnSp>
        <p:nvCxnSpPr>
          <p:cNvPr id="33" name="Straight Arrow Connector 30">
            <a:extLst>
              <a:ext uri="{FF2B5EF4-FFF2-40B4-BE49-F238E27FC236}">
                <a16:creationId xmlns:a16="http://schemas.microsoft.com/office/drawing/2014/main" id="{35A9F4D1-4A26-3788-E5B7-B2849A8ED6D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562416" y="3379858"/>
            <a:ext cx="805297" cy="53498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2">
            <a:extLst>
              <a:ext uri="{FF2B5EF4-FFF2-40B4-BE49-F238E27FC236}">
                <a16:creationId xmlns:a16="http://schemas.microsoft.com/office/drawing/2014/main" id="{9B5B2698-C73A-696C-ECF4-F60955D193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10650" y="3379859"/>
            <a:ext cx="857250" cy="5349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36">
            <a:extLst>
              <a:ext uri="{FF2B5EF4-FFF2-40B4-BE49-F238E27FC236}">
                <a16:creationId xmlns:a16="http://schemas.microsoft.com/office/drawing/2014/main" id="{B08B3509-446E-5355-FA60-F86B6B6A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5504" y="5956300"/>
            <a:ext cx="696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2000" dirty="0">
                <a:latin typeface="+mn-lt"/>
              </a:rPr>
              <a:t>poor</a:t>
            </a:r>
            <a:endParaRPr lang="cs-CZ" altLang="cs-CZ" sz="2000" dirty="0">
              <a:latin typeface="+mn-lt"/>
            </a:endParaRPr>
          </a:p>
        </p:txBody>
      </p:sp>
      <p:sp>
        <p:nvSpPr>
          <p:cNvPr id="36" name="TextBox 37">
            <a:extLst>
              <a:ext uri="{FF2B5EF4-FFF2-40B4-BE49-F238E27FC236}">
                <a16:creationId xmlns:a16="http://schemas.microsoft.com/office/drawing/2014/main" id="{90F86028-7C9E-F8C4-5911-6C8272E39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7204" y="5165796"/>
            <a:ext cx="70711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2000" dirty="0">
                <a:latin typeface="+mn-lt"/>
              </a:rPr>
              <a:t>good</a:t>
            </a:r>
            <a:endParaRPr lang="cs-CZ" altLang="cs-CZ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262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DA819-0F1F-90C3-08FE-928E92BFC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A526B-D0BA-CB3F-EA26-8980A254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241A1-6B92-D886-9546-8FBD38955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3364" cy="4351338"/>
          </a:xfrm>
        </p:spPr>
        <p:txBody>
          <a:bodyPr/>
          <a:lstStyle/>
          <a:p>
            <a:r>
              <a:rPr lang="en-US" dirty="0"/>
              <a:t>Scheduling strategies</a:t>
            </a:r>
          </a:p>
          <a:p>
            <a:pPr lvl="1"/>
            <a:r>
              <a:rPr lang="en-US" dirty="0"/>
              <a:t>Static</a:t>
            </a:r>
          </a:p>
          <a:p>
            <a:pPr lvl="2"/>
            <a:r>
              <a:rPr lang="en-US" dirty="0"/>
              <a:t>Distribution of the tasks (among threads) is created at the beginning and does not change</a:t>
            </a:r>
          </a:p>
          <a:p>
            <a:pPr lvl="2"/>
            <a:r>
              <a:rPr lang="en-US" dirty="0"/>
              <a:t>Good if the tasks are about the same size and the processors (threads) are identical and not disrupted by OS or other applications</a:t>
            </a:r>
          </a:p>
          <a:p>
            <a:pPr lvl="1"/>
            <a:r>
              <a:rPr lang="en-US" dirty="0"/>
              <a:t>Dynamic</a:t>
            </a:r>
          </a:p>
          <a:p>
            <a:pPr lvl="2"/>
            <a:r>
              <a:rPr lang="en-US" dirty="0"/>
              <a:t>Tasks are placed in queues and distributed as the processors become available</a:t>
            </a:r>
          </a:p>
          <a:p>
            <a:pPr lvl="1"/>
            <a:r>
              <a:rPr lang="en-US" dirty="0"/>
              <a:t>Hybrid</a:t>
            </a:r>
          </a:p>
          <a:p>
            <a:pPr lvl="2"/>
            <a:r>
              <a:rPr lang="en-US" dirty="0"/>
              <a:t>Tasks are scheduled statically. If a thread gets idle, it checks the state of other thread queues, and tries to reschedule the tasks if an imbalance is detected</a:t>
            </a:r>
          </a:p>
          <a:p>
            <a:pPr lvl="2"/>
            <a:r>
              <a:rPr lang="en-US" dirty="0"/>
              <a:t>A part of the tasks is scheduled statically (at the beginning), and the remaining tasks are put in a queue for dynamic scheduling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6972C-80F2-B9B9-D04B-BC292F151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E7844-3963-32D7-1F7F-5F47598C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34B76-7C9C-2922-DDC9-EBA12508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95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5F6A-CE19-81E4-B21F-6D300F25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Parallelism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5CE11-5374-BEC7-C9D4-CE176C82B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Implementation details</a:t>
            </a:r>
          </a:p>
          <a:p>
            <a:pPr lvl="1"/>
            <a:r>
              <a:rPr lang="en-US" dirty="0"/>
              <a:t>Many task-parallel problems are loop-based</a:t>
            </a:r>
          </a:p>
          <a:p>
            <a:pPr lvl="2"/>
            <a:r>
              <a:rPr lang="en-US" dirty="0"/>
              <a:t>Use the </a:t>
            </a:r>
            <a:r>
              <a:rPr lang="en-US" i="1" dirty="0"/>
              <a:t>loop parallelism</a:t>
            </a:r>
            <a:r>
              <a:rPr lang="en-US" dirty="0"/>
              <a:t> design pattern</a:t>
            </a:r>
          </a:p>
          <a:p>
            <a:pPr lvl="2"/>
            <a:r>
              <a:rPr lang="en-US" altLang="cs-CZ" dirty="0"/>
              <a:t>If there are no dependencies, it is an “</a:t>
            </a:r>
            <a:r>
              <a:rPr lang="en-US" altLang="cs-CZ" i="1" dirty="0"/>
              <a:t>Embarrassingly Parallel”</a:t>
            </a:r>
            <a:r>
              <a:rPr lang="en-US" altLang="cs-CZ" dirty="0"/>
              <a:t> problem</a:t>
            </a:r>
            <a:endParaRPr lang="en-US" dirty="0"/>
          </a:p>
          <a:p>
            <a:pPr lvl="1"/>
            <a:r>
              <a:rPr lang="en-US" dirty="0"/>
              <a:t>Task queue(s)</a:t>
            </a:r>
          </a:p>
          <a:p>
            <a:pPr lvl="2"/>
            <a:r>
              <a:rPr lang="en-US" dirty="0"/>
              <a:t>Loop parallelism is not a good fit</a:t>
            </a:r>
          </a:p>
          <a:p>
            <a:pPr lvl="2"/>
            <a:r>
              <a:rPr lang="en-US" dirty="0"/>
              <a:t>Not all tasks are known initially</a:t>
            </a:r>
          </a:p>
          <a:p>
            <a:pPr lvl="2"/>
            <a:r>
              <a:rPr lang="en-US" dirty="0"/>
              <a:t>Use the Master/Worker or SPMD pattern</a:t>
            </a:r>
          </a:p>
          <a:p>
            <a:pPr lvl="1"/>
            <a:r>
              <a:rPr lang="en-US" dirty="0"/>
              <a:t>Terminating before all the tasks are complete</a:t>
            </a:r>
          </a:p>
          <a:p>
            <a:pPr lvl="2"/>
            <a:r>
              <a:rPr lang="en-US" dirty="0"/>
              <a:t>Termination condition (bool variable), true means the computation is completed</a:t>
            </a:r>
          </a:p>
          <a:p>
            <a:pPr lvl="3"/>
            <a:r>
              <a:rPr lang="en-US" dirty="0"/>
              <a:t>Needs to be set/checked atomically; creates additional overhead</a:t>
            </a:r>
          </a:p>
          <a:p>
            <a:pPr lvl="2"/>
            <a:r>
              <a:rPr lang="en-US" dirty="0"/>
              <a:t>The scheduler should not execute any new tasks once the condition is set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F0C9A-9A2F-E51B-10E1-4E1165A0E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5FFD6-034B-04F5-D324-B2AA3AAB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3A130-EC64-4102-A73E-F37A41D8A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4548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D3BD-5D45-40B8-8F2D-FE7C97F2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Top-k Selection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552AA-163D-5792-864A-67F7E92698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Top-k selection</a:t>
                </a:r>
              </a:p>
              <a:p>
                <a:pPr lvl="1"/>
                <a:r>
                  <a:rPr lang="en-US" dirty="0"/>
                  <a:t>Array of values (numbers), we need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items that are the smallest</a:t>
                </a:r>
              </a:p>
              <a:p>
                <a:pPr lvl="1"/>
                <a:r>
                  <a:rPr lang="en-US" dirty="0"/>
                  <a:t>What is the best sequential solution?</a:t>
                </a:r>
              </a:p>
              <a:p>
                <a:pPr lvl="1"/>
                <a:r>
                  <a:rPr lang="en-US" dirty="0"/>
                  <a:t>What are the perils of parallel processing?</a:t>
                </a:r>
              </a:p>
              <a:p>
                <a:pPr lvl="1"/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552AA-163D-5792-864A-67F7E92698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59A14-8185-5660-7892-47E5FE181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32318-5654-DCDA-C768-F68CCC30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ED589-63F5-17AF-DBDF-831B4FF1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DE784F-CE35-9F4A-4A98-DAF3C4E7983F}"/>
              </a:ext>
            </a:extLst>
          </p:cNvPr>
          <p:cNvSpPr/>
          <p:nvPr/>
        </p:nvSpPr>
        <p:spPr>
          <a:xfrm>
            <a:off x="1033452" y="3726974"/>
            <a:ext cx="10125096" cy="274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data</a:t>
            </a:r>
            <a:endParaRPr lang="cs-CZ" sz="1400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2304958-3240-CB48-AB39-A1C8A5CB8170}"/>
              </a:ext>
            </a:extLst>
          </p:cNvPr>
          <p:cNvSpPr/>
          <p:nvPr/>
        </p:nvSpPr>
        <p:spPr>
          <a:xfrm>
            <a:off x="1548474" y="4516374"/>
            <a:ext cx="1517904" cy="1115568"/>
          </a:xfrm>
          <a:prstGeom prst="triangl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top-k</a:t>
            </a:r>
            <a:br>
              <a:rPr lang="en-US" sz="1400" dirty="0"/>
            </a:br>
            <a:r>
              <a:rPr lang="en-US" sz="1400" dirty="0"/>
              <a:t>result</a:t>
            </a:r>
            <a:endParaRPr lang="cs-CZ" sz="14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C01D139-BABB-0F6A-AA07-CB247553ACA0}"/>
              </a:ext>
            </a:extLst>
          </p:cNvPr>
          <p:cNvGrpSpPr/>
          <p:nvPr/>
        </p:nvGrpSpPr>
        <p:grpSpPr>
          <a:xfrm>
            <a:off x="4096422" y="4516374"/>
            <a:ext cx="6613800" cy="1115568"/>
            <a:chOff x="4096422" y="4516374"/>
            <a:chExt cx="6613800" cy="1115568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3C01D878-9DAF-893D-4288-63C5BFE7DCCD}"/>
                </a:ext>
              </a:extLst>
            </p:cNvPr>
            <p:cNvSpPr/>
            <p:nvPr/>
          </p:nvSpPr>
          <p:spPr>
            <a:xfrm>
              <a:off x="4096422" y="4516374"/>
              <a:ext cx="1517904" cy="1115568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top-k</a:t>
              </a:r>
              <a:br>
                <a:rPr lang="en-US" sz="1400" dirty="0"/>
              </a:br>
              <a:r>
                <a:rPr lang="en-US" sz="1400" dirty="0"/>
                <a:t>result</a:t>
              </a:r>
              <a:endParaRPr lang="cs-CZ" sz="1400" dirty="0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76B0EE55-8E51-D605-2A12-A0901E77EF35}"/>
                </a:ext>
              </a:extLst>
            </p:cNvPr>
            <p:cNvSpPr/>
            <p:nvPr/>
          </p:nvSpPr>
          <p:spPr>
            <a:xfrm>
              <a:off x="6644370" y="4516374"/>
              <a:ext cx="1517904" cy="1115568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top-k</a:t>
              </a:r>
              <a:br>
                <a:rPr lang="en-US" sz="1400" dirty="0"/>
              </a:br>
              <a:r>
                <a:rPr lang="en-US" sz="1400" dirty="0"/>
                <a:t>result</a:t>
              </a:r>
              <a:endParaRPr lang="cs-CZ" sz="1400" dirty="0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19C955A0-DD22-DE97-078D-A16F47D29A99}"/>
                </a:ext>
              </a:extLst>
            </p:cNvPr>
            <p:cNvSpPr/>
            <p:nvPr/>
          </p:nvSpPr>
          <p:spPr>
            <a:xfrm>
              <a:off x="9192318" y="4516374"/>
              <a:ext cx="1517904" cy="1115568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top-k</a:t>
              </a:r>
              <a:br>
                <a:rPr lang="en-US" sz="1400" dirty="0"/>
              </a:br>
              <a:r>
                <a:rPr lang="en-US" sz="1400" dirty="0"/>
                <a:t>result</a:t>
              </a:r>
              <a:endParaRPr lang="cs-CZ" sz="14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FC7626-B71A-627D-B61A-36FD2AAD6C60}"/>
              </a:ext>
            </a:extLst>
          </p:cNvPr>
          <p:cNvGrpSpPr/>
          <p:nvPr/>
        </p:nvGrpSpPr>
        <p:grpSpPr>
          <a:xfrm>
            <a:off x="1033452" y="3726974"/>
            <a:ext cx="10191792" cy="274320"/>
            <a:chOff x="1033452" y="3726974"/>
            <a:chExt cx="10191792" cy="27432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D3FEA2-D35D-EF75-0071-AF946C1F5F40}"/>
                </a:ext>
              </a:extLst>
            </p:cNvPr>
            <p:cNvSpPr/>
            <p:nvPr/>
          </p:nvSpPr>
          <p:spPr>
            <a:xfrm>
              <a:off x="1033452" y="3726974"/>
              <a:ext cx="25479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</a:t>
              </a:r>
              <a:endParaRPr lang="cs-CZ" sz="14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BFE80D-B536-F06D-C249-9F8E78487ECA}"/>
                </a:ext>
              </a:extLst>
            </p:cNvPr>
            <p:cNvSpPr/>
            <p:nvPr/>
          </p:nvSpPr>
          <p:spPr>
            <a:xfrm>
              <a:off x="3581400" y="3726974"/>
              <a:ext cx="25479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</a:t>
              </a:r>
              <a:endParaRPr lang="cs-CZ" sz="14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D5D47E-36C9-5EFB-7D55-CEA273B349E3}"/>
                </a:ext>
              </a:extLst>
            </p:cNvPr>
            <p:cNvSpPr/>
            <p:nvPr/>
          </p:nvSpPr>
          <p:spPr>
            <a:xfrm>
              <a:off x="6129348" y="3726974"/>
              <a:ext cx="25479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</a:t>
              </a:r>
              <a:endParaRPr lang="cs-CZ" sz="14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E9119B-94E0-9852-222D-09113FAC3E9A}"/>
                </a:ext>
              </a:extLst>
            </p:cNvPr>
            <p:cNvSpPr/>
            <p:nvPr/>
          </p:nvSpPr>
          <p:spPr>
            <a:xfrm>
              <a:off x="8677296" y="3726974"/>
              <a:ext cx="25479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</a:t>
              </a:r>
              <a:endParaRPr lang="cs-CZ" sz="14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738BE8-39C5-999F-07A1-A2F335369EC5}"/>
              </a:ext>
            </a:extLst>
          </p:cNvPr>
          <p:cNvGrpSpPr/>
          <p:nvPr/>
        </p:nvGrpSpPr>
        <p:grpSpPr>
          <a:xfrm>
            <a:off x="2307426" y="4001294"/>
            <a:ext cx="7643844" cy="515080"/>
            <a:chOff x="2307426" y="4001294"/>
            <a:chExt cx="7643844" cy="51508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2CE24DB-F04A-74A7-3DF2-7A1967EE1F57}"/>
                </a:ext>
              </a:extLst>
            </p:cNvPr>
            <p:cNvCxnSpPr>
              <a:stCxn id="14" idx="2"/>
              <a:endCxn id="8" idx="0"/>
            </p:cNvCxnSpPr>
            <p:nvPr/>
          </p:nvCxnSpPr>
          <p:spPr>
            <a:xfrm>
              <a:off x="2307426" y="4001294"/>
              <a:ext cx="0" cy="51508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D189117-8F76-F811-224C-52183FA3449C}"/>
                </a:ext>
              </a:extLst>
            </p:cNvPr>
            <p:cNvCxnSpPr>
              <a:cxnSpLocks/>
              <a:stCxn id="15" idx="2"/>
              <a:endCxn id="9" idx="0"/>
            </p:cNvCxnSpPr>
            <p:nvPr/>
          </p:nvCxnSpPr>
          <p:spPr>
            <a:xfrm>
              <a:off x="4855374" y="4001294"/>
              <a:ext cx="0" cy="51508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AB34842-2361-F96F-AE34-795D015295E8}"/>
                </a:ext>
              </a:extLst>
            </p:cNvPr>
            <p:cNvCxnSpPr>
              <a:cxnSpLocks/>
              <a:stCxn id="16" idx="2"/>
              <a:endCxn id="10" idx="0"/>
            </p:cNvCxnSpPr>
            <p:nvPr/>
          </p:nvCxnSpPr>
          <p:spPr>
            <a:xfrm>
              <a:off x="7403322" y="4001294"/>
              <a:ext cx="0" cy="51508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216F12C-E086-C40F-4943-68509A13C2C8}"/>
                </a:ext>
              </a:extLst>
            </p:cNvPr>
            <p:cNvCxnSpPr>
              <a:cxnSpLocks/>
              <a:stCxn id="17" idx="2"/>
              <a:endCxn id="11" idx="0"/>
            </p:cNvCxnSpPr>
            <p:nvPr/>
          </p:nvCxnSpPr>
          <p:spPr>
            <a:xfrm>
              <a:off x="9951270" y="4001294"/>
              <a:ext cx="0" cy="51508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AE7ACB-A5D2-2D63-10B7-13C2460BF4F7}"/>
              </a:ext>
            </a:extLst>
          </p:cNvPr>
          <p:cNvGrpSpPr/>
          <p:nvPr/>
        </p:nvGrpSpPr>
        <p:grpSpPr>
          <a:xfrm>
            <a:off x="2903219" y="5641844"/>
            <a:ext cx="6289097" cy="681631"/>
            <a:chOff x="2903219" y="5641844"/>
            <a:chExt cx="6289097" cy="6816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40D3B3D-0546-B38D-4200-C07E8BEE69E9}"/>
                </a:ext>
              </a:extLst>
            </p:cNvPr>
            <p:cNvSpPr/>
            <p:nvPr/>
          </p:nvSpPr>
          <p:spPr>
            <a:xfrm flipH="1">
              <a:off x="3066377" y="5641844"/>
              <a:ext cx="1774700" cy="227285"/>
            </a:xfrm>
            <a:custGeom>
              <a:avLst/>
              <a:gdLst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3" fmla="*/ 4091709 w 4091709"/>
                <a:gd name="connsiteY3" fmla="*/ 110836 h 1025506"/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0" fmla="*/ 0 w 4045527"/>
                <a:gd name="connsiteY0" fmla="*/ 0 h 1029937"/>
                <a:gd name="connsiteX1" fmla="*/ 2364509 w 4045527"/>
                <a:gd name="connsiteY1" fmla="*/ 1025236 h 1029937"/>
                <a:gd name="connsiteX2" fmla="*/ 4045527 w 4045527"/>
                <a:gd name="connsiteY2" fmla="*/ 406399 h 1029937"/>
                <a:gd name="connsiteX0" fmla="*/ 0 w 4174836"/>
                <a:gd name="connsiteY0" fmla="*/ 0 h 1032317"/>
                <a:gd name="connsiteX1" fmla="*/ 2364509 w 4174836"/>
                <a:gd name="connsiteY1" fmla="*/ 1025236 h 1032317"/>
                <a:gd name="connsiteX2" fmla="*/ 4174836 w 4174836"/>
                <a:gd name="connsiteY2" fmla="*/ 480290 h 1032317"/>
                <a:gd name="connsiteX0" fmla="*/ 0 w 4221017"/>
                <a:gd name="connsiteY0" fmla="*/ 0 h 609753"/>
                <a:gd name="connsiteX1" fmla="*/ 2410690 w 4221017"/>
                <a:gd name="connsiteY1" fmla="*/ 609599 h 609753"/>
                <a:gd name="connsiteX2" fmla="*/ 4221017 w 4221017"/>
                <a:gd name="connsiteY2" fmla="*/ 64653 h 609753"/>
                <a:gd name="connsiteX0" fmla="*/ 0 w 4221017"/>
                <a:gd name="connsiteY0" fmla="*/ 0 h 64653"/>
                <a:gd name="connsiteX1" fmla="*/ 4221017 w 4221017"/>
                <a:gd name="connsiteY1" fmla="*/ 64653 h 64653"/>
                <a:gd name="connsiteX0" fmla="*/ 0 w 4221017"/>
                <a:gd name="connsiteY0" fmla="*/ 0 h 170417"/>
                <a:gd name="connsiteX1" fmla="*/ 4221017 w 4221017"/>
                <a:gd name="connsiteY1" fmla="*/ 64653 h 170417"/>
                <a:gd name="connsiteX0" fmla="*/ 0 w 4221017"/>
                <a:gd name="connsiteY0" fmla="*/ 0 h 261072"/>
                <a:gd name="connsiteX1" fmla="*/ 4221017 w 4221017"/>
                <a:gd name="connsiteY1" fmla="*/ 64653 h 261072"/>
                <a:gd name="connsiteX0" fmla="*/ 0 w 4221017"/>
                <a:gd name="connsiteY0" fmla="*/ 0 h 279091"/>
                <a:gd name="connsiteX1" fmla="*/ 4221017 w 4221017"/>
                <a:gd name="connsiteY1" fmla="*/ 64653 h 279091"/>
                <a:gd name="connsiteX0" fmla="*/ 0 w 4244829"/>
                <a:gd name="connsiteY0" fmla="*/ 0 h 266461"/>
                <a:gd name="connsiteX1" fmla="*/ 4244829 w 4244829"/>
                <a:gd name="connsiteY1" fmla="*/ 40841 h 266461"/>
                <a:gd name="connsiteX0" fmla="*/ 0 w 4233528"/>
                <a:gd name="connsiteY0" fmla="*/ 0 h 256824"/>
                <a:gd name="connsiteX1" fmla="*/ 4233528 w 4233528"/>
                <a:gd name="connsiteY1" fmla="*/ 21791 h 256824"/>
                <a:gd name="connsiteX0" fmla="*/ 0 w 4210928"/>
                <a:gd name="connsiteY0" fmla="*/ 2022 h 247381"/>
                <a:gd name="connsiteX1" fmla="*/ 4210928 w 4210928"/>
                <a:gd name="connsiteY1" fmla="*/ 0 h 247381"/>
                <a:gd name="connsiteX0" fmla="*/ 0 w 4210928"/>
                <a:gd name="connsiteY0" fmla="*/ 2022 h 227285"/>
                <a:gd name="connsiteX1" fmla="*/ 4210928 w 4210928"/>
                <a:gd name="connsiteY1" fmla="*/ 0 h 22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0928" h="227285">
                  <a:moveTo>
                    <a:pt x="0" y="2022"/>
                  </a:moveTo>
                  <a:cubicBezTo>
                    <a:pt x="940183" y="303694"/>
                    <a:pt x="3404285" y="301721"/>
                    <a:pt x="4210928" y="0"/>
                  </a:cubicBezTo>
                </a:path>
              </a:pathLst>
            </a:cu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EB2F0C-E648-0413-EB45-7AA95AD16297}"/>
                </a:ext>
              </a:extLst>
            </p:cNvPr>
            <p:cNvSpPr/>
            <p:nvPr/>
          </p:nvSpPr>
          <p:spPr>
            <a:xfrm flipH="1">
              <a:off x="2999682" y="5651747"/>
              <a:ext cx="3644687" cy="398795"/>
            </a:xfrm>
            <a:custGeom>
              <a:avLst/>
              <a:gdLst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3" fmla="*/ 4091709 w 4091709"/>
                <a:gd name="connsiteY3" fmla="*/ 110836 h 1025506"/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0" fmla="*/ 0 w 4045527"/>
                <a:gd name="connsiteY0" fmla="*/ 0 h 1029937"/>
                <a:gd name="connsiteX1" fmla="*/ 2364509 w 4045527"/>
                <a:gd name="connsiteY1" fmla="*/ 1025236 h 1029937"/>
                <a:gd name="connsiteX2" fmla="*/ 4045527 w 4045527"/>
                <a:gd name="connsiteY2" fmla="*/ 406399 h 1029937"/>
                <a:gd name="connsiteX0" fmla="*/ 0 w 4174836"/>
                <a:gd name="connsiteY0" fmla="*/ 0 h 1032317"/>
                <a:gd name="connsiteX1" fmla="*/ 2364509 w 4174836"/>
                <a:gd name="connsiteY1" fmla="*/ 1025236 h 1032317"/>
                <a:gd name="connsiteX2" fmla="*/ 4174836 w 4174836"/>
                <a:gd name="connsiteY2" fmla="*/ 480290 h 1032317"/>
                <a:gd name="connsiteX0" fmla="*/ 0 w 4221017"/>
                <a:gd name="connsiteY0" fmla="*/ 0 h 609753"/>
                <a:gd name="connsiteX1" fmla="*/ 2410690 w 4221017"/>
                <a:gd name="connsiteY1" fmla="*/ 609599 h 609753"/>
                <a:gd name="connsiteX2" fmla="*/ 4221017 w 4221017"/>
                <a:gd name="connsiteY2" fmla="*/ 64653 h 609753"/>
                <a:gd name="connsiteX0" fmla="*/ 0 w 4221017"/>
                <a:gd name="connsiteY0" fmla="*/ 0 h 64653"/>
                <a:gd name="connsiteX1" fmla="*/ 4221017 w 4221017"/>
                <a:gd name="connsiteY1" fmla="*/ 64653 h 64653"/>
                <a:gd name="connsiteX0" fmla="*/ 0 w 4221017"/>
                <a:gd name="connsiteY0" fmla="*/ 0 h 170417"/>
                <a:gd name="connsiteX1" fmla="*/ 4221017 w 4221017"/>
                <a:gd name="connsiteY1" fmla="*/ 64653 h 170417"/>
                <a:gd name="connsiteX0" fmla="*/ 0 w 4221017"/>
                <a:gd name="connsiteY0" fmla="*/ 0 h 261072"/>
                <a:gd name="connsiteX1" fmla="*/ 4221017 w 4221017"/>
                <a:gd name="connsiteY1" fmla="*/ 64653 h 261072"/>
                <a:gd name="connsiteX0" fmla="*/ 0 w 4221017"/>
                <a:gd name="connsiteY0" fmla="*/ 0 h 279091"/>
                <a:gd name="connsiteX1" fmla="*/ 4221017 w 4221017"/>
                <a:gd name="connsiteY1" fmla="*/ 64653 h 279091"/>
                <a:gd name="connsiteX0" fmla="*/ 0 w 4244829"/>
                <a:gd name="connsiteY0" fmla="*/ 0 h 266461"/>
                <a:gd name="connsiteX1" fmla="*/ 4244829 w 4244829"/>
                <a:gd name="connsiteY1" fmla="*/ 40841 h 266461"/>
                <a:gd name="connsiteX0" fmla="*/ 0 w 4233528"/>
                <a:gd name="connsiteY0" fmla="*/ 0 h 256824"/>
                <a:gd name="connsiteX1" fmla="*/ 4233528 w 4233528"/>
                <a:gd name="connsiteY1" fmla="*/ 21791 h 256824"/>
                <a:gd name="connsiteX0" fmla="*/ 0 w 4210928"/>
                <a:gd name="connsiteY0" fmla="*/ 2022 h 247381"/>
                <a:gd name="connsiteX1" fmla="*/ 4210928 w 4210928"/>
                <a:gd name="connsiteY1" fmla="*/ 0 h 247381"/>
                <a:gd name="connsiteX0" fmla="*/ 0 w 4210928"/>
                <a:gd name="connsiteY0" fmla="*/ 2022 h 227285"/>
                <a:gd name="connsiteX1" fmla="*/ 4210928 w 4210928"/>
                <a:gd name="connsiteY1" fmla="*/ 0 h 227285"/>
                <a:gd name="connsiteX0" fmla="*/ 0 w 4210928"/>
                <a:gd name="connsiteY0" fmla="*/ 2022 h 312540"/>
                <a:gd name="connsiteX1" fmla="*/ 4210928 w 4210928"/>
                <a:gd name="connsiteY1" fmla="*/ 0 h 312540"/>
                <a:gd name="connsiteX0" fmla="*/ 0 w 4210928"/>
                <a:gd name="connsiteY0" fmla="*/ 2022 h 398795"/>
                <a:gd name="connsiteX1" fmla="*/ 4210928 w 4210928"/>
                <a:gd name="connsiteY1" fmla="*/ 0 h 398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0928" h="398795">
                  <a:moveTo>
                    <a:pt x="0" y="2022"/>
                  </a:moveTo>
                  <a:cubicBezTo>
                    <a:pt x="993990" y="517054"/>
                    <a:pt x="3655388" y="545561"/>
                    <a:pt x="4210928" y="0"/>
                  </a:cubicBezTo>
                </a:path>
              </a:pathLst>
            </a:cu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9A0011-56E2-BCFD-843A-BCB953C72912}"/>
                </a:ext>
              </a:extLst>
            </p:cNvPr>
            <p:cNvSpPr/>
            <p:nvPr/>
          </p:nvSpPr>
          <p:spPr>
            <a:xfrm flipH="1">
              <a:off x="2903219" y="5641845"/>
              <a:ext cx="6289097" cy="681630"/>
            </a:xfrm>
            <a:custGeom>
              <a:avLst/>
              <a:gdLst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3" fmla="*/ 4091709 w 4091709"/>
                <a:gd name="connsiteY3" fmla="*/ 110836 h 1025506"/>
                <a:gd name="connsiteX0" fmla="*/ 0 w 4091709"/>
                <a:gd name="connsiteY0" fmla="*/ 0 h 1025506"/>
                <a:gd name="connsiteX1" fmla="*/ 2364509 w 4091709"/>
                <a:gd name="connsiteY1" fmla="*/ 1025236 h 1025506"/>
                <a:gd name="connsiteX2" fmla="*/ 4091709 w 4091709"/>
                <a:gd name="connsiteY2" fmla="*/ 110836 h 1025506"/>
                <a:gd name="connsiteX0" fmla="*/ 0 w 4045527"/>
                <a:gd name="connsiteY0" fmla="*/ 0 h 1029937"/>
                <a:gd name="connsiteX1" fmla="*/ 2364509 w 4045527"/>
                <a:gd name="connsiteY1" fmla="*/ 1025236 h 1029937"/>
                <a:gd name="connsiteX2" fmla="*/ 4045527 w 4045527"/>
                <a:gd name="connsiteY2" fmla="*/ 406399 h 1029937"/>
                <a:gd name="connsiteX0" fmla="*/ 0 w 4174836"/>
                <a:gd name="connsiteY0" fmla="*/ 0 h 1032317"/>
                <a:gd name="connsiteX1" fmla="*/ 2364509 w 4174836"/>
                <a:gd name="connsiteY1" fmla="*/ 1025236 h 1032317"/>
                <a:gd name="connsiteX2" fmla="*/ 4174836 w 4174836"/>
                <a:gd name="connsiteY2" fmla="*/ 480290 h 1032317"/>
                <a:gd name="connsiteX0" fmla="*/ 0 w 4221017"/>
                <a:gd name="connsiteY0" fmla="*/ 0 h 609753"/>
                <a:gd name="connsiteX1" fmla="*/ 2410690 w 4221017"/>
                <a:gd name="connsiteY1" fmla="*/ 609599 h 609753"/>
                <a:gd name="connsiteX2" fmla="*/ 4221017 w 4221017"/>
                <a:gd name="connsiteY2" fmla="*/ 64653 h 609753"/>
                <a:gd name="connsiteX0" fmla="*/ 0 w 4221017"/>
                <a:gd name="connsiteY0" fmla="*/ 0 h 64653"/>
                <a:gd name="connsiteX1" fmla="*/ 4221017 w 4221017"/>
                <a:gd name="connsiteY1" fmla="*/ 64653 h 64653"/>
                <a:gd name="connsiteX0" fmla="*/ 0 w 4221017"/>
                <a:gd name="connsiteY0" fmla="*/ 0 h 170417"/>
                <a:gd name="connsiteX1" fmla="*/ 4221017 w 4221017"/>
                <a:gd name="connsiteY1" fmla="*/ 64653 h 170417"/>
                <a:gd name="connsiteX0" fmla="*/ 0 w 4221017"/>
                <a:gd name="connsiteY0" fmla="*/ 0 h 261072"/>
                <a:gd name="connsiteX1" fmla="*/ 4221017 w 4221017"/>
                <a:gd name="connsiteY1" fmla="*/ 64653 h 261072"/>
                <a:gd name="connsiteX0" fmla="*/ 0 w 4221017"/>
                <a:gd name="connsiteY0" fmla="*/ 0 h 279091"/>
                <a:gd name="connsiteX1" fmla="*/ 4221017 w 4221017"/>
                <a:gd name="connsiteY1" fmla="*/ 64653 h 279091"/>
                <a:gd name="connsiteX0" fmla="*/ 0 w 4244829"/>
                <a:gd name="connsiteY0" fmla="*/ 0 h 266461"/>
                <a:gd name="connsiteX1" fmla="*/ 4244829 w 4244829"/>
                <a:gd name="connsiteY1" fmla="*/ 40841 h 266461"/>
                <a:gd name="connsiteX0" fmla="*/ 0 w 4233528"/>
                <a:gd name="connsiteY0" fmla="*/ 0 h 256824"/>
                <a:gd name="connsiteX1" fmla="*/ 4233528 w 4233528"/>
                <a:gd name="connsiteY1" fmla="*/ 21791 h 256824"/>
                <a:gd name="connsiteX0" fmla="*/ 0 w 4210928"/>
                <a:gd name="connsiteY0" fmla="*/ 2022 h 247381"/>
                <a:gd name="connsiteX1" fmla="*/ 4210928 w 4210928"/>
                <a:gd name="connsiteY1" fmla="*/ 0 h 247381"/>
                <a:gd name="connsiteX0" fmla="*/ 0 w 4210928"/>
                <a:gd name="connsiteY0" fmla="*/ 2022 h 227285"/>
                <a:gd name="connsiteX1" fmla="*/ 4210928 w 4210928"/>
                <a:gd name="connsiteY1" fmla="*/ 0 h 227285"/>
                <a:gd name="connsiteX0" fmla="*/ 0 w 4210928"/>
                <a:gd name="connsiteY0" fmla="*/ 2022 h 276595"/>
                <a:gd name="connsiteX1" fmla="*/ 4210928 w 4210928"/>
                <a:gd name="connsiteY1" fmla="*/ 0 h 276595"/>
                <a:gd name="connsiteX0" fmla="*/ 0 w 4210928"/>
                <a:gd name="connsiteY0" fmla="*/ 2022 h 351683"/>
                <a:gd name="connsiteX1" fmla="*/ 4210928 w 4210928"/>
                <a:gd name="connsiteY1" fmla="*/ 0 h 35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0928" h="351683">
                  <a:moveTo>
                    <a:pt x="0" y="2022"/>
                  </a:moveTo>
                  <a:cubicBezTo>
                    <a:pt x="981704" y="429502"/>
                    <a:pt x="3570368" y="506159"/>
                    <a:pt x="4210928" y="0"/>
                  </a:cubicBezTo>
                </a:path>
              </a:pathLst>
            </a:cu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52812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9F7B-CCAE-92AE-C028-52FD00793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k Nearest Neighbors (</a:t>
            </a:r>
            <a:r>
              <a:rPr lang="en-US" dirty="0" err="1"/>
              <a:t>kNN</a:t>
            </a:r>
            <a:r>
              <a:rPr lang="en-US" dirty="0"/>
              <a:t>)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6860EE-78FA-D1E8-2C36-6951F4B396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 Nearest Neighbors</a:t>
                </a:r>
              </a:p>
              <a:p>
                <a:pPr lvl="1"/>
                <a:r>
                  <a:rPr lang="en-US" dirty="0"/>
                  <a:t>Having N points in a metric space; denoting the metric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groupChr>
                      <m:groupChrPr>
                        <m:chr m:val="→"/>
                        <m:pos m:val="top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Searching for k closest points to a query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(like top-k, but </a:t>
                </a:r>
                <a:r>
                  <a:rPr lang="en-US" dirty="0" err="1"/>
                  <a:t>wrt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Many variations</a:t>
                </a:r>
              </a:p>
              <a:p>
                <a:pPr lvl="2"/>
                <a:r>
                  <a:rPr lang="en-US" dirty="0"/>
                  <a:t>What is the cost of the metric?</a:t>
                </a:r>
              </a:p>
              <a:p>
                <a:pPr lvl="2"/>
                <a:r>
                  <a:rPr lang="en-US" dirty="0"/>
                  <a:t>What is the size of N and k?</a:t>
                </a:r>
              </a:p>
              <a:p>
                <a:pPr lvl="2"/>
                <a:r>
                  <a:rPr lang="en-US" dirty="0"/>
                  <a:t>How many queries are there?</a:t>
                </a:r>
              </a:p>
              <a:p>
                <a:pPr lvl="2"/>
                <a:r>
                  <a:rPr lang="en-US" dirty="0"/>
                  <a:t>Is the metric space effectively indexable?</a:t>
                </a:r>
              </a:p>
              <a:p>
                <a:pPr lvl="2"/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6860EE-78FA-D1E8-2C36-6951F4B3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1BE4D-7163-C6F0-67DF-10B8C2C16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85C46-E4F0-FB46-0DF2-0B719F03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44B52-77FB-6FC4-1A41-017C0FEF2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764A559-B625-CC55-7634-ECA570D81BF7}"/>
              </a:ext>
            </a:extLst>
          </p:cNvPr>
          <p:cNvGrpSpPr/>
          <p:nvPr/>
        </p:nvGrpSpPr>
        <p:grpSpPr>
          <a:xfrm>
            <a:off x="9428699" y="3789045"/>
            <a:ext cx="1925101" cy="2124075"/>
            <a:chOff x="9717984" y="4036695"/>
            <a:chExt cx="1925101" cy="2124075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B54C732-51F6-8298-80F1-9F801FB57DD3}"/>
                </a:ext>
              </a:extLst>
            </p:cNvPr>
            <p:cNvCxnSpPr>
              <a:cxnSpLocks/>
            </p:cNvCxnSpPr>
            <p:nvPr/>
          </p:nvCxnSpPr>
          <p:spPr>
            <a:xfrm>
              <a:off x="10570677" y="4709637"/>
              <a:ext cx="248896" cy="108000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F4D397-04BB-D1BC-169C-B83F14D937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21145" y="4711171"/>
              <a:ext cx="194006" cy="105143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4F06496-EDFC-4081-8189-B07FCC8CEF2F}"/>
                </a:ext>
              </a:extLst>
            </p:cNvPr>
            <p:cNvCxnSpPr>
              <a:cxnSpLocks/>
            </p:cNvCxnSpPr>
            <p:nvPr/>
          </p:nvCxnSpPr>
          <p:spPr>
            <a:xfrm>
              <a:off x="10819573" y="4814410"/>
              <a:ext cx="248006" cy="328613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56A7E56-2216-4328-8599-0B01FFE1EBD4}"/>
                </a:ext>
              </a:extLst>
            </p:cNvPr>
            <p:cNvSpPr/>
            <p:nvPr/>
          </p:nvSpPr>
          <p:spPr>
            <a:xfrm>
              <a:off x="10870509" y="403669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919ED7F-0561-B253-6F72-282F655BE085}"/>
                </a:ext>
              </a:extLst>
            </p:cNvPr>
            <p:cNvSpPr/>
            <p:nvPr/>
          </p:nvSpPr>
          <p:spPr>
            <a:xfrm>
              <a:off x="11180072" y="423672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4E0401-3C7D-A321-DC36-E1D351974F06}"/>
                </a:ext>
              </a:extLst>
            </p:cNvPr>
            <p:cNvSpPr/>
            <p:nvPr/>
          </p:nvSpPr>
          <p:spPr>
            <a:xfrm>
              <a:off x="10517148" y="43078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4D8AAB0-091A-03F1-B9D3-FFF8A0B32AED}"/>
                </a:ext>
              </a:extLst>
            </p:cNvPr>
            <p:cNvSpPr/>
            <p:nvPr/>
          </p:nvSpPr>
          <p:spPr>
            <a:xfrm>
              <a:off x="10762509" y="4760595"/>
              <a:ext cx="108000" cy="108000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B72B6BC-73B0-17E7-B91F-31C17714E813}"/>
                </a:ext>
              </a:extLst>
            </p:cNvPr>
            <p:cNvSpPr/>
            <p:nvPr/>
          </p:nvSpPr>
          <p:spPr>
            <a:xfrm>
              <a:off x="10341871" y="409069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78B79CC-64F8-51A6-19A2-732303EF3493}"/>
                </a:ext>
              </a:extLst>
            </p:cNvPr>
            <p:cNvSpPr/>
            <p:nvPr/>
          </p:nvSpPr>
          <p:spPr>
            <a:xfrm>
              <a:off x="11010515" y="5089208"/>
              <a:ext cx="108000" cy="1080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E79AFA1-26DC-C5B1-D593-9650E7C4BC03}"/>
                </a:ext>
              </a:extLst>
            </p:cNvPr>
            <p:cNvSpPr/>
            <p:nvPr/>
          </p:nvSpPr>
          <p:spPr>
            <a:xfrm>
              <a:off x="10956515" y="4655452"/>
              <a:ext cx="108000" cy="1080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ADAB228-BBDA-D0D7-C8F2-0F77AFFA3D23}"/>
                </a:ext>
              </a:extLst>
            </p:cNvPr>
            <p:cNvSpPr/>
            <p:nvPr/>
          </p:nvSpPr>
          <p:spPr>
            <a:xfrm>
              <a:off x="10513613" y="4652595"/>
              <a:ext cx="108000" cy="108000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8410DA4-D1D5-3387-65D4-065BD80C2C07}"/>
                </a:ext>
              </a:extLst>
            </p:cNvPr>
            <p:cNvSpPr/>
            <p:nvPr/>
          </p:nvSpPr>
          <p:spPr>
            <a:xfrm>
              <a:off x="11299800" y="465259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6FF9F68-A47A-EE27-38C6-A40FEBE7917C}"/>
                </a:ext>
              </a:extLst>
            </p:cNvPr>
            <p:cNvSpPr/>
            <p:nvPr/>
          </p:nvSpPr>
          <p:spPr>
            <a:xfrm>
              <a:off x="10004681" y="440446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A5728E-B3BF-493E-2DBD-E5322AFCD1D2}"/>
                </a:ext>
              </a:extLst>
            </p:cNvPr>
            <p:cNvSpPr/>
            <p:nvPr/>
          </p:nvSpPr>
          <p:spPr>
            <a:xfrm>
              <a:off x="10347861" y="545115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9B7A417-EF5C-8165-6B0D-6059B774A33C}"/>
                </a:ext>
              </a:extLst>
            </p:cNvPr>
            <p:cNvSpPr/>
            <p:nvPr/>
          </p:nvSpPr>
          <p:spPr>
            <a:xfrm>
              <a:off x="10667230" y="5197208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13B3C36-70F7-A4AE-9397-2F87F400C682}"/>
                </a:ext>
              </a:extLst>
            </p:cNvPr>
            <p:cNvSpPr/>
            <p:nvPr/>
          </p:nvSpPr>
          <p:spPr>
            <a:xfrm>
              <a:off x="11245800" y="5454014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2DF595D-2F92-C685-8F7A-C5453BF3EFA0}"/>
                </a:ext>
              </a:extLst>
            </p:cNvPr>
            <p:cNvSpPr/>
            <p:nvPr/>
          </p:nvSpPr>
          <p:spPr>
            <a:xfrm>
              <a:off x="10225573" y="492252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6F7792D-1A94-D696-8DD7-F719DC3B805D}"/>
                </a:ext>
              </a:extLst>
            </p:cNvPr>
            <p:cNvSpPr/>
            <p:nvPr/>
          </p:nvSpPr>
          <p:spPr>
            <a:xfrm>
              <a:off x="11535085" y="51015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3AE686B-6A68-FBE5-978A-70694BBACBF3}"/>
                </a:ext>
              </a:extLst>
            </p:cNvPr>
            <p:cNvSpPr/>
            <p:nvPr/>
          </p:nvSpPr>
          <p:spPr>
            <a:xfrm>
              <a:off x="10650974" y="605277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1A3FABA-A8D1-CEA7-B8F0-3820781D5419}"/>
                </a:ext>
              </a:extLst>
            </p:cNvPr>
            <p:cNvSpPr/>
            <p:nvPr/>
          </p:nvSpPr>
          <p:spPr>
            <a:xfrm>
              <a:off x="9717984" y="555915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A64757C-95EB-ED2B-C181-85CF5FD5A470}"/>
                </a:ext>
              </a:extLst>
            </p:cNvPr>
            <p:cNvSpPr/>
            <p:nvPr/>
          </p:nvSpPr>
          <p:spPr>
            <a:xfrm>
              <a:off x="11022909" y="418909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EBA18F0-33CA-EA00-8AB8-BF434A7B5E8F}"/>
              </a:ext>
            </a:extLst>
          </p:cNvPr>
          <p:cNvSpPr txBox="1"/>
          <p:nvPr/>
        </p:nvSpPr>
        <p:spPr>
          <a:xfrm>
            <a:off x="10019713" y="5995988"/>
            <a:ext cx="1015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+mn-lt"/>
              </a:rPr>
              <a:t>kNN</a:t>
            </a:r>
            <a:r>
              <a:rPr lang="en-US" sz="1600" dirty="0">
                <a:latin typeface="+mn-lt"/>
              </a:rPr>
              <a:t> (k=3)</a:t>
            </a:r>
            <a:endParaRPr lang="cs-CZ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3131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59EF6-0642-11A5-078E-1FDD1D54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18DE7-9943-D608-4C76-F7D26EB9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E5064-5D3A-A91B-FEE1-9B986362E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 and conquer</a:t>
            </a:r>
          </a:p>
          <a:p>
            <a:pPr lvl="1"/>
            <a:r>
              <a:rPr lang="en-US" dirty="0"/>
              <a:t>A well-known strategy for (serial) algorithm design</a:t>
            </a:r>
          </a:p>
          <a:p>
            <a:pPr lvl="2"/>
            <a:r>
              <a:rPr lang="en-US" dirty="0"/>
              <a:t>Decompose the problem, solve sub-problems recursively, and merge the results</a:t>
            </a:r>
          </a:p>
          <a:p>
            <a:pPr lvl="2"/>
            <a:r>
              <a:rPr lang="en-US" dirty="0"/>
              <a:t>Small sub-problems are solved directly/trivially (which ends the recursion)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90FB9-84CE-38C5-0828-CB7068F5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EECFB-2B00-906E-0EAB-1C492FC0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C67F7-664F-78C2-F7D1-B5FB9FE87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8441D358-77B2-7DB3-2A0E-FD2645D4C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729038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ECF892F-5419-27F2-CBDE-18CC4DF2B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521201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4C69EE7-5E90-F672-4BCC-84A15746E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384801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7F88AF93-89A8-B127-6C12-F0C9F80AD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800476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BF8EF25E-55F3-B9A1-BBFF-C65AC002D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729038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FC6D2E1-3C06-166D-3171-4ED4FFEE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521201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Geometric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87001B21-2A74-5C2A-A0F4-A45A1C61E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384801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604B71-F270-53BE-9149-3089C8DB0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800476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38054255-D0ED-2ABB-65EF-6BFB465C8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729038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2DE38553-76BA-6088-4815-9605BE504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521201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A4C2E5B-7F7D-5930-7B0E-D402723F3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384801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444AE5C3-D0B0-82F3-430B-11604B4D7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800476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5211612-F522-9843-C702-188C6FB3E0F4}"/>
              </a:ext>
            </a:extLst>
          </p:cNvPr>
          <p:cNvSpPr/>
          <p:nvPr/>
        </p:nvSpPr>
        <p:spPr>
          <a:xfrm>
            <a:off x="1810543" y="5315094"/>
            <a:ext cx="2340818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173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52661-A89F-C868-6C4F-5EB4F7A72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54E1D-79A5-26CC-60B2-5C979C0AF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48819-6E9A-D1EC-8191-0348A27C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C520F-4ABA-F68D-90DB-AEFAB0D60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D977A-E3E1-A60D-173D-01D092CDE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F0915E64-99E2-3CFE-1D2A-A62223C13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5943" y="2548946"/>
            <a:ext cx="1357313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C588A87-2451-FA25-E735-A24BC9DF4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679" y="3446160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8369EE13-6E2A-032F-A3AC-5811F71C3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054" y="3446160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59C1F0BC-0669-A468-02CB-CDDA6A5B8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1929" y="3446160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32CFD7-8954-84E2-7B98-EB8BE1218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4554" y="3446160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1F34D26E-BE9A-2B5B-4587-97EB07CA2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6381" y="2620383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subproblem</a:t>
            </a:r>
            <a:endParaRPr lang="cs-CZ" altLang="cs-CZ" sz="1800">
              <a:latin typeface="+mn-lt"/>
            </a:endParaRP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1513FA36-12B5-3B62-AAF2-3ADA30E7F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616" y="1981370"/>
            <a:ext cx="1357313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problem</a:t>
            </a:r>
            <a:endParaRPr lang="cs-CZ" altLang="cs-CZ" sz="1800">
              <a:latin typeface="+mn-lt"/>
            </a:endParaRP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F1DF2C89-4D0A-15CD-928B-4C22DB505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1885" y="4196091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 dirty="0" err="1">
                <a:latin typeface="+mn-lt"/>
              </a:rPr>
              <a:t>subsolution</a:t>
            </a:r>
            <a:endParaRPr lang="cs-CZ" altLang="cs-CZ" sz="1800" dirty="0">
              <a:latin typeface="+mn-lt"/>
            </a:endParaRPr>
          </a:p>
        </p:txBody>
      </p:sp>
      <p:sp>
        <p:nvSpPr>
          <p:cNvPr id="15" name="Rounded Rectangle 13">
            <a:extLst>
              <a:ext uri="{FF2B5EF4-FFF2-40B4-BE49-F238E27FC236}">
                <a16:creationId xmlns:a16="http://schemas.microsoft.com/office/drawing/2014/main" id="{33B553B9-6353-45C4-E847-9E028ABD0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260" y="4196091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cs-CZ" sz="1800">
                <a:latin typeface="+mn-lt"/>
              </a:rPr>
              <a:t>subsolution</a:t>
            </a:r>
            <a:endParaRPr lang="cs-CZ" altLang="cs-CZ" sz="1800">
              <a:latin typeface="+mn-lt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421BF366-BAA4-A195-CB64-1EBD59585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1135" y="4196091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cs-CZ" sz="1800">
                <a:latin typeface="+mn-lt"/>
              </a:rPr>
              <a:t>subsolution</a:t>
            </a:r>
            <a:endParaRPr lang="cs-CZ" altLang="cs-CZ" sz="1800">
              <a:latin typeface="+mn-lt"/>
            </a:endParaRPr>
          </a:p>
        </p:txBody>
      </p:sp>
      <p:sp>
        <p:nvSpPr>
          <p:cNvPr id="17" name="Rounded Rectangle 15">
            <a:extLst>
              <a:ext uri="{FF2B5EF4-FFF2-40B4-BE49-F238E27FC236}">
                <a16:creationId xmlns:a16="http://schemas.microsoft.com/office/drawing/2014/main" id="{78F8EDF6-FD6C-5BD4-F9EA-137515E0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3760" y="4196091"/>
            <a:ext cx="1357312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cs-CZ" sz="1800">
                <a:latin typeface="+mn-lt"/>
              </a:rPr>
              <a:t>subsolution</a:t>
            </a:r>
            <a:endParaRPr lang="cs-CZ" altLang="cs-CZ" sz="1800">
              <a:latin typeface="+mn-lt"/>
            </a:endParaRPr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7BF45A39-2FF8-EEF1-C4F2-968377536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5150" y="4933945"/>
            <a:ext cx="1357312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 dirty="0" err="1">
                <a:latin typeface="+mn-lt"/>
              </a:rPr>
              <a:t>subsolution</a:t>
            </a:r>
            <a:endParaRPr lang="cs-CZ" altLang="cs-CZ" sz="1800" dirty="0">
              <a:latin typeface="+mn-lt"/>
            </a:endParaRPr>
          </a:p>
        </p:txBody>
      </p:sp>
      <p:sp>
        <p:nvSpPr>
          <p:cNvPr id="19" name="Rounded Rectangle 17">
            <a:extLst>
              <a:ext uri="{FF2B5EF4-FFF2-40B4-BE49-F238E27FC236}">
                <a16:creationId xmlns:a16="http://schemas.microsoft.com/office/drawing/2014/main" id="{D1AB2C94-02D7-C9BA-5665-22C280562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6381" y="4924884"/>
            <a:ext cx="1357313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cs-CZ" sz="1800" dirty="0" err="1">
                <a:latin typeface="+mn-lt"/>
              </a:rPr>
              <a:t>subsolution</a:t>
            </a:r>
            <a:endParaRPr lang="cs-CZ" altLang="cs-CZ" sz="1800" dirty="0">
              <a:latin typeface="+mn-lt"/>
            </a:endParaRPr>
          </a:p>
        </p:txBody>
      </p: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F1C600CC-D20E-3F46-B201-35CC5DDC9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0442" y="5526339"/>
            <a:ext cx="1357313" cy="357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 anchorCtr="1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>
                <a:latin typeface="+mn-lt"/>
              </a:rPr>
              <a:t>solution</a:t>
            </a:r>
            <a:endParaRPr lang="cs-CZ" altLang="cs-CZ" sz="1800">
              <a:latin typeface="+mn-lt"/>
            </a:endParaRPr>
          </a:p>
        </p:txBody>
      </p:sp>
      <p:cxnSp>
        <p:nvCxnSpPr>
          <p:cNvPr id="21" name="Straight Arrow Connector 22">
            <a:extLst>
              <a:ext uri="{FF2B5EF4-FFF2-40B4-BE49-F238E27FC236}">
                <a16:creationId xmlns:a16="http://schemas.microsoft.com/office/drawing/2014/main" id="{8621C027-F3EC-A4BA-92C1-CC44D7ADD7C4}"/>
              </a:ext>
            </a:extLst>
          </p:cNvPr>
          <p:cNvCxnSpPr>
            <a:cxnSpLocks noChangeShapeType="1"/>
            <a:stCxn id="13" idx="1"/>
            <a:endCxn id="7" idx="0"/>
          </p:cNvCxnSpPr>
          <p:nvPr/>
        </p:nvCxnSpPr>
        <p:spPr bwMode="auto">
          <a:xfrm flipH="1">
            <a:off x="5824600" y="2159964"/>
            <a:ext cx="1038016" cy="388982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03938E3A-9E99-E374-BAE5-4D9CE4E0EAAB}"/>
              </a:ext>
            </a:extLst>
          </p:cNvPr>
          <p:cNvCxnSpPr>
            <a:cxnSpLocks noChangeShapeType="1"/>
            <a:stCxn id="13" idx="3"/>
            <a:endCxn id="12" idx="0"/>
          </p:cNvCxnSpPr>
          <p:nvPr/>
        </p:nvCxnSpPr>
        <p:spPr bwMode="auto">
          <a:xfrm>
            <a:off x="8219929" y="2159964"/>
            <a:ext cx="1105108" cy="460419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3" name="Straight Arrow Connector 26">
            <a:extLst>
              <a:ext uri="{FF2B5EF4-FFF2-40B4-BE49-F238E27FC236}">
                <a16:creationId xmlns:a16="http://schemas.microsoft.com/office/drawing/2014/main" id="{4086C25B-25F2-03A2-8F33-7A5B57EE84D9}"/>
              </a:ext>
            </a:extLst>
          </p:cNvPr>
          <p:cNvCxnSpPr>
            <a:cxnSpLocks noChangeShapeType="1"/>
            <a:stCxn id="7" idx="2"/>
            <a:endCxn id="8" idx="0"/>
          </p:cNvCxnSpPr>
          <p:nvPr/>
        </p:nvCxnSpPr>
        <p:spPr bwMode="auto">
          <a:xfrm flipH="1">
            <a:off x="4881335" y="2906133"/>
            <a:ext cx="943265" cy="540027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4" name="Straight Arrow Connector 28">
            <a:extLst>
              <a:ext uri="{FF2B5EF4-FFF2-40B4-BE49-F238E27FC236}">
                <a16:creationId xmlns:a16="http://schemas.microsoft.com/office/drawing/2014/main" id="{947523ED-7E6C-5F32-4E12-76F30A84E5EC}"/>
              </a:ext>
            </a:extLst>
          </p:cNvPr>
          <p:cNvCxnSpPr>
            <a:cxnSpLocks noChangeShapeType="1"/>
            <a:stCxn id="11" idx="2"/>
            <a:endCxn id="17" idx="0"/>
          </p:cNvCxnSpPr>
          <p:nvPr/>
        </p:nvCxnSpPr>
        <p:spPr bwMode="auto">
          <a:xfrm flipH="1">
            <a:off x="8452416" y="3803348"/>
            <a:ext cx="794" cy="392743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5" name="Straight Arrow Connector 29">
            <a:extLst>
              <a:ext uri="{FF2B5EF4-FFF2-40B4-BE49-F238E27FC236}">
                <a16:creationId xmlns:a16="http://schemas.microsoft.com/office/drawing/2014/main" id="{4D2B57F5-50A0-EE48-12DB-1495F0094142}"/>
              </a:ext>
            </a:extLst>
          </p:cNvPr>
          <p:cNvCxnSpPr>
            <a:cxnSpLocks noChangeShapeType="1"/>
            <a:stCxn id="7" idx="2"/>
            <a:endCxn id="9" idx="0"/>
          </p:cNvCxnSpPr>
          <p:nvPr/>
        </p:nvCxnSpPr>
        <p:spPr bwMode="auto">
          <a:xfrm>
            <a:off x="5824600" y="2906133"/>
            <a:ext cx="914110" cy="540027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6" name="Straight Arrow Connector 30">
            <a:extLst>
              <a:ext uri="{FF2B5EF4-FFF2-40B4-BE49-F238E27FC236}">
                <a16:creationId xmlns:a16="http://schemas.microsoft.com/office/drawing/2014/main" id="{3DAB73C6-CD07-0A04-3F38-03CB90AA942F}"/>
              </a:ext>
            </a:extLst>
          </p:cNvPr>
          <p:cNvCxnSpPr>
            <a:cxnSpLocks noChangeShapeType="1"/>
            <a:stCxn id="9" idx="2"/>
            <a:endCxn id="15" idx="0"/>
          </p:cNvCxnSpPr>
          <p:nvPr/>
        </p:nvCxnSpPr>
        <p:spPr bwMode="auto">
          <a:xfrm flipH="1">
            <a:off x="6737916" y="3803348"/>
            <a:ext cx="794" cy="392743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7" name="Straight Arrow Connector 31">
            <a:extLst>
              <a:ext uri="{FF2B5EF4-FFF2-40B4-BE49-F238E27FC236}">
                <a16:creationId xmlns:a16="http://schemas.microsoft.com/office/drawing/2014/main" id="{4B407EC9-250D-0B97-4D87-F962CFF8B381}"/>
              </a:ext>
            </a:extLst>
          </p:cNvPr>
          <p:cNvCxnSpPr>
            <a:cxnSpLocks noChangeShapeType="1"/>
            <a:stCxn id="8" idx="2"/>
            <a:endCxn id="14" idx="0"/>
          </p:cNvCxnSpPr>
          <p:nvPr/>
        </p:nvCxnSpPr>
        <p:spPr bwMode="auto">
          <a:xfrm flipH="1">
            <a:off x="4880541" y="3803348"/>
            <a:ext cx="794" cy="392743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8" name="Straight Arrow Connector 32">
            <a:extLst>
              <a:ext uri="{FF2B5EF4-FFF2-40B4-BE49-F238E27FC236}">
                <a16:creationId xmlns:a16="http://schemas.microsoft.com/office/drawing/2014/main" id="{C095C4E0-7E5F-17FF-70B9-7B04695B60A4}"/>
              </a:ext>
            </a:extLst>
          </p:cNvPr>
          <p:cNvCxnSpPr>
            <a:cxnSpLocks noChangeShapeType="1"/>
            <a:stCxn id="12" idx="2"/>
          </p:cNvCxnSpPr>
          <p:nvPr/>
        </p:nvCxnSpPr>
        <p:spPr bwMode="auto">
          <a:xfrm>
            <a:off x="9325037" y="2977571"/>
            <a:ext cx="967978" cy="468589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29" name="Straight Arrow Connector 33">
            <a:extLst>
              <a:ext uri="{FF2B5EF4-FFF2-40B4-BE49-F238E27FC236}">
                <a16:creationId xmlns:a16="http://schemas.microsoft.com/office/drawing/2014/main" id="{AB3FCD73-B8EF-999C-C1DE-6EDD495D57DC}"/>
              </a:ext>
            </a:extLst>
          </p:cNvPr>
          <p:cNvCxnSpPr>
            <a:cxnSpLocks noChangeShapeType="1"/>
            <a:stCxn id="12" idx="2"/>
            <a:endCxn id="11" idx="0"/>
          </p:cNvCxnSpPr>
          <p:nvPr/>
        </p:nvCxnSpPr>
        <p:spPr bwMode="auto">
          <a:xfrm flipH="1">
            <a:off x="8453210" y="2977571"/>
            <a:ext cx="871827" cy="468589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0" name="Straight Arrow Connector 44">
            <a:extLst>
              <a:ext uri="{FF2B5EF4-FFF2-40B4-BE49-F238E27FC236}">
                <a16:creationId xmlns:a16="http://schemas.microsoft.com/office/drawing/2014/main" id="{CDF569CD-11BA-CC3F-90F3-233E37F7C136}"/>
              </a:ext>
            </a:extLst>
          </p:cNvPr>
          <p:cNvCxnSpPr>
            <a:cxnSpLocks noChangeShapeType="1"/>
            <a:stCxn id="10" idx="2"/>
            <a:endCxn id="16" idx="0"/>
          </p:cNvCxnSpPr>
          <p:nvPr/>
        </p:nvCxnSpPr>
        <p:spPr bwMode="auto">
          <a:xfrm flipH="1">
            <a:off x="10309791" y="3803348"/>
            <a:ext cx="794" cy="392743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1" name="Straight Arrow Connector 47">
            <a:extLst>
              <a:ext uri="{FF2B5EF4-FFF2-40B4-BE49-F238E27FC236}">
                <a16:creationId xmlns:a16="http://schemas.microsoft.com/office/drawing/2014/main" id="{AF71F3B0-00E1-EC91-FD64-0BD44C464E22}"/>
              </a:ext>
            </a:extLst>
          </p:cNvPr>
          <p:cNvCxnSpPr>
            <a:cxnSpLocks noChangeShapeType="1"/>
            <a:stCxn id="14" idx="2"/>
            <a:endCxn id="18" idx="0"/>
          </p:cNvCxnSpPr>
          <p:nvPr/>
        </p:nvCxnSpPr>
        <p:spPr bwMode="auto">
          <a:xfrm>
            <a:off x="4880541" y="4553279"/>
            <a:ext cx="943265" cy="380666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2" name="Straight Arrow Connector 50">
            <a:extLst>
              <a:ext uri="{FF2B5EF4-FFF2-40B4-BE49-F238E27FC236}">
                <a16:creationId xmlns:a16="http://schemas.microsoft.com/office/drawing/2014/main" id="{D8D5378E-83D7-2B85-7A0F-716209B7F17A}"/>
              </a:ext>
            </a:extLst>
          </p:cNvPr>
          <p:cNvCxnSpPr>
            <a:cxnSpLocks noChangeShapeType="1"/>
            <a:stCxn id="15" idx="2"/>
            <a:endCxn id="18" idx="0"/>
          </p:cNvCxnSpPr>
          <p:nvPr/>
        </p:nvCxnSpPr>
        <p:spPr bwMode="auto">
          <a:xfrm flipH="1">
            <a:off x="5823806" y="4553279"/>
            <a:ext cx="914110" cy="380666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3" name="Straight Arrow Connector 53">
            <a:extLst>
              <a:ext uri="{FF2B5EF4-FFF2-40B4-BE49-F238E27FC236}">
                <a16:creationId xmlns:a16="http://schemas.microsoft.com/office/drawing/2014/main" id="{253A6315-EFBB-FCC9-F3AF-36CC39FFCC5D}"/>
              </a:ext>
            </a:extLst>
          </p:cNvPr>
          <p:cNvCxnSpPr>
            <a:cxnSpLocks noChangeShapeType="1"/>
            <a:stCxn id="17" idx="2"/>
            <a:endCxn id="19" idx="0"/>
          </p:cNvCxnSpPr>
          <p:nvPr/>
        </p:nvCxnSpPr>
        <p:spPr bwMode="auto">
          <a:xfrm>
            <a:off x="8452416" y="4553279"/>
            <a:ext cx="872622" cy="371605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4" name="Straight Arrow Connector 56">
            <a:extLst>
              <a:ext uri="{FF2B5EF4-FFF2-40B4-BE49-F238E27FC236}">
                <a16:creationId xmlns:a16="http://schemas.microsoft.com/office/drawing/2014/main" id="{B4903201-AF6C-F090-5D1D-3D03EFE97105}"/>
              </a:ext>
            </a:extLst>
          </p:cNvPr>
          <p:cNvCxnSpPr>
            <a:cxnSpLocks noChangeShapeType="1"/>
            <a:stCxn id="16" idx="2"/>
            <a:endCxn id="19" idx="0"/>
          </p:cNvCxnSpPr>
          <p:nvPr/>
        </p:nvCxnSpPr>
        <p:spPr bwMode="auto">
          <a:xfrm flipH="1">
            <a:off x="9325038" y="4553279"/>
            <a:ext cx="984753" cy="371605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5" name="Straight Arrow Connector 60">
            <a:extLst>
              <a:ext uri="{FF2B5EF4-FFF2-40B4-BE49-F238E27FC236}">
                <a16:creationId xmlns:a16="http://schemas.microsoft.com/office/drawing/2014/main" id="{BE31F9A0-B380-9393-A691-8AFF88DDA70D}"/>
              </a:ext>
            </a:extLst>
          </p:cNvPr>
          <p:cNvCxnSpPr>
            <a:cxnSpLocks noChangeShapeType="1"/>
            <a:stCxn id="18" idx="2"/>
            <a:endCxn id="20" idx="1"/>
          </p:cNvCxnSpPr>
          <p:nvPr/>
        </p:nvCxnSpPr>
        <p:spPr bwMode="auto">
          <a:xfrm>
            <a:off x="5823806" y="5291132"/>
            <a:ext cx="1036636" cy="413801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6" name="Straight Arrow Connector 63">
            <a:extLst>
              <a:ext uri="{FF2B5EF4-FFF2-40B4-BE49-F238E27FC236}">
                <a16:creationId xmlns:a16="http://schemas.microsoft.com/office/drawing/2014/main" id="{06C02C47-0FE2-FD9F-D130-94FE3720439F}"/>
              </a:ext>
            </a:extLst>
          </p:cNvPr>
          <p:cNvCxnSpPr>
            <a:cxnSpLocks noChangeShapeType="1"/>
            <a:stCxn id="19" idx="2"/>
            <a:endCxn id="20" idx="3"/>
          </p:cNvCxnSpPr>
          <p:nvPr/>
        </p:nvCxnSpPr>
        <p:spPr bwMode="auto">
          <a:xfrm flipH="1">
            <a:off x="8217755" y="5282072"/>
            <a:ext cx="1107283" cy="422861"/>
          </a:xfrm>
          <a:prstGeom prst="straightConnector1">
            <a:avLst/>
          </a:prstGeom>
          <a:ln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37" name="TextBox 66">
            <a:extLst>
              <a:ext uri="{FF2B5EF4-FFF2-40B4-BE49-F238E27FC236}">
                <a16:creationId xmlns:a16="http://schemas.microsoft.com/office/drawing/2014/main" id="{D72A4F5C-07A7-1A0F-3F87-327B816E5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149" y="1986790"/>
            <a:ext cx="11619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1800" dirty="0">
                <a:latin typeface="+mn-lt"/>
              </a:rPr>
              <a:t>sequential</a:t>
            </a:r>
            <a:endParaRPr lang="cs-CZ" altLang="cs-CZ" sz="1800" dirty="0">
              <a:latin typeface="+mn-lt"/>
            </a:endParaRPr>
          </a:p>
        </p:txBody>
      </p:sp>
      <p:sp>
        <p:nvSpPr>
          <p:cNvPr id="38" name="TextBox 67">
            <a:extLst>
              <a:ext uri="{FF2B5EF4-FFF2-40B4-BE49-F238E27FC236}">
                <a16:creationId xmlns:a16="http://schemas.microsoft.com/office/drawing/2014/main" id="{10DDCE7E-FAD4-8A9C-E544-FEBFEF48D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149" y="2542873"/>
            <a:ext cx="2798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1800" dirty="0">
                <a:latin typeface="+mn-lt"/>
              </a:rPr>
              <a:t>up to 2-way concurrency</a:t>
            </a:r>
            <a:endParaRPr lang="cs-CZ" altLang="cs-CZ" sz="1800" dirty="0">
              <a:latin typeface="+mn-lt"/>
            </a:endParaRPr>
          </a:p>
        </p:txBody>
      </p:sp>
      <p:sp>
        <p:nvSpPr>
          <p:cNvPr id="39" name="TextBox 68">
            <a:extLst>
              <a:ext uri="{FF2B5EF4-FFF2-40B4-BE49-F238E27FC236}">
                <a16:creationId xmlns:a16="http://schemas.microsoft.com/office/drawing/2014/main" id="{47ECAD33-DD09-2B63-FB43-8F084ACFC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149" y="3764390"/>
            <a:ext cx="30475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1800" dirty="0">
                <a:latin typeface="+mn-lt"/>
              </a:rPr>
              <a:t>up to 4-way concurrency</a:t>
            </a:r>
            <a:endParaRPr lang="cs-CZ" altLang="cs-CZ" sz="1800" dirty="0">
              <a:latin typeface="+mn-lt"/>
            </a:endParaRPr>
          </a:p>
        </p:txBody>
      </p:sp>
      <p:sp>
        <p:nvSpPr>
          <p:cNvPr id="40" name="TextBox 69">
            <a:extLst>
              <a:ext uri="{FF2B5EF4-FFF2-40B4-BE49-F238E27FC236}">
                <a16:creationId xmlns:a16="http://schemas.microsoft.com/office/drawing/2014/main" id="{B78260A8-7144-8013-381E-B40DEA8FE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808" y="4980825"/>
            <a:ext cx="34282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1800" dirty="0">
                <a:latin typeface="+mn-lt"/>
              </a:rPr>
              <a:t>up to 2-way concurrency</a:t>
            </a:r>
            <a:endParaRPr lang="cs-CZ" altLang="cs-CZ" sz="1800" dirty="0">
              <a:latin typeface="+mn-lt"/>
            </a:endParaRP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CD61446B-3C94-9B63-233B-34ABC7FF5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149" y="5520267"/>
            <a:ext cx="11619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sz="1800" dirty="0">
                <a:latin typeface="+mn-lt"/>
              </a:rPr>
              <a:t>sequential</a:t>
            </a:r>
            <a:endParaRPr lang="cs-CZ" altLang="cs-CZ" sz="1800" dirty="0">
              <a:latin typeface="+mn-lt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FFA7EF2-84D3-EBD7-BD4F-0551E98E2D61}"/>
              </a:ext>
            </a:extLst>
          </p:cNvPr>
          <p:cNvCxnSpPr/>
          <p:nvPr/>
        </p:nvCxnSpPr>
        <p:spPr>
          <a:xfrm>
            <a:off x="659958" y="2455409"/>
            <a:ext cx="1053547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62069A9-2411-6C47-DC37-F10B926E5FCD}"/>
              </a:ext>
            </a:extLst>
          </p:cNvPr>
          <p:cNvCxnSpPr/>
          <p:nvPr/>
        </p:nvCxnSpPr>
        <p:spPr>
          <a:xfrm>
            <a:off x="668496" y="3176146"/>
            <a:ext cx="1053547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B6BD9F3-5449-F855-5769-11C0463C371D}"/>
              </a:ext>
            </a:extLst>
          </p:cNvPr>
          <p:cNvCxnSpPr/>
          <p:nvPr/>
        </p:nvCxnSpPr>
        <p:spPr>
          <a:xfrm>
            <a:off x="668496" y="4768867"/>
            <a:ext cx="1053547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C3EC1AC-B7C1-26B2-7390-793731A72545}"/>
              </a:ext>
            </a:extLst>
          </p:cNvPr>
          <p:cNvCxnSpPr/>
          <p:nvPr/>
        </p:nvCxnSpPr>
        <p:spPr>
          <a:xfrm>
            <a:off x="668496" y="5419183"/>
            <a:ext cx="10535478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368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B087-450E-354F-9C68-782CFCDA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4A5EC-F441-93FA-94F7-04C4C6A7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Subproblems are independent, so they can be solved concurrently</a:t>
            </a:r>
          </a:p>
          <a:p>
            <a:pPr lvl="1"/>
            <a:r>
              <a:rPr lang="en-US" dirty="0"/>
              <a:t>Easy to implement even with (crude) fork-join model</a:t>
            </a:r>
          </a:p>
          <a:p>
            <a:pPr lvl="2"/>
            <a:endParaRPr lang="en-US" dirty="0"/>
          </a:p>
          <a:p>
            <a:r>
              <a:rPr lang="en-US" dirty="0"/>
              <a:t>Drawbacks</a:t>
            </a:r>
          </a:p>
          <a:p>
            <a:pPr lvl="1"/>
            <a:r>
              <a:rPr lang="en-US" dirty="0"/>
              <a:t>The level of concurrency is determined by the level of recursion</a:t>
            </a:r>
          </a:p>
          <a:p>
            <a:pPr lvl="2"/>
            <a:r>
              <a:rPr lang="en-US" dirty="0"/>
              <a:t>This can be mitigated by employing additional parallel patterns in problem decomposition or (sub)results synthesis</a:t>
            </a:r>
          </a:p>
          <a:p>
            <a:pPr lvl="1"/>
            <a:r>
              <a:rPr lang="en-US" dirty="0"/>
              <a:t>Sub-problems may be executed on different processing units</a:t>
            </a:r>
          </a:p>
          <a:p>
            <a:pPr lvl="2"/>
            <a:r>
              <a:rPr lang="en-US" dirty="0"/>
              <a:t>Cost of communication needs to be considered (especially for distributed memory)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DD6B3-FFCB-7B63-A7F0-BCFFC107B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203DB-173A-EE0F-4D0C-76652800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A45ED-7E40-7A5A-1F50-14702AF1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16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2255-9EDC-6A73-C692-1429FDE5B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A4C0-2159-9A81-BAE0-39F2570A7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realization details</a:t>
            </a:r>
          </a:p>
          <a:p>
            <a:pPr lvl="1"/>
            <a:r>
              <a:rPr lang="en-US" dirty="0"/>
              <a:t>The recursion level needs to be adjusted</a:t>
            </a:r>
          </a:p>
          <a:p>
            <a:pPr lvl="2"/>
            <a:r>
              <a:rPr lang="en-US" dirty="0"/>
              <a:t>Recursion is stopped when the sub-problems are just right for parallelism</a:t>
            </a:r>
            <a:br>
              <a:rPr lang="en-US" dirty="0"/>
            </a:br>
            <a:r>
              <a:rPr lang="en-US" dirty="0"/>
              <a:t>(more than processing units, large enough to keep scheduling overhead down)</a:t>
            </a:r>
          </a:p>
          <a:p>
            <a:pPr lvl="1"/>
            <a:r>
              <a:rPr lang="en-US" dirty="0"/>
              <a:t>If sub-problems are regular</a:t>
            </a:r>
          </a:p>
          <a:p>
            <a:pPr lvl="2"/>
            <a:r>
              <a:rPr lang="en-US" dirty="0"/>
              <a:t>A fork-join (like) model can be used</a:t>
            </a:r>
          </a:p>
          <a:p>
            <a:pPr lvl="1"/>
            <a:r>
              <a:rPr lang="en-US" dirty="0"/>
              <a:t>If sub-problems are irregular</a:t>
            </a:r>
          </a:p>
          <a:p>
            <a:pPr lvl="2"/>
            <a:r>
              <a:rPr lang="en-US" dirty="0"/>
              <a:t>The number of sub-problems should exceed # of PUs several times</a:t>
            </a:r>
          </a:p>
          <a:p>
            <a:pPr lvl="2"/>
            <a:r>
              <a:rPr lang="en-US" dirty="0"/>
              <a:t>Dynamic scheduling approach (sub-problems = tasks, using queues, …)</a:t>
            </a:r>
          </a:p>
          <a:p>
            <a:pPr lvl="1"/>
            <a:r>
              <a:rPr lang="en-US" dirty="0"/>
              <a:t>Additional data dependencies may exist</a:t>
            </a:r>
          </a:p>
          <a:p>
            <a:pPr lvl="2"/>
            <a:r>
              <a:rPr lang="en-US" dirty="0"/>
              <a:t>E.g., when sub-problems access the same (additional) data structure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E582F-2F7F-7D06-3190-CB91BB25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9316B-363C-8EA3-2E78-8AE0EE0B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E668A-63D1-8F53-33F1-78761982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95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C679A-AFC2-F0EE-237C-B1FC04B1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7C9F6F-E3A9-8A1D-2B4F-AAB36D77E6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Comparison-based sorting</a:t>
                </a:r>
              </a:p>
              <a:p>
                <a:pPr lvl="1"/>
                <a:r>
                  <a:rPr lang="en-US" dirty="0"/>
                  <a:t>Known algorithms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2"/>
                <a:r>
                  <a:rPr lang="en-US" dirty="0" err="1"/>
                  <a:t>QuickSort</a:t>
                </a:r>
                <a:endParaRPr lang="en-US" dirty="0"/>
              </a:p>
              <a:p>
                <a:pPr lvl="2"/>
                <a:r>
                  <a:rPr lang="en-US" dirty="0" err="1"/>
                  <a:t>MergeSort</a:t>
                </a:r>
                <a:endParaRPr lang="en-US" dirty="0"/>
              </a:p>
              <a:p>
                <a:pPr lvl="2"/>
                <a:r>
                  <a:rPr lang="en-US" dirty="0" err="1"/>
                  <a:t>HeapSort</a:t>
                </a:r>
                <a:endParaRPr lang="en-US" dirty="0"/>
              </a:p>
              <a:p>
                <a:pPr lvl="1"/>
                <a:r>
                  <a:rPr lang="en-US" dirty="0"/>
                  <a:t>Which one is the best?</a:t>
                </a:r>
              </a:p>
              <a:p>
                <a:pPr lvl="1"/>
                <a:r>
                  <a:rPr lang="en-US" dirty="0"/>
                  <a:t>How to parallelize it (them)?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7C9F6F-E3A9-8A1D-2B4F-AAB36D77E6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0B444-7D8B-DD88-9D82-4B74D9FD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BA519-80F6-C979-4720-6B337CBD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88B3C-453F-A98B-2BF7-AC6F81452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85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BF149-C861-E3EB-8CC4-C615B803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162DF8-2EAB-93F0-4976-C9357F6A5E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QuickSort</a:t>
                </a:r>
              </a:p>
              <a:p>
                <a:pPr lvl="1"/>
                <a:r>
                  <a:rPr lang="en-US" dirty="0"/>
                  <a:t>Decomposition takes a long time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Usually switches to simpler sorting alg. (like </a:t>
                </a:r>
                <a:r>
                  <a:rPr lang="en-US" dirty="0" err="1"/>
                  <a:t>InsertSort</a:t>
                </a:r>
                <a:r>
                  <a:rPr lang="en-US" dirty="0"/>
                  <a:t>) for small-enough parts</a:t>
                </a:r>
              </a:p>
              <a:p>
                <a:pPr lvl="1"/>
                <a:r>
                  <a:rPr lang="cs-CZ" b="1" dirty="0"/>
                  <a:t>👍 </a:t>
                </a:r>
                <a:r>
                  <a:rPr lang="en-US" dirty="0"/>
                  <a:t>The fastest algorithm in many (serial) cases</a:t>
                </a:r>
              </a:p>
              <a:p>
                <a:pPr lvl="1"/>
                <a:r>
                  <a:rPr lang="cs-CZ" b="1" dirty="0"/>
                  <a:t>👍 </a:t>
                </a:r>
                <a:r>
                  <a:rPr lang="en-US" dirty="0"/>
                  <a:t>Works in place, no extra memory is needed</a:t>
                </a:r>
              </a:p>
              <a:p>
                <a:pPr lvl="1"/>
                <a:r>
                  <a:rPr lang="en-US" dirty="0"/>
                  <a:t>👎 In the worst cases, degrades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162DF8-2EAB-93F0-4976-C9357F6A5E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58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9B05F-382D-38BA-B159-4A3DD854B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8D101-1922-F870-8F64-E5DF3893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175F-12A0-6B87-3288-33657399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7F0CEC-E54B-08E8-BFA5-2AFBC3F878F2}"/>
              </a:ext>
            </a:extLst>
          </p:cNvPr>
          <p:cNvGrpSpPr/>
          <p:nvPr/>
        </p:nvGrpSpPr>
        <p:grpSpPr>
          <a:xfrm>
            <a:off x="935826" y="4544936"/>
            <a:ext cx="10320348" cy="1005781"/>
            <a:chOff x="1033452" y="2995513"/>
            <a:chExt cx="10320348" cy="100578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01FABA-DC30-33D1-CBA2-729753EC725E}"/>
                </a:ext>
              </a:extLst>
            </p:cNvPr>
            <p:cNvSpPr/>
            <p:nvPr/>
          </p:nvSpPr>
          <p:spPr>
            <a:xfrm>
              <a:off x="1033452" y="3726974"/>
              <a:ext cx="25479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&lt;</a:t>
              </a:r>
              <a:endParaRPr lang="cs-CZ" sz="14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D471BA-92C5-F896-7DF7-69FD1F4F8089}"/>
                </a:ext>
              </a:extLst>
            </p:cNvPr>
            <p:cNvSpPr/>
            <p:nvPr/>
          </p:nvSpPr>
          <p:spPr>
            <a:xfrm>
              <a:off x="3843974" y="3725327"/>
              <a:ext cx="7509826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&gt;</a:t>
              </a:r>
              <a:endParaRPr lang="cs-CZ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A0A831-7EFE-8D03-CB7D-65FF0D98810E}"/>
                </a:ext>
              </a:extLst>
            </p:cNvPr>
            <p:cNvSpPr/>
            <p:nvPr/>
          </p:nvSpPr>
          <p:spPr>
            <a:xfrm>
              <a:off x="3581400" y="3725327"/>
              <a:ext cx="262574" cy="27432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=</a:t>
              </a:r>
              <a:endParaRPr lang="cs-CZ" sz="1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65FE79-CC01-C177-BB5F-19E8A74B27C4}"/>
                </a:ext>
              </a:extLst>
            </p:cNvPr>
            <p:cNvSpPr/>
            <p:nvPr/>
          </p:nvSpPr>
          <p:spPr>
            <a:xfrm>
              <a:off x="1033452" y="2995513"/>
              <a:ext cx="103203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</a:t>
              </a:r>
              <a:endParaRPr lang="cs-CZ" sz="1400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47E44C6-9FDE-587F-8998-8A6B56EA0CFA}"/>
                </a:ext>
              </a:extLst>
            </p:cNvPr>
            <p:cNvCxnSpPr>
              <a:stCxn id="12" idx="2"/>
            </p:cNvCxnSpPr>
            <p:nvPr/>
          </p:nvCxnSpPr>
          <p:spPr>
            <a:xfrm flipH="1">
              <a:off x="6187736" y="3269833"/>
              <a:ext cx="5890" cy="455494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D5D72C-77C3-61EC-5FB3-7F2601B7892B}"/>
                </a:ext>
              </a:extLst>
            </p:cNvPr>
            <p:cNvSpPr txBox="1"/>
            <p:nvPr/>
          </p:nvSpPr>
          <p:spPr>
            <a:xfrm>
              <a:off x="6169980" y="3328303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split</a:t>
              </a:r>
              <a:endParaRPr lang="cs-CZ" sz="1600" dirty="0">
                <a:latin typeface="+mn-lt"/>
              </a:endParaRPr>
            </a:p>
          </p:txBody>
        </p:sp>
      </p:grpSp>
      <p:sp>
        <p:nvSpPr>
          <p:cNvPr id="7" name="Right Brace 6">
            <a:extLst>
              <a:ext uri="{FF2B5EF4-FFF2-40B4-BE49-F238E27FC236}">
                <a16:creationId xmlns:a16="http://schemas.microsoft.com/office/drawing/2014/main" id="{D5ED1CE6-EFAD-9E0E-C176-B94F85C11CA2}"/>
              </a:ext>
            </a:extLst>
          </p:cNvPr>
          <p:cNvSpPr/>
          <p:nvPr/>
        </p:nvSpPr>
        <p:spPr>
          <a:xfrm rot="5400000">
            <a:off x="2032575" y="4549366"/>
            <a:ext cx="354448" cy="2547947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CC666A5F-818D-456D-640D-FCF3E6C9BFE3}"/>
              </a:ext>
            </a:extLst>
          </p:cNvPr>
          <p:cNvSpPr/>
          <p:nvPr/>
        </p:nvSpPr>
        <p:spPr>
          <a:xfrm rot="5400000">
            <a:off x="7324038" y="2068426"/>
            <a:ext cx="354448" cy="7509827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F31CDC-69A7-6612-3D21-6D6C96597C19}"/>
              </a:ext>
            </a:extLst>
          </p:cNvPr>
          <p:cNvSpPr txBox="1"/>
          <p:nvPr/>
        </p:nvSpPr>
        <p:spPr>
          <a:xfrm>
            <a:off x="1378770" y="6039022"/>
            <a:ext cx="1662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solved recursively</a:t>
            </a:r>
            <a:endParaRPr lang="cs-CZ" sz="16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B4C3CC-1050-3BE6-A734-67C96AE9350D}"/>
              </a:ext>
            </a:extLst>
          </p:cNvPr>
          <p:cNvSpPr txBox="1"/>
          <p:nvPr/>
        </p:nvSpPr>
        <p:spPr>
          <a:xfrm>
            <a:off x="6670232" y="6017796"/>
            <a:ext cx="1662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solved recursively</a:t>
            </a:r>
            <a:endParaRPr lang="cs-CZ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4683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44A3-44D5-B2E4-BA88-380413D0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B3DF30-CAD8-7563-656C-F48451DCFB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MergeSort</a:t>
                </a:r>
                <a:endParaRPr lang="en-US" dirty="0"/>
              </a:p>
              <a:p>
                <a:pPr lvl="1"/>
                <a:r>
                  <a:rPr lang="en-US" dirty="0"/>
                  <a:t>Divides the sorted array in half, sorts both parts recursively, and merges them</a:t>
                </a:r>
              </a:p>
              <a:p>
                <a:pPr lvl="1"/>
                <a:r>
                  <a:rPr lang="en-US" dirty="0"/>
                  <a:t>Also, may switch to alternate sorting algorithms for short-enough ranges</a:t>
                </a:r>
              </a:p>
              <a:p>
                <a:pPr lvl="1"/>
                <a:r>
                  <a:rPr lang="cs-CZ" b="1" dirty="0"/>
                  <a:t>👍 </a:t>
                </a:r>
                <a:r>
                  <a:rPr lang="en-US" dirty="0"/>
                  <a:t>Divides workload evenly (stable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cs-CZ" b="1" dirty="0"/>
                  <a:t>👍 </a:t>
                </a:r>
                <a:r>
                  <a:rPr lang="en-US" dirty="0"/>
                  <a:t>Division has (almost) zero cost</a:t>
                </a:r>
              </a:p>
              <a:p>
                <a:pPr lvl="1"/>
                <a:r>
                  <a:rPr lang="en-US" dirty="0"/>
                  <a:t>👎 Requires additional memory (in-place merge is possible, but costly)</a:t>
                </a:r>
              </a:p>
              <a:p>
                <a:pPr lvl="2"/>
                <a:r>
                  <a:rPr lang="en-US" dirty="0"/>
                  <a:t>This also includes a lot of copying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B3DF30-CAD8-7563-656C-F48451DCFB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5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58D13-5553-4226-F9FF-162E165FB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5D8A0-1FBF-89A9-3D64-968F43414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09A5B-2B89-943F-6463-481453F2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48E349-1283-3268-1B2B-126397C9ABA1}"/>
              </a:ext>
            </a:extLst>
          </p:cNvPr>
          <p:cNvGrpSpPr/>
          <p:nvPr/>
        </p:nvGrpSpPr>
        <p:grpSpPr>
          <a:xfrm>
            <a:off x="935826" y="5036047"/>
            <a:ext cx="10320348" cy="994873"/>
            <a:chOff x="935826" y="4065988"/>
            <a:chExt cx="10320348" cy="99487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91B222-2CA8-7DA9-9000-D20DA772B926}"/>
                </a:ext>
              </a:extLst>
            </p:cNvPr>
            <p:cNvSpPr/>
            <p:nvPr/>
          </p:nvSpPr>
          <p:spPr>
            <a:xfrm>
              <a:off x="935826" y="4786541"/>
              <a:ext cx="103203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merged</a:t>
              </a:r>
              <a:endParaRPr lang="cs-CZ" sz="14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C91A7E-9D41-DCBE-D723-DA88E5E28230}"/>
                </a:ext>
              </a:extLst>
            </p:cNvPr>
            <p:cNvSpPr/>
            <p:nvPr/>
          </p:nvSpPr>
          <p:spPr>
            <a:xfrm>
              <a:off x="935826" y="4065988"/>
              <a:ext cx="5160174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sorted</a:t>
              </a:r>
              <a:endParaRPr lang="cs-CZ" sz="14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E7C8340-4E70-1178-D257-0132A904FD07}"/>
                </a:ext>
              </a:extLst>
            </p:cNvPr>
            <p:cNvSpPr/>
            <p:nvPr/>
          </p:nvSpPr>
          <p:spPr>
            <a:xfrm>
              <a:off x="6096000" y="4065988"/>
              <a:ext cx="5160174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sorted</a:t>
              </a:r>
              <a:endParaRPr lang="cs-CZ" sz="14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67CEFCD-85C2-6686-7E56-95222B3F5759}"/>
                </a:ext>
              </a:extLst>
            </p:cNvPr>
            <p:cNvCxnSpPr/>
            <p:nvPr/>
          </p:nvCxnSpPr>
          <p:spPr>
            <a:xfrm flipH="1">
              <a:off x="1033080" y="4340308"/>
              <a:ext cx="5890" cy="455494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9AEFC0E-DC25-52EE-AB22-E8CCB4DA70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6224" y="4337993"/>
              <a:ext cx="4959776" cy="448548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1718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E879C-A22F-1511-3258-10A23F825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D52F-CCD3-EFDA-9658-B1C53395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E89F4-E167-A7EB-CB70-BC7F4A100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  <a:p>
            <a:pPr lvl="1"/>
            <a:r>
              <a:rPr lang="en-US" dirty="0"/>
              <a:t>The division can directly yield parallel tasks/steps (no need for recursion)</a:t>
            </a:r>
          </a:p>
          <a:p>
            <a:pPr lvl="2"/>
            <a:r>
              <a:rPr lang="en-US" dirty="0"/>
              <a:t>Potentially, all sub-problems can be started immediately</a:t>
            </a:r>
          </a:p>
          <a:p>
            <a:pPr lvl="1"/>
            <a:r>
              <a:rPr lang="en-US" dirty="0"/>
              <a:t>The merge step can be parallelized as well, with some overhead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321DE-7F5D-C89A-727E-61F51E59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0F7E3-22D6-54DE-F7E4-FD4CCF5C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9E341-3884-3C1F-2AEA-590E08411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25</a:t>
            </a:fld>
            <a:endParaRPr lang="en-US" alt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A513AF5-C635-C2C9-C329-58F9D6B4BD9A}"/>
              </a:ext>
            </a:extLst>
          </p:cNvPr>
          <p:cNvGrpSpPr/>
          <p:nvPr/>
        </p:nvGrpSpPr>
        <p:grpSpPr>
          <a:xfrm>
            <a:off x="927899" y="3628953"/>
            <a:ext cx="10336202" cy="2682947"/>
            <a:chOff x="822346" y="3641192"/>
            <a:chExt cx="10336202" cy="268294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88B6654-B84B-94D2-C203-A5C4AAFA45CE}"/>
                </a:ext>
              </a:extLst>
            </p:cNvPr>
            <p:cNvSpPr/>
            <p:nvPr/>
          </p:nvSpPr>
          <p:spPr>
            <a:xfrm>
              <a:off x="822346" y="5333971"/>
              <a:ext cx="5160174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sorted</a:t>
              </a:r>
              <a:endParaRPr lang="cs-CZ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F20850-D678-FF8E-F7FD-C708C36B2C2D}"/>
                </a:ext>
              </a:extLst>
            </p:cNvPr>
            <p:cNvSpPr/>
            <p:nvPr/>
          </p:nvSpPr>
          <p:spPr>
            <a:xfrm>
              <a:off x="5982520" y="5333971"/>
              <a:ext cx="5160174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sorted</a:t>
              </a:r>
              <a:endParaRPr lang="cs-CZ" sz="14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F54510D-6C9D-5D10-4B1E-DE92A3519D92}"/>
                </a:ext>
              </a:extLst>
            </p:cNvPr>
            <p:cNvSpPr/>
            <p:nvPr/>
          </p:nvSpPr>
          <p:spPr>
            <a:xfrm>
              <a:off x="837012" y="6049819"/>
              <a:ext cx="10320348" cy="27432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fully sorted</a:t>
              </a:r>
              <a:endParaRPr lang="cs-CZ" sz="1400" dirty="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780C91E-2219-C4A5-2686-9D1204BE0039}"/>
                </a:ext>
              </a:extLst>
            </p:cNvPr>
            <p:cNvGrpSpPr/>
            <p:nvPr/>
          </p:nvGrpSpPr>
          <p:grpSpPr>
            <a:xfrm>
              <a:off x="5005645" y="5743228"/>
              <a:ext cx="1968416" cy="223976"/>
              <a:chOff x="4633662" y="5720861"/>
              <a:chExt cx="1968416" cy="223976"/>
            </a:xfrm>
          </p:grpSpPr>
          <p:pic>
            <p:nvPicPr>
              <p:cNvPr id="26" name="Picture 14" descr="intel-core-2-extreme-qx9770-processor1_large">
                <a:extLst>
                  <a:ext uri="{FF2B5EF4-FFF2-40B4-BE49-F238E27FC236}">
                    <a16:creationId xmlns:a16="http://schemas.microsoft.com/office/drawing/2014/main" id="{4C575335-7203-E09F-1345-65392414EB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3662" y="572086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14" descr="intel-core-2-extreme-qx9770-processor1_large">
                <a:extLst>
                  <a:ext uri="{FF2B5EF4-FFF2-40B4-BE49-F238E27FC236}">
                    <a16:creationId xmlns:a16="http://schemas.microsoft.com/office/drawing/2014/main" id="{84EDF595-60C5-6637-2661-6D5B6275BF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9714" y="572086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14" descr="intel-core-2-extreme-qx9770-processor1_large">
                <a:extLst>
                  <a:ext uri="{FF2B5EF4-FFF2-40B4-BE49-F238E27FC236}">
                    <a16:creationId xmlns:a16="http://schemas.microsoft.com/office/drawing/2014/main" id="{23557DDE-E7DC-497B-CA2E-00C9E4FEB3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5766" y="572086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14" descr="intel-core-2-extreme-qx9770-processor1_large">
                <a:extLst>
                  <a:ext uri="{FF2B5EF4-FFF2-40B4-BE49-F238E27FC236}">
                    <a16:creationId xmlns:a16="http://schemas.microsoft.com/office/drawing/2014/main" id="{6DF3346B-EA3C-354F-76CA-BF4B913326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71818" y="572086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14" descr="intel-core-2-extreme-qx9770-processor1_large">
                <a:extLst>
                  <a:ext uri="{FF2B5EF4-FFF2-40B4-BE49-F238E27FC236}">
                    <a16:creationId xmlns:a16="http://schemas.microsoft.com/office/drawing/2014/main" id="{C713690A-DFE2-A9A0-67F8-CB72D5374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870" y="5721359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4" descr="intel-core-2-extreme-qx9770-processor1_large">
                <a:extLst>
                  <a:ext uri="{FF2B5EF4-FFF2-40B4-BE49-F238E27FC236}">
                    <a16:creationId xmlns:a16="http://schemas.microsoft.com/office/drawing/2014/main" id="{84F956D9-BBDB-D32E-E509-A464EC871F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3922" y="5721359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14" descr="intel-core-2-extreme-qx9770-processor1_large">
                <a:extLst>
                  <a:ext uri="{FF2B5EF4-FFF2-40B4-BE49-F238E27FC236}">
                    <a16:creationId xmlns:a16="http://schemas.microsoft.com/office/drawing/2014/main" id="{224C3D33-AE34-5B78-9B9D-A761B5960F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9974" y="5721359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14" descr="intel-core-2-extreme-qx9770-processor1_large">
                <a:extLst>
                  <a:ext uri="{FF2B5EF4-FFF2-40B4-BE49-F238E27FC236}">
                    <a16:creationId xmlns:a16="http://schemas.microsoft.com/office/drawing/2014/main" id="{CA82EE3B-957B-1C38-7EC8-1EFCC91B58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6026" y="5721359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6163F39-D774-E5BB-E008-090DB2859BF9}"/>
                </a:ext>
              </a:extLst>
            </p:cNvPr>
            <p:cNvGrpSpPr/>
            <p:nvPr/>
          </p:nvGrpSpPr>
          <p:grpSpPr>
            <a:xfrm>
              <a:off x="838201" y="3641192"/>
              <a:ext cx="10320347" cy="587491"/>
              <a:chOff x="838201" y="3987624"/>
              <a:chExt cx="10320347" cy="58749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565D9C8-232B-32B9-366B-2511176202D4}"/>
                  </a:ext>
                </a:extLst>
              </p:cNvPr>
              <p:cNvSpPr/>
              <p:nvPr/>
            </p:nvSpPr>
            <p:spPr>
              <a:xfrm>
                <a:off x="838201" y="4300795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D1F3807-7EBE-9C7A-2CA3-99DA677F5FE0}"/>
                  </a:ext>
                </a:extLst>
              </p:cNvPr>
              <p:cNvSpPr/>
              <p:nvPr/>
            </p:nvSpPr>
            <p:spPr>
              <a:xfrm>
                <a:off x="2127649" y="4300795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3E5D406-93D8-25D5-837C-BFFCAFBB51E3}"/>
                  </a:ext>
                </a:extLst>
              </p:cNvPr>
              <p:cNvSpPr/>
              <p:nvPr/>
            </p:nvSpPr>
            <p:spPr>
              <a:xfrm>
                <a:off x="3417100" y="4296400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C434301-2934-6436-CA02-0A77F72BFECC}"/>
                  </a:ext>
                </a:extLst>
              </p:cNvPr>
              <p:cNvSpPr/>
              <p:nvPr/>
            </p:nvSpPr>
            <p:spPr>
              <a:xfrm>
                <a:off x="4706548" y="4296400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92CA52D-6A91-4EDE-00DB-3DF9ABD796B1}"/>
                  </a:ext>
                </a:extLst>
              </p:cNvPr>
              <p:cNvSpPr/>
              <p:nvPr/>
            </p:nvSpPr>
            <p:spPr>
              <a:xfrm>
                <a:off x="5998375" y="4300795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B9EF147-A141-A114-26C9-121985B5E514}"/>
                  </a:ext>
                </a:extLst>
              </p:cNvPr>
              <p:cNvSpPr/>
              <p:nvPr/>
            </p:nvSpPr>
            <p:spPr>
              <a:xfrm>
                <a:off x="7287823" y="4300795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232EE1B-8AA1-3B35-0A1D-6C57CF436333}"/>
                  </a:ext>
                </a:extLst>
              </p:cNvPr>
              <p:cNvSpPr/>
              <p:nvPr/>
            </p:nvSpPr>
            <p:spPr>
              <a:xfrm>
                <a:off x="8578462" y="4296400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5BFF53-A7AC-F35C-3AB2-E54CC28B7EC4}"/>
                  </a:ext>
                </a:extLst>
              </p:cNvPr>
              <p:cNvSpPr/>
              <p:nvPr/>
            </p:nvSpPr>
            <p:spPr>
              <a:xfrm>
                <a:off x="9867910" y="4296400"/>
                <a:ext cx="1290638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pic>
            <p:nvPicPr>
              <p:cNvPr id="27" name="Picture 14" descr="intel-core-2-extreme-qx9770-processor1_large">
                <a:extLst>
                  <a:ext uri="{FF2B5EF4-FFF2-40B4-BE49-F238E27FC236}">
                    <a16:creationId xmlns:a16="http://schemas.microsoft.com/office/drawing/2014/main" id="{DC701818-7170-50B4-2444-6FF505A20F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0494" y="3987624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14" descr="intel-core-2-extreme-qx9770-processor1_large">
                <a:extLst>
                  <a:ext uri="{FF2B5EF4-FFF2-40B4-BE49-F238E27FC236}">
                    <a16:creationId xmlns:a16="http://schemas.microsoft.com/office/drawing/2014/main" id="{F156F286-E4BF-1DA6-04E9-9FAFEF744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9942" y="399185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14" descr="intel-core-2-extreme-qx9770-processor1_large">
                <a:extLst>
                  <a:ext uri="{FF2B5EF4-FFF2-40B4-BE49-F238E27FC236}">
                    <a16:creationId xmlns:a16="http://schemas.microsoft.com/office/drawing/2014/main" id="{4DA224D7-CFE8-BD30-1722-D620659160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9393" y="3991851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14" descr="intel-core-2-extreme-qx9770-processor1_large">
                <a:extLst>
                  <a:ext uri="{FF2B5EF4-FFF2-40B4-BE49-F238E27FC236}">
                    <a16:creationId xmlns:a16="http://schemas.microsoft.com/office/drawing/2014/main" id="{6CC9FD43-390F-DB64-8E1A-C25F913D5F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8844" y="4001194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14" descr="intel-core-2-extreme-qx9770-processor1_large">
                <a:extLst>
                  <a:ext uri="{FF2B5EF4-FFF2-40B4-BE49-F238E27FC236}">
                    <a16:creationId xmlns:a16="http://schemas.microsoft.com/office/drawing/2014/main" id="{E9E34CE4-72E3-2D81-F5CB-132AC52A83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18292" y="4001194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14" descr="intel-core-2-extreme-qx9770-processor1_large">
                <a:extLst>
                  <a:ext uri="{FF2B5EF4-FFF2-40B4-BE49-F238E27FC236}">
                    <a16:creationId xmlns:a16="http://schemas.microsoft.com/office/drawing/2014/main" id="{51436D27-DC5C-A0E1-5923-753D65A60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0116" y="3993486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14" descr="intel-core-2-extreme-qx9770-processor1_large">
                <a:extLst>
                  <a:ext uri="{FF2B5EF4-FFF2-40B4-BE49-F238E27FC236}">
                    <a16:creationId xmlns:a16="http://schemas.microsoft.com/office/drawing/2014/main" id="{CB00DEFF-4651-5995-A6E6-383370A3BC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0755" y="4001194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14" descr="intel-core-2-extreme-qx9770-processor1_large">
                <a:extLst>
                  <a:ext uri="{FF2B5EF4-FFF2-40B4-BE49-F238E27FC236}">
                    <a16:creationId xmlns:a16="http://schemas.microsoft.com/office/drawing/2014/main" id="{F0AACCFC-55DA-6F86-719E-A3BCEECF0F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90203" y="3987624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61E280F-12A3-CF99-C7D3-671665D13562}"/>
                </a:ext>
              </a:extLst>
            </p:cNvPr>
            <p:cNvGrpSpPr/>
            <p:nvPr/>
          </p:nvGrpSpPr>
          <p:grpSpPr>
            <a:xfrm>
              <a:off x="830867" y="4308119"/>
              <a:ext cx="10320348" cy="610368"/>
              <a:chOff x="838200" y="4336858"/>
              <a:chExt cx="10320348" cy="61036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6B95967-E6EE-52DD-B67B-5FAE9F065DA5}"/>
                  </a:ext>
                </a:extLst>
              </p:cNvPr>
              <p:cNvSpPr/>
              <p:nvPr/>
            </p:nvSpPr>
            <p:spPr>
              <a:xfrm>
                <a:off x="838200" y="4672906"/>
                <a:ext cx="2581275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A6011E-B38F-185C-B33D-3F4335DC2876}"/>
                  </a:ext>
                </a:extLst>
              </p:cNvPr>
              <p:cNvSpPr/>
              <p:nvPr/>
            </p:nvSpPr>
            <p:spPr>
              <a:xfrm>
                <a:off x="3418287" y="4672906"/>
                <a:ext cx="2581275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A6D3566-BF41-E824-F7E1-4698EC126DAE}"/>
                  </a:ext>
                </a:extLst>
              </p:cNvPr>
              <p:cNvSpPr/>
              <p:nvPr/>
            </p:nvSpPr>
            <p:spPr>
              <a:xfrm>
                <a:off x="5997186" y="4672906"/>
                <a:ext cx="2581275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43A750C-1D58-FAD9-A547-B760D844950E}"/>
                  </a:ext>
                </a:extLst>
              </p:cNvPr>
              <p:cNvSpPr/>
              <p:nvPr/>
            </p:nvSpPr>
            <p:spPr>
              <a:xfrm>
                <a:off x="8577273" y="4672906"/>
                <a:ext cx="2581275" cy="2743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sorted</a:t>
                </a:r>
                <a:endParaRPr lang="cs-CZ" sz="1400" dirty="0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5224D6F6-07AF-B5B5-FD35-E6EC714CE111}"/>
                  </a:ext>
                </a:extLst>
              </p:cNvPr>
              <p:cNvGrpSpPr/>
              <p:nvPr/>
            </p:nvGrpSpPr>
            <p:grpSpPr>
              <a:xfrm>
                <a:off x="2096559" y="4336858"/>
                <a:ext cx="490436" cy="223478"/>
                <a:chOff x="2096559" y="4336858"/>
                <a:chExt cx="490436" cy="223478"/>
              </a:xfrm>
            </p:grpSpPr>
            <p:pic>
              <p:nvPicPr>
                <p:cNvPr id="43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8F44A975-ED7B-1BE7-D61A-80078F900F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559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E7229DA0-F7B7-CD6E-B0D1-A12EDF0F15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943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338D94D-E977-4265-E278-568F412E96F5}"/>
                  </a:ext>
                </a:extLst>
              </p:cNvPr>
              <p:cNvGrpSpPr/>
              <p:nvPr/>
            </p:nvGrpSpPr>
            <p:grpSpPr>
              <a:xfrm>
                <a:off x="4461330" y="4340409"/>
                <a:ext cx="490436" cy="223478"/>
                <a:chOff x="2096559" y="4336858"/>
                <a:chExt cx="490436" cy="223478"/>
              </a:xfrm>
            </p:grpSpPr>
            <p:pic>
              <p:nvPicPr>
                <p:cNvPr id="48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C6B0DD32-80AB-EB34-8B05-FAD3D98AB4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559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305339D4-A5B7-91DA-201C-DE5F7C2581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943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7959281-5FBC-A1B5-3FF6-37D8307FF6D2}"/>
                  </a:ext>
                </a:extLst>
              </p:cNvPr>
              <p:cNvGrpSpPr/>
              <p:nvPr/>
            </p:nvGrpSpPr>
            <p:grpSpPr>
              <a:xfrm>
                <a:off x="7042605" y="4363620"/>
                <a:ext cx="490436" cy="223478"/>
                <a:chOff x="2096559" y="4336858"/>
                <a:chExt cx="490436" cy="223478"/>
              </a:xfrm>
            </p:grpSpPr>
            <p:pic>
              <p:nvPicPr>
                <p:cNvPr id="51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90B0BBA9-979E-55BB-C3BB-0853687561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559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0D425CA6-FAD2-93D8-E61F-E61753417D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943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5CBCFE8-F41A-9390-8BC6-40EF34686B0D}"/>
                  </a:ext>
                </a:extLst>
              </p:cNvPr>
              <p:cNvGrpSpPr/>
              <p:nvPr/>
            </p:nvGrpSpPr>
            <p:grpSpPr>
              <a:xfrm>
                <a:off x="9605005" y="4348948"/>
                <a:ext cx="490436" cy="223478"/>
                <a:chOff x="2096559" y="4336858"/>
                <a:chExt cx="490436" cy="223478"/>
              </a:xfrm>
            </p:grpSpPr>
            <p:pic>
              <p:nvPicPr>
                <p:cNvPr id="54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08A4687E-6AA3-9488-B214-C9A61F378E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559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14" descr="intel-core-2-extreme-qx9770-processor1_large">
                  <a:extLst>
                    <a:ext uri="{FF2B5EF4-FFF2-40B4-BE49-F238E27FC236}">
                      <a16:creationId xmlns:a16="http://schemas.microsoft.com/office/drawing/2014/main" id="{AD8F5BB6-D6CE-68B2-0FCE-DA8D1C64B9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943" y="4336858"/>
                  <a:ext cx="246052" cy="223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64A4308-7C74-81E8-B867-0D89C19BFA4F}"/>
                </a:ext>
              </a:extLst>
            </p:cNvPr>
            <p:cNvGrpSpPr/>
            <p:nvPr/>
          </p:nvGrpSpPr>
          <p:grpSpPr>
            <a:xfrm>
              <a:off x="2899779" y="5031057"/>
              <a:ext cx="1005308" cy="223478"/>
              <a:chOff x="970317" y="5042845"/>
              <a:chExt cx="1005308" cy="223478"/>
            </a:xfrm>
          </p:grpSpPr>
          <p:pic>
            <p:nvPicPr>
              <p:cNvPr id="46" name="Picture 14" descr="intel-core-2-extreme-qx9770-processor1_large">
                <a:extLst>
                  <a:ext uri="{FF2B5EF4-FFF2-40B4-BE49-F238E27FC236}">
                    <a16:creationId xmlns:a16="http://schemas.microsoft.com/office/drawing/2014/main" id="{A6BFEAD8-F0DB-6B7B-9512-E60A10ECF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0317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14" descr="intel-core-2-extreme-qx9770-processor1_large">
                <a:extLst>
                  <a:ext uri="{FF2B5EF4-FFF2-40B4-BE49-F238E27FC236}">
                    <a16:creationId xmlns:a16="http://schemas.microsoft.com/office/drawing/2014/main" id="{FF7E145F-D336-05F7-5B81-25AA9E7146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6370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14" descr="intel-core-2-extreme-qx9770-processor1_large">
                <a:extLst>
                  <a:ext uri="{FF2B5EF4-FFF2-40B4-BE49-F238E27FC236}">
                    <a16:creationId xmlns:a16="http://schemas.microsoft.com/office/drawing/2014/main" id="{6E1B7522-D7DE-22AE-E827-670352882F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3520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14" descr="intel-core-2-extreme-qx9770-processor1_large">
                <a:extLst>
                  <a:ext uri="{FF2B5EF4-FFF2-40B4-BE49-F238E27FC236}">
                    <a16:creationId xmlns:a16="http://schemas.microsoft.com/office/drawing/2014/main" id="{E2690BD9-35D2-5F7E-5ED8-926549E912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9573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3A6DD0A-8073-E392-FA64-14269AE409CB}"/>
                </a:ext>
              </a:extLst>
            </p:cNvPr>
            <p:cNvGrpSpPr/>
            <p:nvPr/>
          </p:nvGrpSpPr>
          <p:grpSpPr>
            <a:xfrm>
              <a:off x="8078978" y="5020800"/>
              <a:ext cx="1005308" cy="223478"/>
              <a:chOff x="970317" y="5042845"/>
              <a:chExt cx="1005308" cy="223478"/>
            </a:xfrm>
          </p:grpSpPr>
          <p:pic>
            <p:nvPicPr>
              <p:cNvPr id="62" name="Picture 14" descr="intel-core-2-extreme-qx9770-processor1_large">
                <a:extLst>
                  <a:ext uri="{FF2B5EF4-FFF2-40B4-BE49-F238E27FC236}">
                    <a16:creationId xmlns:a16="http://schemas.microsoft.com/office/drawing/2014/main" id="{B4572C45-B795-8AEE-E9FD-80B57911A6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0317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14" descr="intel-core-2-extreme-qx9770-processor1_large">
                <a:extLst>
                  <a:ext uri="{FF2B5EF4-FFF2-40B4-BE49-F238E27FC236}">
                    <a16:creationId xmlns:a16="http://schemas.microsoft.com/office/drawing/2014/main" id="{37F98E15-7E67-863A-29CB-8AC6FE0642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6370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14" descr="intel-core-2-extreme-qx9770-processor1_large">
                <a:extLst>
                  <a:ext uri="{FF2B5EF4-FFF2-40B4-BE49-F238E27FC236}">
                    <a16:creationId xmlns:a16="http://schemas.microsoft.com/office/drawing/2014/main" id="{9381C7CF-198A-D4C5-4D6E-C4B52896C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3520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14" descr="intel-core-2-extreme-qx9770-processor1_large">
                <a:extLst>
                  <a:ext uri="{FF2B5EF4-FFF2-40B4-BE49-F238E27FC236}">
                    <a16:creationId xmlns:a16="http://schemas.microsoft.com/office/drawing/2014/main" id="{7507B721-2595-FB23-1529-9D071C3BA7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9573" y="5042845"/>
                <a:ext cx="246052" cy="22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52520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88987-74E9-FB5A-1B14-3F1700D8C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9B01-8C20-8CBC-90BB-DB94220C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E6A487-E276-D802-9AF3-F81C8209DD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77524" cy="4351338"/>
              </a:xfrm>
            </p:spPr>
            <p:txBody>
              <a:bodyPr/>
              <a:lstStyle/>
              <a:p>
                <a:r>
                  <a:rPr lang="en-US" dirty="0"/>
                  <a:t>Bitonic Sorting Network</a:t>
                </a:r>
              </a:p>
              <a:p>
                <a:pPr lvl="1"/>
                <a:r>
                  <a:rPr lang="en-US" dirty="0"/>
                  <a:t>Highly parallelizable sorting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but performs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operations)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E6A487-E276-D802-9AF3-F81C8209DD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77524" cy="4351338"/>
              </a:xfrm>
              <a:blipFill>
                <a:blip r:embed="rId2"/>
                <a:stretch>
                  <a:fillRect l="-1028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D61D2-87FE-23F5-5F3B-4F2E9F578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8314B-A187-11BA-09E9-9EEC2438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A80A-2A5A-A91F-07B4-C643ED8EB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26</a:t>
            </a:fld>
            <a:endParaRPr lang="en-US" altLang="en-US"/>
          </a:p>
        </p:txBody>
      </p:sp>
      <p:pic>
        <p:nvPicPr>
          <p:cNvPr id="8" name="Picture 7" descr="A close-up of a grid&#10;&#10;AI-generated content may be incorrect.">
            <a:extLst>
              <a:ext uri="{FF2B5EF4-FFF2-40B4-BE49-F238E27FC236}">
                <a16:creationId xmlns:a16="http://schemas.microsoft.com/office/drawing/2014/main" id="{24D0744F-5E2B-4796-DF92-E2DE5D796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12532"/>
            <a:ext cx="10677525" cy="32644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3C86F8-3370-414C-EFA6-91FFC4F6C8DE}"/>
              </a:ext>
            </a:extLst>
          </p:cNvPr>
          <p:cNvSpPr txBox="1"/>
          <p:nvPr/>
        </p:nvSpPr>
        <p:spPr>
          <a:xfrm>
            <a:off x="7296150" y="6231135"/>
            <a:ext cx="3423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>
                <a:latin typeface="+mn-lt"/>
              </a:rPr>
              <a:t>https://en.wikipedia.org/wiki/Bitonic_sorter</a:t>
            </a:r>
          </a:p>
        </p:txBody>
      </p:sp>
    </p:spTree>
    <p:extLst>
      <p:ext uri="{BB962C8B-B14F-4D97-AF65-F5344CB8AC3E}">
        <p14:creationId xmlns:p14="http://schemas.microsoft.com/office/powerpoint/2010/main" val="3220123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17B5C-39F1-BCD2-C82F-A1BA5D5F7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57204-40D5-B753-FF5B-92EC772EC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Example: Sorting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8D23D-5C58-E4DE-BAF2-1B4A4CCDC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87050" cy="4351338"/>
          </a:xfrm>
        </p:spPr>
        <p:txBody>
          <a:bodyPr/>
          <a:lstStyle/>
          <a:p>
            <a:r>
              <a:rPr lang="en-US" dirty="0"/>
              <a:t>Radix Sorting</a:t>
            </a:r>
          </a:p>
          <a:p>
            <a:pPr lvl="1"/>
            <a:r>
              <a:rPr lang="en-US" dirty="0"/>
              <a:t>When the data (keys) are numbers, we may employ more efficient sorting</a:t>
            </a:r>
          </a:p>
          <a:p>
            <a:pPr lvl="1"/>
            <a:r>
              <a:rPr lang="en-US" dirty="0"/>
              <a:t>Iterates over bits in keys (from LSB to MSB)</a:t>
            </a:r>
          </a:p>
          <a:p>
            <a:pPr lvl="1"/>
            <a:r>
              <a:rPr lang="en-US" dirty="0"/>
              <a:t>In each run, it splits the keys into two buckets (0 and 1) whilst keeping their order from previous runs</a:t>
            </a:r>
          </a:p>
          <a:p>
            <a:pPr lvl="1"/>
            <a:r>
              <a:rPr lang="en-US" dirty="0"/>
              <a:t>Then it concatenates the buckets</a:t>
            </a:r>
          </a:p>
          <a:p>
            <a:pPr lvl="1"/>
            <a:r>
              <a:rPr lang="en-US" dirty="0"/>
              <a:t>We can take different bases (10, 16, …) with the appropriate number of buckets to balance between the number of steps and multi-bucket management</a:t>
            </a:r>
          </a:p>
          <a:p>
            <a:pPr lvl="1"/>
            <a:r>
              <a:rPr lang="en-US" dirty="0"/>
              <a:t>Also works on floats (with a little fix to handle negative numbers)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9039F-32C1-3BB9-B21A-62C6E26A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18C40-56C7-73E0-F2DF-C101AB0E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1067B-8629-634E-C5D8-3F6F9FFC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737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0914-41E8-0476-43B3-A05DE9E5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2A7C9-D320-D7C8-08BF-0F37B85A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CEB9A-B909-4765-3899-24A6FB916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/>
          <a:lstStyle/>
          <a:p>
            <a:r>
              <a:rPr lang="en-US" dirty="0"/>
              <a:t>Geometric decomposition</a:t>
            </a:r>
          </a:p>
          <a:p>
            <a:pPr lvl="1"/>
            <a:r>
              <a:rPr lang="en-US" dirty="0"/>
              <a:t>Data-centric work organization (division, transfers, …)</a:t>
            </a:r>
          </a:p>
          <a:p>
            <a:pPr lvl="1"/>
            <a:r>
              <a:rPr lang="en-US" dirty="0"/>
              <a:t>How to decompose data into “chunks” that can be processed in parallel</a:t>
            </a:r>
          </a:p>
          <a:p>
            <a:pPr lvl="2"/>
            <a:r>
              <a:rPr lang="en-US" dirty="0"/>
              <a:t>Assuming the data structure is regular and the processing kernel is stable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E6EF1-7359-24A0-F33C-0FDAF879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EE5EF-D963-608B-ACC7-C93DF289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3766C-CDCA-8490-DFCD-0347E2068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DA39A822-B608-64AF-4E5E-FCE71F9DD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863975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B5739BD-F665-69D2-1942-CB5AB96D4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6561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0AA0AF4-7C16-81F7-B42B-8D51095F9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5197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B46AFFDF-23E0-C325-1034-281C305B3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935413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7365CA31-DF2A-40AF-5270-84A91B2FA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863975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FCF1290-F6C9-60E0-2B42-DB83955F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6561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Geometric decomposition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8195215-07C8-3135-CFBB-E2EE49046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5197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AF5F7-0C72-5741-35E6-C7FE76CAD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93541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2BE1D9EA-180B-687C-1568-1B5A4E6BC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863975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7C9D9974-DEB7-F171-E8EC-0775EF148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6561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62BD8533-61E5-B343-22A6-1B48CBEE6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5197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5D27D130-5EE4-5C43-E581-C597AD828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935413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C57571B-2761-CBB4-7A99-26989E555417}"/>
              </a:ext>
            </a:extLst>
          </p:cNvPr>
          <p:cNvSpPr/>
          <p:nvPr/>
        </p:nvSpPr>
        <p:spPr>
          <a:xfrm>
            <a:off x="4192262" y="4579937"/>
            <a:ext cx="3554317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1486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A52F-0AAB-8740-D652-9FE7604F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 sz="4400" dirty="0">
                <a:latin typeface="+mn-lt"/>
              </a:rPr>
              <a:t>Geometric decomposition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3DAE5-BB32-7F31-F4D1-D1F5707BA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decomposition</a:t>
            </a:r>
          </a:p>
          <a:p>
            <a:pPr lvl="1"/>
            <a:r>
              <a:rPr lang="en-US" dirty="0"/>
              <a:t>The data are regular and continuous (arrays, tensors, …)</a:t>
            </a:r>
          </a:p>
          <a:p>
            <a:pPr lvl="2"/>
            <a:r>
              <a:rPr lang="en-US" dirty="0"/>
              <a:t>Linear (possibly multi-dimensional) indexing</a:t>
            </a:r>
          </a:p>
          <a:p>
            <a:pPr lvl="2"/>
            <a:r>
              <a:rPr lang="en-US" dirty="0"/>
              <a:t>Can be easily divided into sub-regions (sub-ranges, blocks, tiles, …) – “chunks”</a:t>
            </a:r>
          </a:p>
          <a:p>
            <a:pPr lvl="1"/>
            <a:r>
              <a:rPr lang="en-US" dirty="0"/>
              <a:t>Data decomposition =&gt; decomposition of the update operation (kernel)</a:t>
            </a:r>
          </a:p>
          <a:p>
            <a:pPr lvl="2"/>
            <a:r>
              <a:rPr lang="en-US" dirty="0"/>
              <a:t>Chunks can be processed independently</a:t>
            </a:r>
          </a:p>
          <a:p>
            <a:pPr lvl="1"/>
            <a:r>
              <a:rPr lang="en-US" dirty="0"/>
              <a:t>Data dependencies</a:t>
            </a:r>
          </a:p>
          <a:p>
            <a:pPr lvl="2"/>
            <a:r>
              <a:rPr lang="en-US" dirty="0"/>
              <a:t>Strictly local computation (no dependencies, embarrassingly parallel)</a:t>
            </a:r>
          </a:p>
          <a:p>
            <a:pPr lvl="2"/>
            <a:r>
              <a:rPr lang="en-US" dirty="0"/>
              <a:t>Update requires information from other chunks (usually neighbors)</a:t>
            </a:r>
          </a:p>
          <a:p>
            <a:pPr lvl="3"/>
            <a:r>
              <a:rPr lang="en-US" dirty="0"/>
              <a:t>Requires double-buffering (or other types of multi-versioning)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126D1-6A80-ACAA-0829-BA3CB292D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D46ED-C9AC-AF8A-E2F6-CD27ABFD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18803-BE94-DFAD-3DC3-7B2066203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476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8EEF8-429C-0EBA-323D-F01F47DD6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36DD-8D66-9A1D-E747-E41E6B25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 sz="4400" dirty="0">
                <a:latin typeface="+mn-lt"/>
              </a:rPr>
              <a:t>Geometric decomposition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A0BC0-6FB8-6C9C-7ED8-9D811284D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6120" cy="4351338"/>
          </a:xfrm>
        </p:spPr>
        <p:txBody>
          <a:bodyPr/>
          <a:lstStyle/>
          <a:p>
            <a:r>
              <a:rPr lang="en-US" dirty="0"/>
              <a:t>Data decomposition</a:t>
            </a:r>
          </a:p>
          <a:p>
            <a:pPr lvl="1"/>
            <a:r>
              <a:rPr lang="en-US" dirty="0"/>
              <a:t>Granularity</a:t>
            </a:r>
          </a:p>
          <a:p>
            <a:pPr lvl="2"/>
            <a:r>
              <a:rPr lang="en-US" dirty="0"/>
              <a:t>Coarser-grained – parallelism 👎, load balancing 👎, comm./scheduling overhead</a:t>
            </a:r>
            <a:r>
              <a:rPr lang="cs-CZ" b="1" dirty="0"/>
              <a:t> 👍</a:t>
            </a:r>
            <a:endParaRPr lang="en-US" dirty="0"/>
          </a:p>
          <a:p>
            <a:pPr lvl="2"/>
            <a:r>
              <a:rPr lang="en-US" dirty="0"/>
              <a:t>Finer-grained – parallelism </a:t>
            </a:r>
            <a:r>
              <a:rPr lang="cs-CZ" b="1" dirty="0"/>
              <a:t>👍</a:t>
            </a:r>
            <a:r>
              <a:rPr lang="en-US" dirty="0"/>
              <a:t>, load balancing</a:t>
            </a:r>
            <a:r>
              <a:rPr lang="cs-CZ" b="1" dirty="0"/>
              <a:t> 👍</a:t>
            </a:r>
            <a:r>
              <a:rPr lang="en-US" dirty="0"/>
              <a:t>, communication/scheduling overhead 👎</a:t>
            </a:r>
          </a:p>
          <a:p>
            <a:pPr lvl="1"/>
            <a:r>
              <a:rPr lang="en-US" dirty="0"/>
              <a:t>Shape</a:t>
            </a:r>
          </a:p>
          <a:p>
            <a:pPr lvl="2"/>
            <a:r>
              <a:rPr lang="en-US" dirty="0"/>
              <a:t>Affect the size of the shared data in many problems</a:t>
            </a:r>
          </a:p>
          <a:p>
            <a:pPr lvl="2"/>
            <a:r>
              <a:rPr lang="en-US" dirty="0"/>
              <a:t>Surface-to-volume effect</a:t>
            </a:r>
          </a:p>
          <a:p>
            <a:pPr lvl="2"/>
            <a:r>
              <a:rPr lang="en-US" dirty="0"/>
              <a:t>Multi-dimensional decomposition is often preferred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4308A-18C4-2E6B-4B57-B07632BC6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A896D-E5CB-7661-762E-D4542F1EA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7BB06-DAEF-3140-6A5B-0B2B5738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30</a:t>
            </a:fld>
            <a:endParaRPr lang="en-US" alt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8D01EC-E1FD-4F34-F922-DEC81082A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788" y="4823635"/>
            <a:ext cx="4237771" cy="148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9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545F-9DD8-342A-AB0C-86B4ED57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 sz="4400" dirty="0">
                <a:latin typeface="+mn-lt"/>
              </a:rPr>
              <a:t>Geometric decomposition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4247-BDC8-FBDF-A1F0-FF053402F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Data decomposition</a:t>
            </a:r>
          </a:p>
          <a:p>
            <a:pPr lvl="1"/>
            <a:r>
              <a:rPr lang="en-US" dirty="0"/>
              <a:t>Shape, other concerns (contra-arguments)</a:t>
            </a:r>
          </a:p>
          <a:p>
            <a:pPr lvl="2"/>
            <a:r>
              <a:rPr lang="en-US" dirty="0"/>
              <a:t>Sequential code can be more easily reused with lower-dimensional decomposition</a:t>
            </a:r>
          </a:p>
          <a:p>
            <a:pPr lvl="2"/>
            <a:r>
              <a:rPr lang="en-US" dirty="0"/>
              <a:t>Lower-dimensional decomposition may be better for caches</a:t>
            </a:r>
          </a:p>
          <a:p>
            <a:pPr lvl="2"/>
            <a:r>
              <a:rPr lang="en-US" dirty="0"/>
              <a:t>More complex decomposition requires more complex indexing (code)</a:t>
            </a:r>
          </a:p>
          <a:p>
            <a:pPr lvl="1"/>
            <a:r>
              <a:rPr lang="en-US" dirty="0"/>
              <a:t>Ghost boundary</a:t>
            </a:r>
          </a:p>
          <a:p>
            <a:pPr lvl="2"/>
            <a:r>
              <a:rPr lang="en-US" dirty="0"/>
              <a:t>Removing data dependencies by replicating data at the chunk boundaries</a:t>
            </a:r>
          </a:p>
          <a:p>
            <a:pPr lvl="2"/>
            <a:r>
              <a:rPr lang="en-US" dirty="0"/>
              <a:t>Requires additional updates and/or additional work performed by each chunk</a:t>
            </a:r>
          </a:p>
          <a:p>
            <a:pPr lvl="2"/>
            <a:r>
              <a:rPr lang="en-US" dirty="0"/>
              <a:t>Memory overhead, may cause misalignment</a:t>
            </a:r>
          </a:p>
          <a:p>
            <a:pPr lvl="1"/>
            <a:r>
              <a:rPr lang="en-US" dirty="0"/>
              <a:t>Grid boundaries</a:t>
            </a:r>
          </a:p>
          <a:p>
            <a:pPr lvl="2"/>
            <a:r>
              <a:rPr lang="en-US" dirty="0"/>
              <a:t>Special code/dedicated tasks</a:t>
            </a:r>
          </a:p>
          <a:p>
            <a:pPr lvl="2"/>
            <a:r>
              <a:rPr lang="en-US" dirty="0"/>
              <a:t>Padding with zeroes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C6C61-548E-B93C-CE51-6A41EB98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04EE4-1A42-5E9F-C4B9-386B0203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42DAE-FE8F-7A40-ADF1-B1B936911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572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4501-58D2-FFEC-8E7F-03EEE7A1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Stencil Computations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13AA2-6F5D-2412-A725-86168C3BE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Grid-based iterative computation</a:t>
            </a:r>
          </a:p>
          <a:p>
            <a:pPr lvl="1"/>
            <a:r>
              <a:rPr lang="en-US" dirty="0"/>
              <a:t>Cells organized in a regular grid (usually 2D or 3D)</a:t>
            </a:r>
          </a:p>
          <a:p>
            <a:pPr lvl="1"/>
            <a:r>
              <a:rPr lang="en-US" dirty="0"/>
              <a:t>Simple function (kernel) that computes the new state of each cell from its immediate </a:t>
            </a:r>
            <a:r>
              <a:rPr lang="en-US" i="1" dirty="0"/>
              <a:t>neighborhood </a:t>
            </a:r>
            <a:r>
              <a:rPr lang="en-US" dirty="0"/>
              <a:t>(cells near by)</a:t>
            </a:r>
            <a:endParaRPr lang="en-US" i="1" dirty="0"/>
          </a:p>
          <a:p>
            <a:pPr lvl="1"/>
            <a:r>
              <a:rPr lang="en-US" dirty="0"/>
              <a:t>Usually, multiple iterations are performed</a:t>
            </a:r>
          </a:p>
          <a:p>
            <a:pPr lvl="1"/>
            <a:r>
              <a:rPr lang="en-US" dirty="0"/>
              <a:t>(Physical) simulations, image processing, cellular automata, …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85721-FC23-DE81-667D-FC65A16F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0C01-97B3-0832-7648-FE311447B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58BEF-F15B-C0A7-ACA1-6ED1F7AC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32</a:t>
            </a:fld>
            <a:endParaRPr lang="en-US" altLang="en-US"/>
          </a:p>
        </p:txBody>
      </p:sp>
      <p:pic>
        <p:nvPicPr>
          <p:cNvPr id="7" name="Picture 6" descr="Computer Vision for Busy Developers | by Vinny DaSilva | HackerNoon.com |  Medium">
            <a:extLst>
              <a:ext uri="{FF2B5EF4-FFF2-40B4-BE49-F238E27FC236}">
                <a16:creationId xmlns:a16="http://schemas.microsoft.com/office/drawing/2014/main" id="{0EF2C3AC-726D-84DF-F61E-251F042AF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 b="14728"/>
          <a:stretch/>
        </p:blipFill>
        <p:spPr bwMode="auto">
          <a:xfrm>
            <a:off x="7456680" y="4747419"/>
            <a:ext cx="4481751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F5EBF0-12F0-49BE-0EE7-FA682AC19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5" y="4457452"/>
            <a:ext cx="5953059" cy="15071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70A3F1-621B-B2A0-6136-26B848E2EB9F}"/>
              </a:ext>
            </a:extLst>
          </p:cNvPr>
          <p:cNvSpPr txBox="1"/>
          <p:nvPr/>
        </p:nvSpPr>
        <p:spPr>
          <a:xfrm>
            <a:off x="1181100" y="5931247"/>
            <a:ext cx="885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5-stencil</a:t>
            </a:r>
            <a:endParaRPr lang="cs-CZ" sz="1600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5CBA82-81B5-307E-FC18-ADB4FF894E33}"/>
              </a:ext>
            </a:extLst>
          </p:cNvPr>
          <p:cNvSpPr txBox="1"/>
          <p:nvPr/>
        </p:nvSpPr>
        <p:spPr>
          <a:xfrm>
            <a:off x="3442186" y="5939246"/>
            <a:ext cx="885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9-stencil</a:t>
            </a:r>
            <a:endParaRPr lang="cs-CZ" sz="16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16BE45-8036-3D70-2B87-C5925E9AAB6A}"/>
              </a:ext>
            </a:extLst>
          </p:cNvPr>
          <p:cNvSpPr txBox="1"/>
          <p:nvPr/>
        </p:nvSpPr>
        <p:spPr>
          <a:xfrm>
            <a:off x="5703272" y="5934453"/>
            <a:ext cx="885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7-stencil</a:t>
            </a:r>
            <a:endParaRPr lang="cs-CZ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938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B32F-8A47-579E-DE58-18DD22430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Blur Stencil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122BF-BEF6-2878-1376-49A3466F5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Blur</a:t>
            </a:r>
          </a:p>
          <a:p>
            <a:pPr lvl="1"/>
            <a:r>
              <a:rPr lang="en-US" dirty="0"/>
              <a:t>Weighted average of surrounding pixels</a:t>
            </a:r>
          </a:p>
          <a:p>
            <a:pPr lvl="2"/>
            <a:r>
              <a:rPr lang="en-US" dirty="0"/>
              <a:t>Weight is often computed from pixel distance</a:t>
            </a:r>
          </a:p>
          <a:p>
            <a:pPr lvl="1"/>
            <a:r>
              <a:rPr lang="en-US" dirty="0"/>
              <a:t>Rather special</a:t>
            </a:r>
          </a:p>
          <a:p>
            <a:pPr lvl="2"/>
            <a:r>
              <a:rPr lang="en-US" dirty="0"/>
              <a:t>One iteration only</a:t>
            </a:r>
          </a:p>
          <a:p>
            <a:pPr lvl="2"/>
            <a:r>
              <a:rPr lang="en-US" dirty="0"/>
              <a:t>Neighborhood is usually rather large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3860F-398B-D3C0-8B70-570FDAFD8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A0749-1346-8A8F-B655-8EF98F8E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D1BFA-9842-AD0A-7515-419D7BAE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33</a:t>
            </a:fld>
            <a:endParaRPr lang="en-US" altLang="en-US"/>
          </a:p>
        </p:txBody>
      </p:sp>
      <p:pic>
        <p:nvPicPr>
          <p:cNvPr id="11" name="Picture 10" descr="A person with a beard smiling&#10;&#10;AI-generated content may be incorrect.">
            <a:extLst>
              <a:ext uri="{FF2B5EF4-FFF2-40B4-BE49-F238E27FC236}">
                <a16:creationId xmlns:a16="http://schemas.microsoft.com/office/drawing/2014/main" id="{6851F5BC-26D1-C632-4F05-4950C4554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309" y="1556981"/>
            <a:ext cx="2160000" cy="2160000"/>
          </a:xfrm>
          <a:prstGeom prst="rect">
            <a:avLst/>
          </a:prstGeom>
        </p:spPr>
      </p:pic>
      <p:pic>
        <p:nvPicPr>
          <p:cNvPr id="13" name="Picture 12" descr="A person with a beard&#10;&#10;AI-generated content may be incorrect.">
            <a:extLst>
              <a:ext uri="{FF2B5EF4-FFF2-40B4-BE49-F238E27FC236}">
                <a16:creationId xmlns:a16="http://schemas.microsoft.com/office/drawing/2014/main" id="{71ED26B4-6D04-6F11-6649-46A1A6027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309" y="4221019"/>
            <a:ext cx="2160000" cy="2160000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7C06BEA8-CC6C-4652-E9DA-2E899B25B67C}"/>
              </a:ext>
            </a:extLst>
          </p:cNvPr>
          <p:cNvSpPr/>
          <p:nvPr/>
        </p:nvSpPr>
        <p:spPr>
          <a:xfrm>
            <a:off x="10240551" y="3787323"/>
            <a:ext cx="577516" cy="36335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AB6DE8-1135-F68F-4167-5E49E92F5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233" y="4221019"/>
            <a:ext cx="7730201" cy="16680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FC3A50-2C52-FCA9-CE7D-CEA1E74391E2}"/>
              </a:ext>
            </a:extLst>
          </p:cNvPr>
          <p:cNvSpPr txBox="1"/>
          <p:nvPr/>
        </p:nvSpPr>
        <p:spPr>
          <a:xfrm>
            <a:off x="2963826" y="5973346"/>
            <a:ext cx="3701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Gaussian blur weight matrix (source: Wiki)</a:t>
            </a:r>
            <a:endParaRPr lang="cs-CZ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8838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A4A06-4834-DB97-9D28-22020D6C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Diffuse Stencil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B0810-63F0-91FD-7020-27920BB2E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Diffusion simulation</a:t>
            </a:r>
          </a:p>
          <a:p>
            <a:pPr lvl="1"/>
            <a:r>
              <a:rPr lang="en-US" dirty="0"/>
              <a:t>Simulates how gas/liquid spreads in a stable environment</a:t>
            </a:r>
          </a:p>
          <a:p>
            <a:pPr lvl="1"/>
            <a:r>
              <a:rPr lang="en-US" dirty="0"/>
              <a:t>Based on a parabolic partial differential equation</a:t>
            </a:r>
          </a:p>
          <a:p>
            <a:pPr lvl="1"/>
            <a:r>
              <a:rPr lang="en-US" dirty="0"/>
              <a:t>When discretized, it leads to a stencil computation</a:t>
            </a:r>
          </a:p>
          <a:p>
            <a:pPr lvl="2"/>
            <a:r>
              <a:rPr lang="en-US" dirty="0"/>
              <a:t>Similar to blur, but using only a 9-stencil (2D) or 27-stencil (3D)</a:t>
            </a:r>
          </a:p>
          <a:p>
            <a:pPr lvl="2"/>
            <a:r>
              <a:rPr lang="en-US" dirty="0"/>
              <a:t>Computed iteratively</a:t>
            </a:r>
          </a:p>
          <a:p>
            <a:pPr lvl="2"/>
            <a:r>
              <a:rPr lang="en-US" dirty="0"/>
              <a:t>One iteration is one time step</a:t>
            </a:r>
          </a:p>
          <a:p>
            <a:pPr lvl="1"/>
            <a:r>
              <a:rPr lang="en-US" dirty="0"/>
              <a:t>Opens the topic of removing unnecessary</a:t>
            </a:r>
            <a:br>
              <a:rPr lang="en-US" dirty="0"/>
            </a:br>
            <a:r>
              <a:rPr lang="en-US" dirty="0"/>
              <a:t>computations in the parts of the grid where</a:t>
            </a:r>
            <a:br>
              <a:rPr lang="en-US" dirty="0"/>
            </a:br>
            <a:r>
              <a:rPr lang="en-US" dirty="0"/>
              <a:t>“nothing happens”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E6FA4-1D9A-47E1-3D14-E395CF8E0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F49DD-36D7-6402-3CAA-BFADA0E1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C5027-0E45-0DD9-07B4-91ECF6D5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EE7687-DB3F-D1B3-AB66-F1E70DB00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362" y="2651760"/>
            <a:ext cx="2934643" cy="506701"/>
          </a:xfrm>
          <a:prstGeom prst="rect">
            <a:avLst/>
          </a:prstGeom>
        </p:spPr>
      </p:pic>
      <p:pic>
        <p:nvPicPr>
          <p:cNvPr id="9" name="Picture 4" descr="http://www.theinquirer.net/IMG/733/236733/cuda-parallelism-270x167.jpg?1350306374">
            <a:extLst>
              <a:ext uri="{FF2B5EF4-FFF2-40B4-BE49-F238E27FC236}">
                <a16:creationId xmlns:a16="http://schemas.microsoft.com/office/drawing/2014/main" id="{C340CC3D-034C-8FEC-C2A6-9CB9235C2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97" y="3911640"/>
            <a:ext cx="3998394" cy="247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53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34A52-0512-1469-39D6-222DDCC1A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E4D0-39AA-6068-19CA-76580CF8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Diffuse Stencil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B9C01-AD64-8A14-1189-1D22CB4B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5011" cy="4351338"/>
          </a:xfrm>
        </p:spPr>
        <p:txBody>
          <a:bodyPr/>
          <a:lstStyle/>
          <a:p>
            <a:r>
              <a:rPr lang="en-US" dirty="0"/>
              <a:t>Temporal Blocking</a:t>
            </a:r>
          </a:p>
          <a:p>
            <a:pPr lvl="1"/>
            <a:r>
              <a:rPr lang="en-US" dirty="0"/>
              <a:t>One chunk is iterated multiple times</a:t>
            </a:r>
          </a:p>
          <a:p>
            <a:pPr lvl="2"/>
            <a:r>
              <a:rPr lang="en-US" dirty="0"/>
              <a:t>To save data transfers to/from processing units</a:t>
            </a:r>
          </a:p>
          <a:p>
            <a:pPr lvl="1"/>
            <a:r>
              <a:rPr lang="en-US" dirty="0"/>
              <a:t>The valid chunk area that is computed is restricted after each iteration</a:t>
            </a:r>
          </a:p>
          <a:p>
            <a:pPr lvl="2"/>
            <a:r>
              <a:rPr lang="en-US" dirty="0"/>
              <a:t>By the radius computed from the stencil neighborhood</a:t>
            </a:r>
          </a:p>
          <a:p>
            <a:pPr lvl="1"/>
            <a:r>
              <a:rPr lang="en-US" dirty="0"/>
              <a:t>The outer areas must be handled</a:t>
            </a:r>
          </a:p>
          <a:p>
            <a:pPr lvl="2"/>
            <a:r>
              <a:rPr lang="en-US" dirty="0"/>
              <a:t>Overlapping</a:t>
            </a:r>
          </a:p>
          <a:p>
            <a:pPr lvl="2"/>
            <a:r>
              <a:rPr lang="en-US" dirty="0"/>
              <a:t>A separate kernel that finalizes the computation</a:t>
            </a:r>
          </a:p>
          <a:p>
            <a:pPr lvl="1"/>
            <a:r>
              <a:rPr lang="en-US" dirty="0"/>
              <a:t>Optimal patterns are an objective of research</a:t>
            </a:r>
          </a:p>
          <a:p>
            <a:pPr lvl="1"/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0D37A-3971-5303-E9EA-B7572A843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DB5D8-3EB2-8FA8-CEE3-61E255E1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8780F-1548-6584-7809-DF4BB721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AD39EA1-02B4-78C6-2CB2-A21E40FF6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351285"/>
              </p:ext>
            </p:extLst>
          </p:nvPr>
        </p:nvGraphicFramePr>
        <p:xfrm>
          <a:off x="7892869" y="2140041"/>
          <a:ext cx="360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41311641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67406865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895784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3482665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8537082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53353759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99940359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3445885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30865151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0236325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588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1231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8265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9829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4437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08489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1995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469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63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halo</a:t>
                      </a:r>
                      <a:endParaRPr lang="cs-CZ" sz="16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25912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6ECDC26-B603-1A63-8EB8-71C9BB1CE076}"/>
              </a:ext>
            </a:extLst>
          </p:cNvPr>
          <p:cNvSpPr txBox="1"/>
          <p:nvPr/>
        </p:nvSpPr>
        <p:spPr>
          <a:xfrm>
            <a:off x="8682446" y="5850840"/>
            <a:ext cx="2160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3 iterations for 9-stencil</a:t>
            </a:r>
            <a:endParaRPr lang="cs-CZ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425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507A-56AA-8D11-7BF4-03F5941D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Conways Game of Life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15F1C-48B9-60E2-A0E5-7E53E921E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Game of Life</a:t>
            </a:r>
          </a:p>
          <a:p>
            <a:pPr lvl="1"/>
            <a:r>
              <a:rPr lang="en-US" dirty="0"/>
              <a:t>Cellular automaton on 2D grid</a:t>
            </a:r>
          </a:p>
          <a:p>
            <a:pPr lvl="1"/>
            <a:r>
              <a:rPr lang="en-US" dirty="0"/>
              <a:t>Cells are either dead or alive (1 bit)</a:t>
            </a:r>
          </a:p>
          <a:p>
            <a:pPr lvl="1"/>
            <a:r>
              <a:rPr lang="en-US" dirty="0"/>
              <a:t>Simple rules for transformation</a:t>
            </a:r>
          </a:p>
          <a:p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E6AFC-CB76-6297-7F73-E088F4B9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8F9FF-5076-7E72-AF30-1BD54582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74339-D09C-B736-337F-2A8D9F8A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36</a:t>
            </a:fld>
            <a:endParaRPr lang="en-US" alt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0391A3E-8C97-28FD-9844-FE7021046A6E}"/>
              </a:ext>
            </a:extLst>
          </p:cNvPr>
          <p:cNvGrpSpPr/>
          <p:nvPr/>
        </p:nvGrpSpPr>
        <p:grpSpPr>
          <a:xfrm>
            <a:off x="1537705" y="3482204"/>
            <a:ext cx="3020589" cy="3056708"/>
            <a:chOff x="8519530" y="1986371"/>
            <a:chExt cx="3020589" cy="3056708"/>
          </a:xfrm>
        </p:grpSpPr>
        <p:pic>
          <p:nvPicPr>
            <p:cNvPr id="7" name="Picture 6" descr="Conway's game of life – AI Code Wizards">
              <a:extLst>
                <a:ext uri="{FF2B5EF4-FFF2-40B4-BE49-F238E27FC236}">
                  <a16:creationId xmlns:a16="http://schemas.microsoft.com/office/drawing/2014/main" id="{5FBCB323-8161-E87C-5008-874177A9AD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242"/>
            <a:stretch/>
          </p:blipFill>
          <p:spPr bwMode="auto">
            <a:xfrm>
              <a:off x="8519530" y="1986371"/>
              <a:ext cx="879021" cy="3056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Conway's game of life – AI Code Wizards">
              <a:extLst>
                <a:ext uri="{FF2B5EF4-FFF2-40B4-BE49-F238E27FC236}">
                  <a16:creationId xmlns:a16="http://schemas.microsoft.com/office/drawing/2014/main" id="{74BD00DE-F780-D072-129E-B0388E749A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45" r="46314"/>
            <a:stretch/>
          </p:blipFill>
          <p:spPr bwMode="auto">
            <a:xfrm>
              <a:off x="10756347" y="1986371"/>
              <a:ext cx="783772" cy="3056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4CD24125-5CE7-70BD-BE8F-D280A3A8018E}"/>
                </a:ext>
              </a:extLst>
            </p:cNvPr>
            <p:cNvSpPr/>
            <p:nvPr/>
          </p:nvSpPr>
          <p:spPr>
            <a:xfrm>
              <a:off x="9524824" y="2474453"/>
              <a:ext cx="1136273" cy="104100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FC26F58C-DE6D-527C-9AE1-6990A8B0C123}"/>
                </a:ext>
              </a:extLst>
            </p:cNvPr>
            <p:cNvSpPr txBox="1"/>
            <p:nvPr/>
          </p:nvSpPr>
          <p:spPr>
            <a:xfrm>
              <a:off x="9398551" y="2152615"/>
              <a:ext cx="13974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Lonel</a:t>
              </a:r>
              <a:r>
                <a:rPr lang="cs-CZ" sz="1600" dirty="0"/>
                <a:t>y</a:t>
              </a:r>
              <a:endParaRPr lang="en-US" sz="1600" dirty="0"/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165F73CE-A732-35B0-D279-8FD9BDC20A61}"/>
                </a:ext>
              </a:extLst>
            </p:cNvPr>
            <p:cNvSpPr/>
            <p:nvPr/>
          </p:nvSpPr>
          <p:spPr>
            <a:xfrm>
              <a:off x="9524824" y="3213118"/>
              <a:ext cx="1136273" cy="104100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4C0811C0-279A-93FE-F89D-2F7A3061D53B}"/>
                </a:ext>
              </a:extLst>
            </p:cNvPr>
            <p:cNvSpPr txBox="1"/>
            <p:nvPr/>
          </p:nvSpPr>
          <p:spPr>
            <a:xfrm>
              <a:off x="9398551" y="2891280"/>
              <a:ext cx="13974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Crowded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B0FFBFF-B0B5-9122-2F7A-57099B613AB3}"/>
                </a:ext>
              </a:extLst>
            </p:cNvPr>
            <p:cNvSpPr/>
            <p:nvPr/>
          </p:nvSpPr>
          <p:spPr>
            <a:xfrm>
              <a:off x="9524824" y="3951783"/>
              <a:ext cx="1136273" cy="104100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64AD53D7-9F55-06AA-0AE6-37E351D1FC0E}"/>
                </a:ext>
              </a:extLst>
            </p:cNvPr>
            <p:cNvSpPr txBox="1"/>
            <p:nvPr/>
          </p:nvSpPr>
          <p:spPr>
            <a:xfrm>
              <a:off x="9392432" y="3629945"/>
              <a:ext cx="13974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Reproduction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4BF36C5-4392-F32C-FE90-41652CEF9E8C}"/>
                </a:ext>
              </a:extLst>
            </p:cNvPr>
            <p:cNvSpPr/>
            <p:nvPr/>
          </p:nvSpPr>
          <p:spPr>
            <a:xfrm>
              <a:off x="9524824" y="4690448"/>
              <a:ext cx="1136273" cy="104100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27E20E8B-C229-9C0F-6A8B-8791643D5E91}"/>
                </a:ext>
              </a:extLst>
            </p:cNvPr>
            <p:cNvSpPr txBox="1"/>
            <p:nvPr/>
          </p:nvSpPr>
          <p:spPr>
            <a:xfrm>
              <a:off x="9398551" y="4368610"/>
              <a:ext cx="13974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Survives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83A3735-5EB1-B888-B894-442DD1D7E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610042"/>
            <a:ext cx="4731385" cy="47313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6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E6A83-BA8C-E36C-8C61-34258BDAD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Conways Game of Life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C443E5-2137-A6BD-FE67-A62124598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730152"/>
          </a:xfrm>
        </p:spPr>
        <p:txBody>
          <a:bodyPr/>
          <a:lstStyle/>
          <a:p>
            <a:r>
              <a:rPr lang="en-US" dirty="0"/>
              <a:t>Linear encoding</a:t>
            </a:r>
          </a:p>
          <a:p>
            <a:pPr lvl="1"/>
            <a:r>
              <a:rPr lang="en-US" dirty="0"/>
              <a:t>32/64b words</a:t>
            </a:r>
          </a:p>
          <a:p>
            <a:pPr lvl="1"/>
            <a:r>
              <a:rPr lang="en-US" dirty="0"/>
              <a:t>Data from multiple words needs to be assembled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E687850-57EC-B7C9-5198-F3F762C755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Tile encoding</a:t>
            </a:r>
          </a:p>
          <a:p>
            <a:pPr lvl="1"/>
            <a:r>
              <a:rPr lang="en-US" dirty="0"/>
              <a:t>Easier for inner cells</a:t>
            </a:r>
            <a:br>
              <a:rPr lang="en-US" dirty="0"/>
            </a:br>
            <a:r>
              <a:rPr lang="en-US" dirty="0"/>
              <a:t>(1 and + 1 </a:t>
            </a:r>
            <a:r>
              <a:rPr lang="en-US" dirty="0" err="1"/>
              <a:t>popc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2C883-E578-23EE-D16A-A3DC0510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AF3B7-BE83-939C-A268-77457985C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A1D36-9017-2A7C-FC55-44D44E360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37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D11009-407C-0FD3-EAAE-A716C5914A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067"/>
          <a:stretch/>
        </p:blipFill>
        <p:spPr>
          <a:xfrm>
            <a:off x="1742881" y="4813779"/>
            <a:ext cx="3372237" cy="499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6FA558-E901-8D89-D3C6-F0A08585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932" b="34847"/>
          <a:stretch/>
        </p:blipFill>
        <p:spPr>
          <a:xfrm>
            <a:off x="1742881" y="4383208"/>
            <a:ext cx="3372237" cy="431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58F9FA-F642-DDCF-B19E-329A3B6302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067"/>
          <a:stretch/>
        </p:blipFill>
        <p:spPr>
          <a:xfrm>
            <a:off x="1742881" y="3884085"/>
            <a:ext cx="3372237" cy="4991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25FE2F-1C64-B834-DE23-54249FA8A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881" y="5412245"/>
            <a:ext cx="3372237" cy="662455"/>
          </a:xfrm>
          <a:prstGeom prst="rect">
            <a:avLst/>
          </a:prstGeom>
        </p:spPr>
      </p:pic>
      <p:sp>
        <p:nvSpPr>
          <p:cNvPr id="13" name="TextBox 15">
            <a:extLst>
              <a:ext uri="{FF2B5EF4-FFF2-40B4-BE49-F238E27FC236}">
                <a16:creationId xmlns:a16="http://schemas.microsoft.com/office/drawing/2014/main" id="{6C512A23-6339-C8B1-AC23-D3C8BEFC3880}"/>
              </a:ext>
            </a:extLst>
          </p:cNvPr>
          <p:cNvSpPr txBox="1"/>
          <p:nvPr/>
        </p:nvSpPr>
        <p:spPr>
          <a:xfrm>
            <a:off x="974918" y="5607632"/>
            <a:ext cx="445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                        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9C7194-B9DC-6164-DEF0-0B8787DCE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4664" y="3066799"/>
            <a:ext cx="3001572" cy="16345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348EC0-FEC6-5CCC-20E8-6EA608529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944" y="4709894"/>
            <a:ext cx="4057312" cy="18290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C4BD24-1D3B-0A41-BE5C-3ADFAE5816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8081" t="13611" r="13451" b="6176"/>
          <a:stretch/>
        </p:blipFill>
        <p:spPr>
          <a:xfrm>
            <a:off x="10371455" y="1790031"/>
            <a:ext cx="1163320" cy="11226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FA82CC-0CBE-B013-6959-EE154A4017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80" t="20506" r="49279" b="13799"/>
          <a:stretch/>
        </p:blipFill>
        <p:spPr>
          <a:xfrm>
            <a:off x="3993298" y="1790031"/>
            <a:ext cx="1738376" cy="91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4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07734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7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07786 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7117-FD3D-4DEE-0833-BFD13132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Conways Game of Life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AE1C4-019F-E547-E47B-A65615E96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Streaming</a:t>
            </a:r>
          </a:p>
          <a:p>
            <a:pPr lvl="1"/>
            <a:r>
              <a:rPr lang="en-US" dirty="0"/>
              <a:t>One PE iterates over multiple chunks to reduce the communication overhead</a:t>
            </a:r>
          </a:p>
          <a:p>
            <a:pPr lvl="1"/>
            <a:r>
              <a:rPr lang="en-US" dirty="0"/>
              <a:t>Usually in the orthogonal dimension – creates more surface-to-volume ratio</a:t>
            </a:r>
          </a:p>
          <a:p>
            <a:pPr lvl="1"/>
            <a:r>
              <a:rPr lang="en-US" dirty="0"/>
              <a:t>Used for the lowest level of parallelism</a:t>
            </a:r>
          </a:p>
          <a:p>
            <a:pPr lvl="2"/>
            <a:r>
              <a:rPr lang="en-US" dirty="0"/>
              <a:t>Vector instructions, SYCL work items…</a:t>
            </a:r>
          </a:p>
          <a:p>
            <a:pPr lvl="1"/>
            <a:r>
              <a:rPr lang="en-US" dirty="0"/>
              <a:t>Example for linear encoding in Game of Life: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7C62D-25E2-CF2A-E0BE-8E9C464D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87EF6-40A9-23EA-4C9D-F122D4D8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C1E67-BF8D-783C-53CE-1CEA4C348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38</a:t>
            </a:fld>
            <a:endParaRPr lang="en-US" alt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AFECF1B-0116-C1F3-2B57-C9AA3A21EF40}"/>
              </a:ext>
            </a:extLst>
          </p:cNvPr>
          <p:cNvGrpSpPr/>
          <p:nvPr/>
        </p:nvGrpSpPr>
        <p:grpSpPr>
          <a:xfrm>
            <a:off x="3451002" y="4638302"/>
            <a:ext cx="1426255" cy="180306"/>
            <a:chOff x="7973400" y="2084364"/>
            <a:chExt cx="1426255" cy="1803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CD5937-1B02-71D2-A2EE-84D26E52B421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9A1008C-5F99-3F7D-0C87-8FF4FFAEE713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1E88FD-9DB1-3588-C95F-C1A0DFBC44D5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32383A-19C5-1E19-582B-4EFA83C146F5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228A3F-8086-879F-5074-2E74660264E3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5CD6FFC-3797-8205-5D91-3FCB272B2176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A96F2E-FC8C-1FE5-45C1-DA76B4309FC1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B2A1F0-96D6-3F16-0680-92C13E1FE185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78F85CB-FB17-4AC3-021C-F0621BC060F4}"/>
              </a:ext>
            </a:extLst>
          </p:cNvPr>
          <p:cNvGrpSpPr/>
          <p:nvPr/>
        </p:nvGrpSpPr>
        <p:grpSpPr>
          <a:xfrm>
            <a:off x="1889505" y="4645445"/>
            <a:ext cx="1426255" cy="180306"/>
            <a:chOff x="7973400" y="2084364"/>
            <a:chExt cx="1426255" cy="18030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2DC2D69-3F0A-FC65-2714-429779A482B4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B6CE85-9CEF-D34C-9477-248D85E13331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B02DAB0-8C50-0155-25A5-594E61359A3C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DF22FDF-99EF-C8E2-657A-2D8D0A878213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028117-BA4C-3BCD-B626-FDCBEBF2766F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E8A7DBA-A59D-81B8-D5AB-C98B30E3B154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6B8FE40-2EA7-C90E-F3C5-E790A2192BFA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1C5832C-7603-E1B6-A042-BE38647DAB8B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F159F2-ACA6-2799-DD70-C9F4D2E05842}"/>
              </a:ext>
            </a:extLst>
          </p:cNvPr>
          <p:cNvGrpSpPr/>
          <p:nvPr/>
        </p:nvGrpSpPr>
        <p:grpSpPr>
          <a:xfrm>
            <a:off x="1888801" y="4351140"/>
            <a:ext cx="1426255" cy="180306"/>
            <a:chOff x="7973400" y="2084364"/>
            <a:chExt cx="1426255" cy="18030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44EB55B-1871-3487-3388-4E697081725F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41E0DB6-FA8F-B642-B07F-7A6C4434AD1A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40725B4-AC46-6282-2CCF-D0C2F4BA2F6A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D12BCD3-0F99-4353-E445-37DC2EFB3A9C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A1587F0-5B74-A04B-716B-473EBD1F8124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EC9A0E-DAD1-ACBB-303E-D99B3C7A2FBF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DEDBD2A-91B4-2D31-8F58-AF65BD556770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F0834C8-5FC1-E661-F081-417A952765CF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FA3C09D-BFAA-A92E-9CA3-16B98CC90C8A}"/>
              </a:ext>
            </a:extLst>
          </p:cNvPr>
          <p:cNvGrpSpPr/>
          <p:nvPr/>
        </p:nvGrpSpPr>
        <p:grpSpPr>
          <a:xfrm>
            <a:off x="3451004" y="4351599"/>
            <a:ext cx="1426255" cy="180306"/>
            <a:chOff x="7973400" y="2084364"/>
            <a:chExt cx="1426255" cy="1803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327AC1B-EFAE-F340-7720-EC41E8C3A74D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1BA4955-39F3-7E3F-67AF-DE56BA2B3D38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D92A4FD-FDB2-6DE8-CB45-489778D0C2D2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338BCBC-F765-240E-0466-08C142CCB7CA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A455D4E-162C-763B-032E-12FD69647083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21E3BFA-CC09-E413-6EEF-FCD34D24F5FA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E74FE98-0756-4347-2072-E6AF3FBED2FB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1F7CD1C-7ACA-E313-DD92-D044AD3810CA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E5102A2-2533-5028-0CD2-FA25B4FBB98C}"/>
              </a:ext>
            </a:extLst>
          </p:cNvPr>
          <p:cNvGrpSpPr/>
          <p:nvPr/>
        </p:nvGrpSpPr>
        <p:grpSpPr>
          <a:xfrm>
            <a:off x="4996093" y="4346377"/>
            <a:ext cx="1426255" cy="180306"/>
            <a:chOff x="7973400" y="2084364"/>
            <a:chExt cx="1426255" cy="18030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1BD3E51-884A-B403-39A2-341CECDB4913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FF48084-0CE1-4E2B-169E-2DFF9C4C4115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DB03903-28A0-19FF-F1A5-C7FF6A0ABA79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5C7B6FA-37F9-BAD4-7273-5ACB5DE5D8BF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A2DEDA7-4896-B904-7B3E-3E4E14493405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6EDB4F-1A61-1C76-8FD4-E19A532D47B1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3AE7BCF-72BC-8F71-93A5-895C45E4DCA2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C010E24-21B3-FFB7-C2C2-C93E83D613F3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6BF155B-B66C-CF85-6E4C-1EDAAA1A1592}"/>
              </a:ext>
            </a:extLst>
          </p:cNvPr>
          <p:cNvGrpSpPr/>
          <p:nvPr/>
        </p:nvGrpSpPr>
        <p:grpSpPr>
          <a:xfrm>
            <a:off x="4996523" y="4638477"/>
            <a:ext cx="1426255" cy="180306"/>
            <a:chOff x="7973400" y="2084364"/>
            <a:chExt cx="1426255" cy="18030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228D945-3EC8-015F-F058-B5B0AE39650C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321100A-0E62-9ECF-F7C3-D908531E92C5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1C33BFC-319F-94E0-1AA1-DBDBECE13251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B01DF6C-93A0-95D7-1D79-424EDB5A5249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DF92ED3-1360-346D-D061-1CB7F1CA1C4E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16BA724-0499-541C-EF88-FA302DCF408D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0AD4A55-434D-E9D7-AB04-C85DFDA9F0EB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D0F4030-BFFF-85A0-DB9E-8B0DDEC05217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71F46F1-DA5E-B25B-9F88-3CDCABBAD5E8}"/>
              </a:ext>
            </a:extLst>
          </p:cNvPr>
          <p:cNvGrpSpPr/>
          <p:nvPr/>
        </p:nvGrpSpPr>
        <p:grpSpPr>
          <a:xfrm>
            <a:off x="1887826" y="4959923"/>
            <a:ext cx="1426255" cy="180306"/>
            <a:chOff x="7973400" y="2084364"/>
            <a:chExt cx="1426255" cy="180306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38B82A0-6771-2FE9-F516-A0961B4ED9FB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8B84408-0542-C3EE-8536-2EF09F660C65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062D685-C7FC-3E39-43FA-ECAE5FB0E51C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FBDD561-F3B8-1D23-E918-041CE03F4309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A9C52B6-882F-8CF9-7374-4E870FC88464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F1B9AB6-C3B2-FAA4-ACD2-230E6107A43A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46730BD-C99B-6AE5-2BBA-C13E16FA6BAC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2FE21D6-530C-7C8A-3E16-9B0249BE14DD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6996098-D507-5E6D-8B66-585A2CA51608}"/>
              </a:ext>
            </a:extLst>
          </p:cNvPr>
          <p:cNvGrpSpPr/>
          <p:nvPr/>
        </p:nvGrpSpPr>
        <p:grpSpPr>
          <a:xfrm>
            <a:off x="4990086" y="4965837"/>
            <a:ext cx="1426255" cy="180306"/>
            <a:chOff x="7973400" y="2084364"/>
            <a:chExt cx="1426255" cy="180306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7ED8130-6C14-63E6-F500-37DDE003D7A4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046195-00A9-11E1-92BB-63D866C4762D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19689C-128F-C91B-282A-67F941743FE8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BF99442-6082-ADDE-0A03-6AF1A83559A3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FEE6BB9-34CD-A731-DD23-495EA9B5F57D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45EDE05-6E28-F2E7-81C4-CCA3F9386DFE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4F35A58-382C-DCEB-8D82-578B08F2E4DE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D3C99C1-F21E-E402-3F86-3DB3F59442D0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CFC583C-8354-9279-E79F-AD1CCC8F36B7}"/>
              </a:ext>
            </a:extLst>
          </p:cNvPr>
          <p:cNvGrpSpPr/>
          <p:nvPr/>
        </p:nvGrpSpPr>
        <p:grpSpPr>
          <a:xfrm>
            <a:off x="4991332" y="5293891"/>
            <a:ext cx="1426255" cy="180306"/>
            <a:chOff x="7973400" y="2084364"/>
            <a:chExt cx="1426255" cy="180306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5A4EC88-90AC-B717-D497-BCF1D1114EF5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B698B54-FC5E-63A8-A6B1-A3F4777CB8C9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E7794B3-1708-4690-1487-CC76069AB895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FB584EC-F39C-DF51-3DD5-9970454C59D4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BD260F4-7293-C798-2E41-50CD3E88D5B7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69E0CEC-BFA9-C256-3895-C8F8427A289C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8C9C145-B42F-D7F5-26E5-F1878F4BF3E9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4ABB8C2-82D5-5F00-2A48-A58F9CC3A38A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E3B7F24-7E31-1AFA-F5FC-7E98A84A7603}"/>
              </a:ext>
            </a:extLst>
          </p:cNvPr>
          <p:cNvGrpSpPr/>
          <p:nvPr/>
        </p:nvGrpSpPr>
        <p:grpSpPr>
          <a:xfrm>
            <a:off x="1881214" y="5284836"/>
            <a:ext cx="1426255" cy="180306"/>
            <a:chOff x="7973400" y="2084364"/>
            <a:chExt cx="1426255" cy="180306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FFB9B8A-E642-5161-A151-55B86BFC29C1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3D1C591-8D6D-9635-C5BD-D65D2EF082AA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C41C890-196D-34F5-4238-681A6325927C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D2660A3-1FC4-F716-E9A7-B1C2D1869E8F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9DF351C-E694-9CB5-3E8E-CFB79F406F6C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5615086-7FA5-1EE7-476F-382F5BC9781D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68C6A2A-FDBF-8678-2CD4-AF9BBD1292EC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8E15D166-FD78-0EC7-C880-38A117B8E5E7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BDF1DBB-248B-D06B-C30B-52316866B39F}"/>
              </a:ext>
            </a:extLst>
          </p:cNvPr>
          <p:cNvGrpSpPr/>
          <p:nvPr/>
        </p:nvGrpSpPr>
        <p:grpSpPr>
          <a:xfrm>
            <a:off x="1870634" y="5599537"/>
            <a:ext cx="1426255" cy="180306"/>
            <a:chOff x="7973400" y="2084364"/>
            <a:chExt cx="1426255" cy="180306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780AA25-431E-2A0A-978A-7509B0B6C3EE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09FB0F2-63F5-BB6E-0362-25B2A147C3FD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68BCFE5-1181-0870-B404-0188525197C2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4E75D27-B357-89E7-89AD-8259168C6B3C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C7E995B-2C3F-35D1-DFC1-57DBFDF333E6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F267443-D1A3-A90E-6117-6ECFCA203C36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E640701-6EC9-C841-B027-FDE71E5C0EFD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7B35B52-518E-673F-63C5-AF939CF25BFA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52D077F-74E4-9133-C4E6-181076A88D55}"/>
              </a:ext>
            </a:extLst>
          </p:cNvPr>
          <p:cNvGrpSpPr/>
          <p:nvPr/>
        </p:nvGrpSpPr>
        <p:grpSpPr>
          <a:xfrm>
            <a:off x="3443861" y="4961868"/>
            <a:ext cx="1426255" cy="180306"/>
            <a:chOff x="7973400" y="2084364"/>
            <a:chExt cx="1426255" cy="18030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A4EA043-0250-9EA2-B677-3A126A4B9169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602B4BA-38F8-57DA-6DC8-D4C3B63C0B85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491B1DE-6D6B-5977-F5B3-56595F032D9D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9C13850-DC3C-96E7-D980-72C6C85CC425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6B65884-8F73-2594-D0FE-A98B361D4C9C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4DD79F9-8A5E-A55D-46A1-2D718993DDAE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187224D-C2DF-956B-13F1-371451FDDB23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9FA3D8D-E9DA-67C5-3753-CC1864FE1546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D1D7781-D343-350D-61E5-D5CDE0110C79}"/>
              </a:ext>
            </a:extLst>
          </p:cNvPr>
          <p:cNvGrpSpPr/>
          <p:nvPr/>
        </p:nvGrpSpPr>
        <p:grpSpPr>
          <a:xfrm>
            <a:off x="4988951" y="5596309"/>
            <a:ext cx="1426255" cy="180306"/>
            <a:chOff x="7973400" y="2084364"/>
            <a:chExt cx="1426255" cy="180306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5849FB7-1D37-3CA0-7756-BB8A18D7D745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34F0273-E97C-AC38-6225-39626B5BDDD8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F018579-679F-70D5-ECE3-586D8F4B34C6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5B40223-F225-9A81-5C7F-67151C619FC1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0179E78-FA24-638E-5C2E-B894B86CD0D3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A12BDF2-34C0-0C54-695A-FA04153414D0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15CE01B-B7C8-67FD-2591-CDDDFC19F242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7643BAC-E46C-BA99-A0F7-5595A6ACE86F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0372892-0534-1E45-F426-1CF9D50B9208}"/>
              </a:ext>
            </a:extLst>
          </p:cNvPr>
          <p:cNvGrpSpPr/>
          <p:nvPr/>
        </p:nvGrpSpPr>
        <p:grpSpPr>
          <a:xfrm>
            <a:off x="4986569" y="5909841"/>
            <a:ext cx="1426255" cy="180306"/>
            <a:chOff x="7973400" y="2084364"/>
            <a:chExt cx="1426255" cy="180306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D4FA81C-4434-BFA0-3689-8864AAE69A56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9006DBB1-8C95-31BB-C4AB-1E18C99F8F9F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69E1A0D0-9E9B-BF59-427B-BD9731006D38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1157E6F-68B1-7B9C-07F5-ECC71B3FD7F0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1DB50569-896D-576F-0354-10F7770C80AA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A5C5D93F-0E9F-521A-32DD-350A6DC11FF3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4B805AB-CAA6-EF38-7D65-389FBF985FF7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D6D07608-6135-AE49-2E45-3188E3D2C505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7760B7C-BE60-DA6D-BE8D-A28939F14F0E}"/>
              </a:ext>
            </a:extLst>
          </p:cNvPr>
          <p:cNvGrpSpPr/>
          <p:nvPr/>
        </p:nvGrpSpPr>
        <p:grpSpPr>
          <a:xfrm>
            <a:off x="3435127" y="5292352"/>
            <a:ext cx="1426255" cy="180306"/>
            <a:chOff x="7973400" y="2084364"/>
            <a:chExt cx="1426255" cy="180306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616B917-181B-06A0-4EB0-93E574814B44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53AF7A84-EA2A-1A11-9691-8A1AA61CB139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0164117-8CE6-A426-60F2-3068FF4E2700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67D2EF1-CDE5-E033-2D23-DDEAAC6D73D0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34AEB6A-04BF-9B25-47DC-A7FD55726E19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0602BBCF-46E6-1A0E-AABF-F105F51DE1E8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0DB48242-DA5B-5767-905A-87C377E5654E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DCB21BA-8120-408C-6E68-4112162EDF61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A58D4A7-FC22-2534-386D-E6659028019F}"/>
              </a:ext>
            </a:extLst>
          </p:cNvPr>
          <p:cNvGrpSpPr/>
          <p:nvPr/>
        </p:nvGrpSpPr>
        <p:grpSpPr>
          <a:xfrm>
            <a:off x="3431952" y="5600327"/>
            <a:ext cx="1426255" cy="180306"/>
            <a:chOff x="7973400" y="2084364"/>
            <a:chExt cx="1426255" cy="18030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C946C3E-F87F-7C86-6AD8-1C6C58FE6B2E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8DA9A080-0B3C-3852-C65A-6A82E0B72DE0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D7490296-B92E-ACCD-19B8-7FCDD390CEBD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59125205-F494-B885-669C-9F72B1360F41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A906BF70-8901-2D6D-3311-9ED6CBFE474B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A9FEDB51-0951-0C39-F629-91E782CA75A4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B75F942-7AEA-E7ED-670F-6F71D22A95EA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C9E7A64-0318-6BD4-1830-4136D66CF16B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3420A98-21FA-4320-F8DD-9A4EABF8FC8D}"/>
              </a:ext>
            </a:extLst>
          </p:cNvPr>
          <p:cNvGrpSpPr/>
          <p:nvPr/>
        </p:nvGrpSpPr>
        <p:grpSpPr>
          <a:xfrm>
            <a:off x="1864284" y="5917037"/>
            <a:ext cx="1426255" cy="180306"/>
            <a:chOff x="7973400" y="2084364"/>
            <a:chExt cx="1426255" cy="180306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7439ACC3-556F-0D3B-6FB1-7C2BEDCBED93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6F42604B-069F-D222-EDFF-F191BA61DED1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87963AB-94B1-1AC3-CBEA-1CD7DF33C8EA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144529F6-FD51-9A12-2866-CDD46A4A314C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8B7DD650-298A-5408-0747-E32399E7A98B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0F35C7B-0E5E-3840-9AFA-A60FB1282676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3E24051-1ABD-9044-D758-6DFE226A76FF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FFD84D2D-8404-D211-B5D6-53EC920AA19C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C594190-AFE8-9B89-7586-D98DCB84B1AB}"/>
              </a:ext>
            </a:extLst>
          </p:cNvPr>
          <p:cNvGrpSpPr/>
          <p:nvPr/>
        </p:nvGrpSpPr>
        <p:grpSpPr>
          <a:xfrm>
            <a:off x="3426384" y="5910687"/>
            <a:ext cx="1426255" cy="180306"/>
            <a:chOff x="7973400" y="2084364"/>
            <a:chExt cx="1426255" cy="180306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0F0BB149-910A-E442-6D50-8E03B7CEE094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5D0E6C2-A9C4-F62D-289F-5D8EE2A11D7F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671FDAE1-6744-EE2B-A8A8-ED841AD93DAC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5B481BC5-2C57-B8BD-764F-FF02350FC5CF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01C1BC7-D428-D82B-D5E0-AFFE102206CE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48012A5-687D-491F-71A5-21409FD77078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7BBDF0E2-CA1D-E8E1-666E-1E5C7EF38B8F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9C4F8B22-6A8E-1A29-9A0F-A5E8CA9D11F3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067D911-0C89-663A-DCA8-E4DDB14FCB59}"/>
              </a:ext>
            </a:extLst>
          </p:cNvPr>
          <p:cNvGrpSpPr/>
          <p:nvPr/>
        </p:nvGrpSpPr>
        <p:grpSpPr>
          <a:xfrm>
            <a:off x="3441477" y="4962152"/>
            <a:ext cx="1426255" cy="180306"/>
            <a:chOff x="7973400" y="2084364"/>
            <a:chExt cx="1426255" cy="180306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FAE14E39-69B3-410A-BE0B-938B9B859A32}"/>
                </a:ext>
              </a:extLst>
            </p:cNvPr>
            <p:cNvSpPr/>
            <p:nvPr/>
          </p:nvSpPr>
          <p:spPr>
            <a:xfrm>
              <a:off x="797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E09B5EEB-0148-B9AF-6251-637E05F513E4}"/>
                </a:ext>
              </a:extLst>
            </p:cNvPr>
            <p:cNvSpPr/>
            <p:nvPr/>
          </p:nvSpPr>
          <p:spPr>
            <a:xfrm>
              <a:off x="8153400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A7178A35-4BE8-2F93-7B10-6A53812705EC}"/>
                </a:ext>
              </a:extLst>
            </p:cNvPr>
            <p:cNvSpPr/>
            <p:nvPr/>
          </p:nvSpPr>
          <p:spPr>
            <a:xfrm>
              <a:off x="832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1C662580-43AA-3E67-8523-3F78E0CFA4BF}"/>
                </a:ext>
              </a:extLst>
            </p:cNvPr>
            <p:cNvSpPr/>
            <p:nvPr/>
          </p:nvSpPr>
          <p:spPr>
            <a:xfrm>
              <a:off x="8509612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AEE88A01-4F37-4AC0-35CB-FB135D5D6E4C}"/>
                </a:ext>
              </a:extLst>
            </p:cNvPr>
            <p:cNvSpPr/>
            <p:nvPr/>
          </p:nvSpPr>
          <p:spPr>
            <a:xfrm>
              <a:off x="868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4933582F-666A-439E-2644-9A36DD01BED6}"/>
                </a:ext>
              </a:extLst>
            </p:cNvPr>
            <p:cNvSpPr/>
            <p:nvPr/>
          </p:nvSpPr>
          <p:spPr>
            <a:xfrm>
              <a:off x="8863443" y="2084670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6BF514E6-FA97-87AE-F863-A2E67BA56472}"/>
                </a:ext>
              </a:extLst>
            </p:cNvPr>
            <p:cNvSpPr/>
            <p:nvPr/>
          </p:nvSpPr>
          <p:spPr>
            <a:xfrm>
              <a:off x="903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5CD2625-689F-C11A-B395-3C2E20FE214F}"/>
                </a:ext>
              </a:extLst>
            </p:cNvPr>
            <p:cNvSpPr/>
            <p:nvPr/>
          </p:nvSpPr>
          <p:spPr>
            <a:xfrm>
              <a:off x="9219655" y="2084364"/>
              <a:ext cx="180000" cy="1800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D5B40271-7F72-D15E-7269-2D0D0A02A10A}"/>
              </a:ext>
            </a:extLst>
          </p:cNvPr>
          <p:cNvSpPr/>
          <p:nvPr/>
        </p:nvSpPr>
        <p:spPr>
          <a:xfrm>
            <a:off x="8610600" y="5052838"/>
            <a:ext cx="2734811" cy="112412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One more thing: </a:t>
            </a:r>
            <a:r>
              <a:rPr lang="cs-CZ" dirty="0">
                <a:hlinkClick r:id="rId3"/>
              </a:rPr>
              <a:t>https://erunno.github.io/gol-work-reduction/</a:t>
            </a:r>
            <a:r>
              <a:rPr lang="en-US" dirty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674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40796-EC1B-220F-A7B5-E38503858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E9302-72E5-98F7-E150-27021CC8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B20CD-7E9B-E28E-8C97-CA150E65F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/>
          <a:lstStyle/>
          <a:p>
            <a:r>
              <a:rPr lang="en-US" dirty="0"/>
              <a:t>Recursive data</a:t>
            </a:r>
          </a:p>
          <a:p>
            <a:pPr lvl="1"/>
            <a:r>
              <a:rPr lang="en-US" dirty="0"/>
              <a:t>Processing a recursively-defined data structure (tree, graph, …)</a:t>
            </a:r>
          </a:p>
          <a:p>
            <a:pPr lvl="1"/>
            <a:r>
              <a:rPr lang="en-US" dirty="0"/>
              <a:t>Sometimes even the traversal of the data structure is defined sequentially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70BD3-A4EF-E4EB-EF94-975A06BF9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BD16C-74DD-90D3-CD02-A0D9480E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47F4D-6D89-052D-3836-38A80CE3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B2FD48FA-34A1-680A-DD00-E0B0A9BBB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863975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20AC8C0-7654-1648-C15C-BC9772CBA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6561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E1850BD-D5E0-EFE6-D23D-5827CBC35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5197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61BBAE91-E14E-CA8A-8B3B-C086FC827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935413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AF968D18-C919-0838-D737-03F2C8D8A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863975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4975E8FF-628B-0DD4-7890-1A558838E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6561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Geometric decomposition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5F0440B4-194E-BFC2-F4C5-B494F58D6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5197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43068F-39CD-6B16-3A73-E75800B6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93541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FB4B7F4F-6492-CA61-6478-15E6D6564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863975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CBB4B785-2243-FB96-AA25-33BB09F7E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6561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9CF19276-5D6A-E4A2-CFA5-6E0B8F0F7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5197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7A28DCB8-78AD-25CE-9CDB-D1FB4796D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935413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744A02A-0402-08B9-0531-240AB926528B}"/>
              </a:ext>
            </a:extLst>
          </p:cNvPr>
          <p:cNvSpPr/>
          <p:nvPr/>
        </p:nvSpPr>
        <p:spPr>
          <a:xfrm>
            <a:off x="4192262" y="5434011"/>
            <a:ext cx="3554317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6964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6B80-372A-DFE0-D9AA-54CA8895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Data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6D7F-4792-38BC-EF23-57BFD40AF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  <a:p>
            <a:pPr lvl="1"/>
            <a:r>
              <a:rPr lang="en-US" dirty="0"/>
              <a:t>Sequential traversal, difficult to speed up</a:t>
            </a:r>
          </a:p>
          <a:p>
            <a:pPr lvl="1"/>
            <a:r>
              <a:rPr lang="en-US" dirty="0"/>
              <a:t>Load imbalance</a:t>
            </a:r>
          </a:p>
          <a:p>
            <a:pPr lvl="1"/>
            <a:r>
              <a:rPr lang="en-US" dirty="0"/>
              <a:t>Inevitable data sharing (e.g., an edge connects two vertices)</a:t>
            </a:r>
          </a:p>
          <a:p>
            <a:r>
              <a:rPr lang="en-US" dirty="0"/>
              <a:t>Best practices</a:t>
            </a:r>
          </a:p>
          <a:p>
            <a:pPr lvl="1"/>
            <a:r>
              <a:rPr lang="en-US" dirty="0"/>
              <a:t>Regularization of the data</a:t>
            </a:r>
          </a:p>
          <a:p>
            <a:pPr lvl="2"/>
            <a:r>
              <a:rPr lang="en-US" dirty="0"/>
              <a:t>Transforming into more regular structures, indexing, matrix representation, …</a:t>
            </a:r>
          </a:p>
          <a:p>
            <a:pPr lvl="1"/>
            <a:r>
              <a:rPr lang="en-US" dirty="0"/>
              <a:t>Redundant work</a:t>
            </a:r>
          </a:p>
          <a:p>
            <a:pPr lvl="2"/>
            <a:r>
              <a:rPr lang="en-US" dirty="0"/>
              <a:t>Some parts of the structure are processed multiple times unnecessarily</a:t>
            </a:r>
          </a:p>
          <a:p>
            <a:pPr lvl="1"/>
            <a:r>
              <a:rPr lang="en-US" dirty="0"/>
              <a:t>Atomic instructions and lock-free techniques for synchronization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98385-9008-AF98-6F83-1D41D84D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904D5-7D0C-0CC8-2D89-260983CD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8E4CB-FB06-3C28-0A56-FAA31D12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312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60F6B-C32A-53CA-AE61-D1EE4198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Finding roots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9E4BAA-C6DE-F6A5-3479-07518A2BDB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Problem definition</a:t>
                </a:r>
              </a:p>
              <a:p>
                <a:pPr lvl="1"/>
                <a:r>
                  <a:rPr lang="en-US" dirty="0"/>
                  <a:t>A forest of rooted trees, each node remembers its immediate parent</a:t>
                </a:r>
              </a:p>
              <a:p>
                <a:pPr lvl="1"/>
                <a:r>
                  <a:rPr lang="en-US" dirty="0"/>
                  <a:t>Each node wants to find and keep a direct link to its root</a:t>
                </a:r>
              </a:p>
              <a:p>
                <a:r>
                  <a:rPr lang="en-US" dirty="0"/>
                  <a:t>Parallelization</a:t>
                </a:r>
              </a:p>
              <a:p>
                <a:pPr lvl="1"/>
                <a:r>
                  <a:rPr lang="en-US" dirty="0"/>
                  <a:t>Nodes can find their roots independently (concurrently)</a:t>
                </a:r>
              </a:p>
              <a:p>
                <a:pPr lvl="1"/>
                <a:r>
                  <a:rPr lang="en-US" dirty="0"/>
                  <a:t>Number of steps for each node varies significantly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Collaborative approach</a:t>
                </a:r>
              </a:p>
              <a:p>
                <a:pPr lvl="2"/>
                <a:r>
                  <a:rPr lang="en-US" dirty="0"/>
                  <a:t>Each node performs only one step (finding a grand parent)</a:t>
                </a:r>
              </a:p>
              <a:p>
                <a:pPr lvl="2"/>
                <a:r>
                  <a:rPr lang="en-US" dirty="0"/>
                  <a:t>Barrier</a:t>
                </a:r>
              </a:p>
              <a:p>
                <a:pPr lvl="2"/>
                <a:r>
                  <a:rPr lang="en-US" dirty="0"/>
                  <a:t>Nodes exchange the data</a:t>
                </a:r>
                <a:endParaRPr lang="cs-CZ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9E4BAA-C6DE-F6A5-3479-07518A2BDB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EC816-2319-9B3A-83B8-B081E0D0A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1D87D-779B-F16D-0A0C-B44652AA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CE4A4-6DDB-22C3-2BA8-9DC2230B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95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6CE6-CE5C-FE0F-0EFF-5F68B3E9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Finding roots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8706-851B-52F4-7A9D-475957E20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2303A-5547-488C-059E-A6069E78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19394-43A4-57BA-FB9C-E44ECB4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3510D48B-3F6F-1497-455A-748249BA8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</a:t>
            </a:r>
            <a:endParaRPr lang="cs-CZ" altLang="cs-CZ" sz="1800"/>
          </a:p>
        </p:txBody>
      </p:sp>
      <p:sp>
        <p:nvSpPr>
          <p:cNvPr id="8" name="Oval 4">
            <a:extLst>
              <a:ext uri="{FF2B5EF4-FFF2-40B4-BE49-F238E27FC236}">
                <a16:creationId xmlns:a16="http://schemas.microsoft.com/office/drawing/2014/main" id="{D096486A-3ED0-0D1C-91DE-D3FF6D28D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87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2</a:t>
            </a:r>
            <a:endParaRPr lang="cs-CZ" altLang="cs-CZ" sz="1800"/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8041597C-4118-D32B-A36C-7DFFD758B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475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3</a:t>
            </a:r>
            <a:endParaRPr lang="cs-CZ" altLang="cs-CZ" sz="1800"/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8532E659-961D-7AC0-E5A9-88E984FC5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662" y="244180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4</a:t>
            </a:r>
            <a:endParaRPr lang="cs-CZ" altLang="cs-CZ" sz="1800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AA0B0A80-C7A3-BFA7-9860-42D537F9C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475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6</a:t>
            </a:r>
            <a:endParaRPr lang="cs-CZ" altLang="cs-CZ" sz="1800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C7B2D1FD-9E60-CF8E-AED3-1FC8C5EDD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662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7</a:t>
            </a:r>
            <a:endParaRPr lang="cs-CZ" altLang="cs-CZ" sz="1800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D0A89F8E-4C59-7019-46FD-229000C8C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87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5</a:t>
            </a:r>
            <a:endParaRPr lang="cs-CZ" altLang="cs-CZ" sz="1800"/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E00B5914-02D5-AEBC-7EF3-2485D937A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9</a:t>
            </a:r>
            <a:endParaRPr lang="cs-CZ" altLang="cs-CZ" sz="1800"/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F88237C7-A2D5-3B7D-8FAF-1B497492C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0537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10</a:t>
            </a:r>
            <a:endParaRPr lang="cs-CZ" altLang="cs-CZ" sz="1800"/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id="{4B31D253-E4FE-D2D1-EB72-93F634C71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11</a:t>
            </a:r>
            <a:endParaRPr lang="cs-CZ" altLang="cs-CZ" sz="1800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C67DCA6D-03C5-2E06-16C6-0307673AA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2" y="244180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12</a:t>
            </a:r>
            <a:endParaRPr lang="cs-CZ" altLang="cs-CZ" sz="1800"/>
          </a:p>
        </p:txBody>
      </p:sp>
      <p:sp>
        <p:nvSpPr>
          <p:cNvPr id="18" name="Oval 14">
            <a:extLst>
              <a:ext uri="{FF2B5EF4-FFF2-40B4-BE49-F238E27FC236}">
                <a16:creationId xmlns:a16="http://schemas.microsoft.com/office/drawing/2014/main" id="{57FDEA4D-123E-1AA2-ABF5-E274116B5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2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13</a:t>
            </a:r>
            <a:endParaRPr lang="cs-CZ" altLang="cs-CZ" sz="1800"/>
          </a:p>
        </p:txBody>
      </p:sp>
      <p:sp>
        <p:nvSpPr>
          <p:cNvPr id="19" name="Oval 15">
            <a:extLst>
              <a:ext uri="{FF2B5EF4-FFF2-40B4-BE49-F238E27FC236}">
                <a16:creationId xmlns:a16="http://schemas.microsoft.com/office/drawing/2014/main" id="{017FFA6E-3532-EC19-15DD-2D93313B2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2100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14</a:t>
            </a:r>
            <a:endParaRPr lang="cs-CZ" altLang="cs-CZ" sz="1800"/>
          </a:p>
        </p:txBody>
      </p:sp>
      <p:sp>
        <p:nvSpPr>
          <p:cNvPr id="20" name="Oval 16">
            <a:extLst>
              <a:ext uri="{FF2B5EF4-FFF2-40B4-BE49-F238E27FC236}">
                <a16:creationId xmlns:a16="http://schemas.microsoft.com/office/drawing/2014/main" id="{BE311C9F-522A-03B8-F210-1B45E58C4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2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8</a:t>
            </a:r>
            <a:endParaRPr lang="cs-CZ" altLang="cs-CZ" sz="1800"/>
          </a:p>
        </p:txBody>
      </p:sp>
      <p:cxnSp>
        <p:nvCxnSpPr>
          <p:cNvPr id="21" name="Straight Connector 18">
            <a:extLst>
              <a:ext uri="{FF2B5EF4-FFF2-40B4-BE49-F238E27FC236}">
                <a16:creationId xmlns:a16="http://schemas.microsoft.com/office/drawing/2014/main" id="{7918857C-F62E-19B6-3012-2A17C373434B}"/>
              </a:ext>
            </a:extLst>
          </p:cNvPr>
          <p:cNvCxnSpPr>
            <a:cxnSpLocks noChangeShapeType="1"/>
            <a:stCxn id="7" idx="7"/>
            <a:endCxn id="8" idx="3"/>
          </p:cNvCxnSpPr>
          <p:nvPr/>
        </p:nvCxnSpPr>
        <p:spPr bwMode="auto">
          <a:xfrm rot="5400000" flipH="1" flipV="1">
            <a:off x="917575" y="3400658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2" name="Straight Connector 20">
            <a:extLst>
              <a:ext uri="{FF2B5EF4-FFF2-40B4-BE49-F238E27FC236}">
                <a16:creationId xmlns:a16="http://schemas.microsoft.com/office/drawing/2014/main" id="{BD241BD2-59DC-086C-DEBB-D23158719B96}"/>
              </a:ext>
            </a:extLst>
          </p:cNvPr>
          <p:cNvCxnSpPr>
            <a:cxnSpLocks noChangeShapeType="1"/>
            <a:stCxn id="8" idx="7"/>
            <a:endCxn id="9" idx="3"/>
          </p:cNvCxnSpPr>
          <p:nvPr/>
        </p:nvCxnSpPr>
        <p:spPr bwMode="auto">
          <a:xfrm rot="5400000" flipH="1" flipV="1">
            <a:off x="1274762" y="3043470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7D338F9-A812-42C9-2D26-76B49F5DEB81}"/>
              </a:ext>
            </a:extLst>
          </p:cNvPr>
          <p:cNvCxnSpPr>
            <a:cxnSpLocks noChangeShapeType="1"/>
            <a:stCxn id="9" idx="7"/>
            <a:endCxn id="10" idx="3"/>
          </p:cNvCxnSpPr>
          <p:nvPr/>
        </p:nvCxnSpPr>
        <p:spPr bwMode="auto">
          <a:xfrm rot="5400000" flipH="1" flipV="1">
            <a:off x="1631950" y="2686283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" name="Straight Connector 37">
            <a:extLst>
              <a:ext uri="{FF2B5EF4-FFF2-40B4-BE49-F238E27FC236}">
                <a16:creationId xmlns:a16="http://schemas.microsoft.com/office/drawing/2014/main" id="{22BB9CC7-0877-7B8F-DA07-99A5EB36D8C4}"/>
              </a:ext>
            </a:extLst>
          </p:cNvPr>
          <p:cNvCxnSpPr>
            <a:cxnSpLocks noChangeShapeType="1"/>
            <a:stCxn id="11" idx="1"/>
            <a:endCxn id="8" idx="5"/>
          </p:cNvCxnSpPr>
          <p:nvPr/>
        </p:nvCxnSpPr>
        <p:spPr bwMode="auto">
          <a:xfrm rot="16200000" flipV="1">
            <a:off x="1274762" y="3400658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" name="Straight Connector 39">
            <a:extLst>
              <a:ext uri="{FF2B5EF4-FFF2-40B4-BE49-F238E27FC236}">
                <a16:creationId xmlns:a16="http://schemas.microsoft.com/office/drawing/2014/main" id="{A91BA390-34B1-6BEF-7833-1FA592D20818}"/>
              </a:ext>
            </a:extLst>
          </p:cNvPr>
          <p:cNvCxnSpPr>
            <a:cxnSpLocks noChangeShapeType="1"/>
            <a:stCxn id="13" idx="7"/>
            <a:endCxn id="11" idx="3"/>
          </p:cNvCxnSpPr>
          <p:nvPr/>
        </p:nvCxnSpPr>
        <p:spPr bwMode="auto">
          <a:xfrm rot="5400000" flipH="1" flipV="1">
            <a:off x="1274762" y="3757845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" name="Straight Connector 41">
            <a:extLst>
              <a:ext uri="{FF2B5EF4-FFF2-40B4-BE49-F238E27FC236}">
                <a16:creationId xmlns:a16="http://schemas.microsoft.com/office/drawing/2014/main" id="{AD6E1BAF-CC41-BCFE-4A48-218A7BD4C22A}"/>
              </a:ext>
            </a:extLst>
          </p:cNvPr>
          <p:cNvCxnSpPr>
            <a:cxnSpLocks noChangeShapeType="1"/>
            <a:stCxn id="12" idx="1"/>
            <a:endCxn id="11" idx="5"/>
          </p:cNvCxnSpPr>
          <p:nvPr/>
        </p:nvCxnSpPr>
        <p:spPr bwMode="auto">
          <a:xfrm rot="16200000" flipV="1">
            <a:off x="1631950" y="3757845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" name="Straight Connector 61">
            <a:extLst>
              <a:ext uri="{FF2B5EF4-FFF2-40B4-BE49-F238E27FC236}">
                <a16:creationId xmlns:a16="http://schemas.microsoft.com/office/drawing/2014/main" id="{49FA1CED-C52C-9126-26BB-9A7B3725B50B}"/>
              </a:ext>
            </a:extLst>
          </p:cNvPr>
          <p:cNvCxnSpPr>
            <a:cxnSpLocks noChangeShapeType="1"/>
            <a:stCxn id="20" idx="7"/>
            <a:endCxn id="14" idx="3"/>
          </p:cNvCxnSpPr>
          <p:nvPr/>
        </p:nvCxnSpPr>
        <p:spPr bwMode="auto">
          <a:xfrm rot="5400000" flipH="1" flipV="1">
            <a:off x="2560637" y="3757845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8" name="Straight Connector 63">
            <a:extLst>
              <a:ext uri="{FF2B5EF4-FFF2-40B4-BE49-F238E27FC236}">
                <a16:creationId xmlns:a16="http://schemas.microsoft.com/office/drawing/2014/main" id="{818BA2D6-5788-F967-B2FE-352969ED6EA4}"/>
              </a:ext>
            </a:extLst>
          </p:cNvPr>
          <p:cNvCxnSpPr>
            <a:cxnSpLocks noChangeShapeType="1"/>
            <a:stCxn id="14" idx="7"/>
            <a:endCxn id="15" idx="3"/>
          </p:cNvCxnSpPr>
          <p:nvPr/>
        </p:nvCxnSpPr>
        <p:spPr bwMode="auto">
          <a:xfrm rot="5400000" flipH="1" flipV="1">
            <a:off x="2917825" y="3400658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" name="Straight Connector 65">
            <a:extLst>
              <a:ext uri="{FF2B5EF4-FFF2-40B4-BE49-F238E27FC236}">
                <a16:creationId xmlns:a16="http://schemas.microsoft.com/office/drawing/2014/main" id="{9FDD3687-B0B8-AAFA-5306-641BAACBE771}"/>
              </a:ext>
            </a:extLst>
          </p:cNvPr>
          <p:cNvCxnSpPr>
            <a:cxnSpLocks noChangeShapeType="1"/>
            <a:stCxn id="15" idx="7"/>
            <a:endCxn id="16" idx="3"/>
          </p:cNvCxnSpPr>
          <p:nvPr/>
        </p:nvCxnSpPr>
        <p:spPr bwMode="auto">
          <a:xfrm rot="5400000" flipH="1" flipV="1">
            <a:off x="3275012" y="3043470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Straight Connector 67">
            <a:extLst>
              <a:ext uri="{FF2B5EF4-FFF2-40B4-BE49-F238E27FC236}">
                <a16:creationId xmlns:a16="http://schemas.microsoft.com/office/drawing/2014/main" id="{0FCF0C06-2BFD-67BE-6C62-F15C6F8ADC61}"/>
              </a:ext>
            </a:extLst>
          </p:cNvPr>
          <p:cNvCxnSpPr>
            <a:cxnSpLocks noChangeShapeType="1"/>
            <a:stCxn id="16" idx="7"/>
            <a:endCxn id="17" idx="3"/>
          </p:cNvCxnSpPr>
          <p:nvPr/>
        </p:nvCxnSpPr>
        <p:spPr bwMode="auto">
          <a:xfrm rot="5400000" flipH="1" flipV="1">
            <a:off x="3632200" y="2686283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Straight Connector 69">
            <a:extLst>
              <a:ext uri="{FF2B5EF4-FFF2-40B4-BE49-F238E27FC236}">
                <a16:creationId xmlns:a16="http://schemas.microsoft.com/office/drawing/2014/main" id="{EC67790C-8EFC-FBCD-2C1B-0C8930715D6E}"/>
              </a:ext>
            </a:extLst>
          </p:cNvPr>
          <p:cNvCxnSpPr>
            <a:cxnSpLocks noChangeShapeType="1"/>
            <a:stCxn id="18" idx="0"/>
            <a:endCxn id="17" idx="4"/>
          </p:cNvCxnSpPr>
          <p:nvPr/>
        </p:nvCxnSpPr>
        <p:spPr bwMode="auto">
          <a:xfrm rot="5400000" flipH="1" flipV="1">
            <a:off x="3672681" y="2941077"/>
            <a:ext cx="4286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" name="Straight Connector 71">
            <a:extLst>
              <a:ext uri="{FF2B5EF4-FFF2-40B4-BE49-F238E27FC236}">
                <a16:creationId xmlns:a16="http://schemas.microsoft.com/office/drawing/2014/main" id="{C45E76C1-EE9E-FEC6-85CE-323EAB1BF14F}"/>
              </a:ext>
            </a:extLst>
          </p:cNvPr>
          <p:cNvCxnSpPr>
            <a:cxnSpLocks noChangeShapeType="1"/>
            <a:stCxn id="19" idx="1"/>
            <a:endCxn id="17" idx="5"/>
          </p:cNvCxnSpPr>
          <p:nvPr/>
        </p:nvCxnSpPr>
        <p:spPr bwMode="auto">
          <a:xfrm rot="16200000" flipV="1">
            <a:off x="3989387" y="2686283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" name="Straight Connector 85">
            <a:extLst>
              <a:ext uri="{FF2B5EF4-FFF2-40B4-BE49-F238E27FC236}">
                <a16:creationId xmlns:a16="http://schemas.microsoft.com/office/drawing/2014/main" id="{3C546246-7354-E5B1-5B63-D75C2CB96495}"/>
              </a:ext>
            </a:extLst>
          </p:cNvPr>
          <p:cNvCxnSpPr>
            <a:cxnSpLocks noChangeShapeType="1"/>
            <a:stCxn id="7" idx="0"/>
            <a:endCxn id="8" idx="2"/>
          </p:cNvCxnSpPr>
          <p:nvPr/>
        </p:nvCxnSpPr>
        <p:spPr bwMode="auto">
          <a:xfrm rot="5400000" flipH="1" flipV="1">
            <a:off x="815975" y="3299058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4" name="Shape 87">
            <a:extLst>
              <a:ext uri="{FF2B5EF4-FFF2-40B4-BE49-F238E27FC236}">
                <a16:creationId xmlns:a16="http://schemas.microsoft.com/office/drawing/2014/main" id="{D782A185-564E-5ED8-ABC2-E73307AC8774}"/>
              </a:ext>
            </a:extLst>
          </p:cNvPr>
          <p:cNvCxnSpPr>
            <a:cxnSpLocks noChangeShapeType="1"/>
            <a:stCxn id="8" idx="0"/>
            <a:endCxn id="9" idx="2"/>
          </p:cNvCxnSpPr>
          <p:nvPr/>
        </p:nvCxnSpPr>
        <p:spPr bwMode="auto">
          <a:xfrm rot="5400000" flipH="1" flipV="1">
            <a:off x="1173162" y="2941870"/>
            <a:ext cx="214313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5" name="Elbow Connector 89">
            <a:extLst>
              <a:ext uri="{FF2B5EF4-FFF2-40B4-BE49-F238E27FC236}">
                <a16:creationId xmlns:a16="http://schemas.microsoft.com/office/drawing/2014/main" id="{D9A03642-B0E8-0CC3-5D86-FD74E30792AC}"/>
              </a:ext>
            </a:extLst>
          </p:cNvPr>
          <p:cNvCxnSpPr>
            <a:cxnSpLocks noChangeShapeType="1"/>
            <a:stCxn id="9" idx="0"/>
            <a:endCxn id="10" idx="2"/>
          </p:cNvCxnSpPr>
          <p:nvPr/>
        </p:nvCxnSpPr>
        <p:spPr bwMode="auto">
          <a:xfrm rot="5400000" flipH="1" flipV="1">
            <a:off x="1530350" y="2584683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6" name="Elbow Connector 92">
            <a:extLst>
              <a:ext uri="{FF2B5EF4-FFF2-40B4-BE49-F238E27FC236}">
                <a16:creationId xmlns:a16="http://schemas.microsoft.com/office/drawing/2014/main" id="{B681F0C8-7787-FF78-7325-FFDDC3A2D18A}"/>
              </a:ext>
            </a:extLst>
          </p:cNvPr>
          <p:cNvCxnSpPr>
            <a:cxnSpLocks noChangeShapeType="1"/>
            <a:stCxn id="11" idx="0"/>
            <a:endCxn id="8" idx="6"/>
          </p:cNvCxnSpPr>
          <p:nvPr/>
        </p:nvCxnSpPr>
        <p:spPr bwMode="auto">
          <a:xfrm rot="16200000" flipV="1">
            <a:off x="1316038" y="3299057"/>
            <a:ext cx="214312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7" name="Shape 95">
            <a:extLst>
              <a:ext uri="{FF2B5EF4-FFF2-40B4-BE49-F238E27FC236}">
                <a16:creationId xmlns:a16="http://schemas.microsoft.com/office/drawing/2014/main" id="{FBE41CC3-31E7-CD0F-4FD5-2728741D6F8D}"/>
              </a:ext>
            </a:extLst>
          </p:cNvPr>
          <p:cNvCxnSpPr>
            <a:cxnSpLocks noChangeShapeType="1"/>
            <a:stCxn id="13" idx="0"/>
            <a:endCxn id="11" idx="2"/>
          </p:cNvCxnSpPr>
          <p:nvPr/>
        </p:nvCxnSpPr>
        <p:spPr bwMode="auto">
          <a:xfrm rot="5400000" flipH="1" flipV="1">
            <a:off x="1173162" y="3656245"/>
            <a:ext cx="214313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8" name="Shape 97">
            <a:extLst>
              <a:ext uri="{FF2B5EF4-FFF2-40B4-BE49-F238E27FC236}">
                <a16:creationId xmlns:a16="http://schemas.microsoft.com/office/drawing/2014/main" id="{27983595-1A92-4F60-FD70-9822A2D2CF09}"/>
              </a:ext>
            </a:extLst>
          </p:cNvPr>
          <p:cNvCxnSpPr>
            <a:cxnSpLocks noChangeShapeType="1"/>
            <a:stCxn id="12" idx="0"/>
            <a:endCxn id="11" idx="6"/>
          </p:cNvCxnSpPr>
          <p:nvPr/>
        </p:nvCxnSpPr>
        <p:spPr bwMode="auto">
          <a:xfrm rot="16200000" flipV="1">
            <a:off x="1673224" y="3656246"/>
            <a:ext cx="214313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39" name="Elbow Connector 100">
            <a:extLst>
              <a:ext uri="{FF2B5EF4-FFF2-40B4-BE49-F238E27FC236}">
                <a16:creationId xmlns:a16="http://schemas.microsoft.com/office/drawing/2014/main" id="{01F52BFC-E0AA-0D02-C125-3A4CFC10632E}"/>
              </a:ext>
            </a:extLst>
          </p:cNvPr>
          <p:cNvCxnSpPr>
            <a:cxnSpLocks noChangeShapeType="1"/>
            <a:stCxn id="20" idx="0"/>
            <a:endCxn id="14" idx="2"/>
          </p:cNvCxnSpPr>
          <p:nvPr/>
        </p:nvCxnSpPr>
        <p:spPr bwMode="auto">
          <a:xfrm rot="5400000" flipH="1" flipV="1">
            <a:off x="2459037" y="3656245"/>
            <a:ext cx="214313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0" name="Shape 103">
            <a:extLst>
              <a:ext uri="{FF2B5EF4-FFF2-40B4-BE49-F238E27FC236}">
                <a16:creationId xmlns:a16="http://schemas.microsoft.com/office/drawing/2014/main" id="{3C01F2A7-8ED2-3C15-CCD6-8108E546D486}"/>
              </a:ext>
            </a:extLst>
          </p:cNvPr>
          <p:cNvCxnSpPr>
            <a:cxnSpLocks noChangeShapeType="1"/>
            <a:stCxn id="14" idx="0"/>
            <a:endCxn id="15" idx="2"/>
          </p:cNvCxnSpPr>
          <p:nvPr/>
        </p:nvCxnSpPr>
        <p:spPr bwMode="auto">
          <a:xfrm rot="5400000" flipH="1" flipV="1">
            <a:off x="2816225" y="3299058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1" name="Shape 105">
            <a:extLst>
              <a:ext uri="{FF2B5EF4-FFF2-40B4-BE49-F238E27FC236}">
                <a16:creationId xmlns:a16="http://schemas.microsoft.com/office/drawing/2014/main" id="{F0534E17-6E75-6516-D98B-AA5178425AEF}"/>
              </a:ext>
            </a:extLst>
          </p:cNvPr>
          <p:cNvCxnSpPr>
            <a:cxnSpLocks noChangeShapeType="1"/>
            <a:stCxn id="15" idx="0"/>
            <a:endCxn id="16" idx="2"/>
          </p:cNvCxnSpPr>
          <p:nvPr/>
        </p:nvCxnSpPr>
        <p:spPr bwMode="auto">
          <a:xfrm rot="5400000" flipH="1" flipV="1">
            <a:off x="3173412" y="2941870"/>
            <a:ext cx="214313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2" name="Shape 107">
            <a:extLst>
              <a:ext uri="{FF2B5EF4-FFF2-40B4-BE49-F238E27FC236}">
                <a16:creationId xmlns:a16="http://schemas.microsoft.com/office/drawing/2014/main" id="{0E4DFEEF-620A-07AF-3029-48AA8C197A5C}"/>
              </a:ext>
            </a:extLst>
          </p:cNvPr>
          <p:cNvCxnSpPr>
            <a:cxnSpLocks noChangeShapeType="1"/>
            <a:stCxn id="16" idx="0"/>
            <a:endCxn id="17" idx="2"/>
          </p:cNvCxnSpPr>
          <p:nvPr/>
        </p:nvCxnSpPr>
        <p:spPr bwMode="auto">
          <a:xfrm rot="5400000" flipH="1" flipV="1">
            <a:off x="3530600" y="2584683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3" name="Shape 109">
            <a:extLst>
              <a:ext uri="{FF2B5EF4-FFF2-40B4-BE49-F238E27FC236}">
                <a16:creationId xmlns:a16="http://schemas.microsoft.com/office/drawing/2014/main" id="{2AE70FA0-8F38-1443-C58A-99373CCF3AEF}"/>
              </a:ext>
            </a:extLst>
          </p:cNvPr>
          <p:cNvCxnSpPr>
            <a:cxnSpLocks noChangeShapeType="1"/>
            <a:stCxn id="19" idx="0"/>
            <a:endCxn id="17" idx="6"/>
          </p:cNvCxnSpPr>
          <p:nvPr/>
        </p:nvCxnSpPr>
        <p:spPr bwMode="auto">
          <a:xfrm rot="16200000" flipV="1">
            <a:off x="4030663" y="2584682"/>
            <a:ext cx="214312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4" name="Elbow Connector 135">
            <a:extLst>
              <a:ext uri="{FF2B5EF4-FFF2-40B4-BE49-F238E27FC236}">
                <a16:creationId xmlns:a16="http://schemas.microsoft.com/office/drawing/2014/main" id="{9BE21271-AA9D-E490-0E35-4DA6827455A9}"/>
              </a:ext>
            </a:extLst>
          </p:cNvPr>
          <p:cNvCxnSpPr>
            <a:cxnSpLocks noChangeShapeType="1"/>
            <a:stCxn id="10" idx="1"/>
            <a:endCxn id="10" idx="7"/>
          </p:cNvCxnSpPr>
          <p:nvPr/>
        </p:nvCxnSpPr>
        <p:spPr bwMode="auto">
          <a:xfrm rot="5400000" flipH="1" flipV="1">
            <a:off x="1887537" y="2383071"/>
            <a:ext cx="1587" cy="201612"/>
          </a:xfrm>
          <a:prstGeom prst="curvedConnector3">
            <a:avLst>
              <a:gd name="adj1" fmla="val 15460269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45" name="Elbow Connector 142">
            <a:extLst>
              <a:ext uri="{FF2B5EF4-FFF2-40B4-BE49-F238E27FC236}">
                <a16:creationId xmlns:a16="http://schemas.microsoft.com/office/drawing/2014/main" id="{A6F82E0A-B333-178E-108A-40D2505C240F}"/>
              </a:ext>
            </a:extLst>
          </p:cNvPr>
          <p:cNvCxnSpPr>
            <a:cxnSpLocks noChangeShapeType="1"/>
            <a:stCxn id="17" idx="1"/>
            <a:endCxn id="17" idx="7"/>
          </p:cNvCxnSpPr>
          <p:nvPr/>
        </p:nvCxnSpPr>
        <p:spPr bwMode="auto">
          <a:xfrm rot="5400000" flipH="1" flipV="1">
            <a:off x="3887787" y="2383071"/>
            <a:ext cx="1587" cy="201612"/>
          </a:xfrm>
          <a:prstGeom prst="curvedConnector3">
            <a:avLst>
              <a:gd name="adj1" fmla="val 13366380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sp>
        <p:nvSpPr>
          <p:cNvPr id="46" name="Freeform 193">
            <a:extLst>
              <a:ext uri="{FF2B5EF4-FFF2-40B4-BE49-F238E27FC236}">
                <a16:creationId xmlns:a16="http://schemas.microsoft.com/office/drawing/2014/main" id="{F7948143-53CB-1CF9-C0F2-8CE30BDC2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724383"/>
            <a:ext cx="152400" cy="428625"/>
          </a:xfrm>
          <a:custGeom>
            <a:avLst/>
            <a:gdLst>
              <a:gd name="T0" fmla="*/ 152400 w 152400"/>
              <a:gd name="T1" fmla="*/ 0 h 428625"/>
              <a:gd name="T2" fmla="*/ 0 w 152400"/>
              <a:gd name="T3" fmla="*/ 238125 h 428625"/>
              <a:gd name="T4" fmla="*/ 152400 w 152400"/>
              <a:gd name="T5" fmla="*/ 428625 h 428625"/>
              <a:gd name="T6" fmla="*/ 152400 w 152400"/>
              <a:gd name="T7" fmla="*/ 428625 h 428625"/>
              <a:gd name="T8" fmla="*/ 152400 w 152400"/>
              <a:gd name="T9" fmla="*/ 428625 h 4286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400"/>
              <a:gd name="T16" fmla="*/ 0 h 428625"/>
              <a:gd name="T17" fmla="*/ 152400 w 152400"/>
              <a:gd name="T18" fmla="*/ 428625 h 4286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400" h="428625">
                <a:moveTo>
                  <a:pt x="152400" y="0"/>
                </a:moveTo>
                <a:cubicBezTo>
                  <a:pt x="76200" y="83344"/>
                  <a:pt x="0" y="166688"/>
                  <a:pt x="0" y="238125"/>
                </a:cubicBezTo>
                <a:cubicBezTo>
                  <a:pt x="0" y="309562"/>
                  <a:pt x="152400" y="428625"/>
                  <a:pt x="152400" y="428625"/>
                </a:cubicBezTo>
              </a:path>
            </a:pathLst>
          </a:cu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/>
          <a:lstStyle/>
          <a:p>
            <a:endParaRPr lang="cs-CZ"/>
          </a:p>
        </p:txBody>
      </p:sp>
      <p:sp>
        <p:nvSpPr>
          <p:cNvPr id="47" name="Oval 194">
            <a:extLst>
              <a:ext uri="{FF2B5EF4-FFF2-40B4-BE49-F238E27FC236}">
                <a16:creationId xmlns:a16="http://schemas.microsoft.com/office/drawing/2014/main" id="{E9BF66BD-CB4B-E0D7-2233-60589D9BD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49728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</a:t>
            </a:r>
            <a:endParaRPr lang="cs-CZ" altLang="cs-CZ" sz="1800"/>
          </a:p>
        </p:txBody>
      </p:sp>
      <p:sp>
        <p:nvSpPr>
          <p:cNvPr id="48" name="Oval 195">
            <a:extLst>
              <a:ext uri="{FF2B5EF4-FFF2-40B4-BE49-F238E27FC236}">
                <a16:creationId xmlns:a16="http://schemas.microsoft.com/office/drawing/2014/main" id="{C24C44E4-AA22-18F6-147D-1ABC13637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5787" y="5140092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2</a:t>
            </a:r>
            <a:endParaRPr lang="cs-CZ" altLang="cs-CZ" sz="1800"/>
          </a:p>
        </p:txBody>
      </p:sp>
      <p:sp>
        <p:nvSpPr>
          <p:cNvPr id="49" name="Oval 196">
            <a:extLst>
              <a:ext uri="{FF2B5EF4-FFF2-40B4-BE49-F238E27FC236}">
                <a16:creationId xmlns:a16="http://schemas.microsoft.com/office/drawing/2014/main" id="{0AE57FD4-499D-5820-2FDC-883DFDC7D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478290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3</a:t>
            </a:r>
            <a:endParaRPr lang="cs-CZ" altLang="cs-CZ" sz="1800"/>
          </a:p>
        </p:txBody>
      </p:sp>
      <p:sp>
        <p:nvSpPr>
          <p:cNvPr id="50" name="Oval 197">
            <a:extLst>
              <a:ext uri="{FF2B5EF4-FFF2-40B4-BE49-F238E27FC236}">
                <a16:creationId xmlns:a16="http://schemas.microsoft.com/office/drawing/2014/main" id="{398578E3-2EA2-C35B-C781-337F733A1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62" y="4425717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 dirty="0"/>
              <a:t>4</a:t>
            </a:r>
            <a:endParaRPr lang="cs-CZ" altLang="cs-CZ" sz="1800" dirty="0"/>
          </a:p>
        </p:txBody>
      </p:sp>
      <p:sp>
        <p:nvSpPr>
          <p:cNvPr id="51" name="Oval 198">
            <a:extLst>
              <a:ext uri="{FF2B5EF4-FFF2-40B4-BE49-F238E27FC236}">
                <a16:creationId xmlns:a16="http://schemas.microsoft.com/office/drawing/2014/main" id="{D4963F21-E0FD-C8CD-EEEA-3A206B23D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549728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6</a:t>
            </a:r>
            <a:endParaRPr lang="cs-CZ" altLang="cs-CZ" sz="1800"/>
          </a:p>
        </p:txBody>
      </p:sp>
      <p:sp>
        <p:nvSpPr>
          <p:cNvPr id="52" name="Oval 199">
            <a:extLst>
              <a:ext uri="{FF2B5EF4-FFF2-40B4-BE49-F238E27FC236}">
                <a16:creationId xmlns:a16="http://schemas.microsoft.com/office/drawing/2014/main" id="{3013B074-5B86-0195-3408-3F9BA1B3D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62" y="5854467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7</a:t>
            </a:r>
            <a:endParaRPr lang="cs-CZ" altLang="cs-CZ" sz="1800"/>
          </a:p>
        </p:txBody>
      </p:sp>
      <p:sp>
        <p:nvSpPr>
          <p:cNvPr id="53" name="Oval 200">
            <a:extLst>
              <a:ext uri="{FF2B5EF4-FFF2-40B4-BE49-F238E27FC236}">
                <a16:creationId xmlns:a16="http://schemas.microsoft.com/office/drawing/2014/main" id="{89321C7C-B633-34ED-1E2A-0B72D4BD6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5787" y="5854467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5</a:t>
            </a:r>
            <a:endParaRPr lang="cs-CZ" altLang="cs-CZ" sz="1800"/>
          </a:p>
        </p:txBody>
      </p:sp>
      <p:sp>
        <p:nvSpPr>
          <p:cNvPr id="54" name="Oval 201">
            <a:extLst>
              <a:ext uri="{FF2B5EF4-FFF2-40B4-BE49-F238E27FC236}">
                <a16:creationId xmlns:a16="http://schemas.microsoft.com/office/drawing/2014/main" id="{1746B893-D87F-9ADF-DD1F-A49689E1E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549728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9</a:t>
            </a:r>
            <a:endParaRPr lang="cs-CZ" altLang="cs-CZ" sz="1800"/>
          </a:p>
        </p:txBody>
      </p:sp>
      <p:sp>
        <p:nvSpPr>
          <p:cNvPr id="55" name="Oval 202">
            <a:extLst>
              <a:ext uri="{FF2B5EF4-FFF2-40B4-BE49-F238E27FC236}">
                <a16:creationId xmlns:a16="http://schemas.microsoft.com/office/drawing/2014/main" id="{AECC8376-D897-60F5-1CD4-5101AF2DE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037" y="5140092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10</a:t>
            </a:r>
            <a:endParaRPr lang="cs-CZ" altLang="cs-CZ" sz="1800"/>
          </a:p>
        </p:txBody>
      </p:sp>
      <p:sp>
        <p:nvSpPr>
          <p:cNvPr id="56" name="Oval 203">
            <a:extLst>
              <a:ext uri="{FF2B5EF4-FFF2-40B4-BE49-F238E27FC236}">
                <a16:creationId xmlns:a16="http://schemas.microsoft.com/office/drawing/2014/main" id="{DD2CEA35-9F51-A726-4A56-68CE260C0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3225" y="478290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11</a:t>
            </a:r>
            <a:endParaRPr lang="cs-CZ" altLang="cs-CZ" sz="1800"/>
          </a:p>
        </p:txBody>
      </p:sp>
      <p:sp>
        <p:nvSpPr>
          <p:cNvPr id="57" name="Oval 204">
            <a:extLst>
              <a:ext uri="{FF2B5EF4-FFF2-40B4-BE49-F238E27FC236}">
                <a16:creationId xmlns:a16="http://schemas.microsoft.com/office/drawing/2014/main" id="{4328CDB8-9765-7F7A-FAEF-2694F4331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2" y="4425717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12</a:t>
            </a:r>
            <a:endParaRPr lang="cs-CZ" altLang="cs-CZ" sz="1800"/>
          </a:p>
        </p:txBody>
      </p:sp>
      <p:sp>
        <p:nvSpPr>
          <p:cNvPr id="58" name="Oval 205">
            <a:extLst>
              <a:ext uri="{FF2B5EF4-FFF2-40B4-BE49-F238E27FC236}">
                <a16:creationId xmlns:a16="http://schemas.microsoft.com/office/drawing/2014/main" id="{726AB793-FEDF-52BD-702F-192A967D5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2" y="5140092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13</a:t>
            </a:r>
            <a:endParaRPr lang="cs-CZ" altLang="cs-CZ" sz="1800"/>
          </a:p>
        </p:txBody>
      </p:sp>
      <p:sp>
        <p:nvSpPr>
          <p:cNvPr id="59" name="Oval 206">
            <a:extLst>
              <a:ext uri="{FF2B5EF4-FFF2-40B4-BE49-F238E27FC236}">
                <a16:creationId xmlns:a16="http://schemas.microsoft.com/office/drawing/2014/main" id="{F2727E7C-9ADA-7127-B267-9C64C32BE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478290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14</a:t>
            </a:r>
            <a:endParaRPr lang="cs-CZ" altLang="cs-CZ" sz="1800"/>
          </a:p>
        </p:txBody>
      </p:sp>
      <p:sp>
        <p:nvSpPr>
          <p:cNvPr id="60" name="Oval 207">
            <a:extLst>
              <a:ext uri="{FF2B5EF4-FFF2-40B4-BE49-F238E27FC236}">
                <a16:creationId xmlns:a16="http://schemas.microsoft.com/office/drawing/2014/main" id="{7BED3EC0-B941-67EE-49F0-14C1B1A66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1662" y="5854467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8</a:t>
            </a:r>
            <a:endParaRPr lang="cs-CZ" altLang="cs-CZ" sz="1800"/>
          </a:p>
        </p:txBody>
      </p:sp>
      <p:cxnSp>
        <p:nvCxnSpPr>
          <p:cNvPr id="61" name="Straight Connector 208">
            <a:extLst>
              <a:ext uri="{FF2B5EF4-FFF2-40B4-BE49-F238E27FC236}">
                <a16:creationId xmlns:a16="http://schemas.microsoft.com/office/drawing/2014/main" id="{9BC020CB-84DD-8AFD-9136-4848682E8998}"/>
              </a:ext>
            </a:extLst>
          </p:cNvPr>
          <p:cNvCxnSpPr>
            <a:cxnSpLocks noChangeShapeType="1"/>
            <a:stCxn id="47" idx="7"/>
            <a:endCxn id="48" idx="3"/>
          </p:cNvCxnSpPr>
          <p:nvPr/>
        </p:nvCxnSpPr>
        <p:spPr bwMode="auto">
          <a:xfrm rot="5400000" flipH="1" flipV="1">
            <a:off x="4283075" y="5384567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2" name="Straight Connector 209">
            <a:extLst>
              <a:ext uri="{FF2B5EF4-FFF2-40B4-BE49-F238E27FC236}">
                <a16:creationId xmlns:a16="http://schemas.microsoft.com/office/drawing/2014/main" id="{5CFD23C6-F994-2032-1BCF-575C0F0EC4C4}"/>
              </a:ext>
            </a:extLst>
          </p:cNvPr>
          <p:cNvCxnSpPr>
            <a:cxnSpLocks noChangeShapeType="1"/>
            <a:stCxn id="48" idx="7"/>
            <a:endCxn id="49" idx="3"/>
          </p:cNvCxnSpPr>
          <p:nvPr/>
        </p:nvCxnSpPr>
        <p:spPr bwMode="auto">
          <a:xfrm rot="5400000" flipH="1" flipV="1">
            <a:off x="4640262" y="5027380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3" name="Straight Connector 210">
            <a:extLst>
              <a:ext uri="{FF2B5EF4-FFF2-40B4-BE49-F238E27FC236}">
                <a16:creationId xmlns:a16="http://schemas.microsoft.com/office/drawing/2014/main" id="{6B95B80A-7A98-DFDD-59DB-7585E7C16DC3}"/>
              </a:ext>
            </a:extLst>
          </p:cNvPr>
          <p:cNvCxnSpPr>
            <a:cxnSpLocks noChangeShapeType="1"/>
            <a:stCxn id="49" idx="7"/>
            <a:endCxn id="50" idx="3"/>
          </p:cNvCxnSpPr>
          <p:nvPr/>
        </p:nvCxnSpPr>
        <p:spPr bwMode="auto">
          <a:xfrm rot="5400000" flipH="1" flipV="1">
            <a:off x="4997450" y="4670192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" name="Straight Connector 211">
            <a:extLst>
              <a:ext uri="{FF2B5EF4-FFF2-40B4-BE49-F238E27FC236}">
                <a16:creationId xmlns:a16="http://schemas.microsoft.com/office/drawing/2014/main" id="{B93F81F6-F07D-2D33-B77F-8C4AC3BF071E}"/>
              </a:ext>
            </a:extLst>
          </p:cNvPr>
          <p:cNvCxnSpPr>
            <a:cxnSpLocks noChangeShapeType="1"/>
            <a:stCxn id="51" idx="1"/>
            <a:endCxn id="48" idx="5"/>
          </p:cNvCxnSpPr>
          <p:nvPr/>
        </p:nvCxnSpPr>
        <p:spPr bwMode="auto">
          <a:xfrm rot="16200000" flipV="1">
            <a:off x="4640262" y="5384567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" name="Straight Connector 212">
            <a:extLst>
              <a:ext uri="{FF2B5EF4-FFF2-40B4-BE49-F238E27FC236}">
                <a16:creationId xmlns:a16="http://schemas.microsoft.com/office/drawing/2014/main" id="{E83EC019-9E3D-184B-5252-AC3B140789BC}"/>
              </a:ext>
            </a:extLst>
          </p:cNvPr>
          <p:cNvCxnSpPr>
            <a:cxnSpLocks noChangeShapeType="1"/>
            <a:stCxn id="53" idx="7"/>
            <a:endCxn id="51" idx="3"/>
          </p:cNvCxnSpPr>
          <p:nvPr/>
        </p:nvCxnSpPr>
        <p:spPr bwMode="auto">
          <a:xfrm rot="5400000" flipH="1" flipV="1">
            <a:off x="4640262" y="5741755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" name="Straight Connector 213">
            <a:extLst>
              <a:ext uri="{FF2B5EF4-FFF2-40B4-BE49-F238E27FC236}">
                <a16:creationId xmlns:a16="http://schemas.microsoft.com/office/drawing/2014/main" id="{C9BB19CE-535E-ADF9-0863-17212DE0329E}"/>
              </a:ext>
            </a:extLst>
          </p:cNvPr>
          <p:cNvCxnSpPr>
            <a:cxnSpLocks noChangeShapeType="1"/>
            <a:stCxn id="52" idx="1"/>
            <a:endCxn id="51" idx="5"/>
          </p:cNvCxnSpPr>
          <p:nvPr/>
        </p:nvCxnSpPr>
        <p:spPr bwMode="auto">
          <a:xfrm rot="16200000" flipV="1">
            <a:off x="4997450" y="5741755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" name="Straight Connector 214">
            <a:extLst>
              <a:ext uri="{FF2B5EF4-FFF2-40B4-BE49-F238E27FC236}">
                <a16:creationId xmlns:a16="http://schemas.microsoft.com/office/drawing/2014/main" id="{C559F8E3-EF4D-1534-20D3-9E96DF018D67}"/>
              </a:ext>
            </a:extLst>
          </p:cNvPr>
          <p:cNvCxnSpPr>
            <a:cxnSpLocks noChangeShapeType="1"/>
            <a:stCxn id="60" idx="7"/>
            <a:endCxn id="54" idx="3"/>
          </p:cNvCxnSpPr>
          <p:nvPr/>
        </p:nvCxnSpPr>
        <p:spPr bwMode="auto">
          <a:xfrm rot="5400000" flipH="1" flipV="1">
            <a:off x="5926137" y="5741755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" name="Straight Connector 215">
            <a:extLst>
              <a:ext uri="{FF2B5EF4-FFF2-40B4-BE49-F238E27FC236}">
                <a16:creationId xmlns:a16="http://schemas.microsoft.com/office/drawing/2014/main" id="{00187372-0D8D-B627-866B-E66DDEFFBC35}"/>
              </a:ext>
            </a:extLst>
          </p:cNvPr>
          <p:cNvCxnSpPr>
            <a:cxnSpLocks noChangeShapeType="1"/>
            <a:stCxn id="54" idx="7"/>
            <a:endCxn id="55" idx="3"/>
          </p:cNvCxnSpPr>
          <p:nvPr/>
        </p:nvCxnSpPr>
        <p:spPr bwMode="auto">
          <a:xfrm rot="5400000" flipH="1" flipV="1">
            <a:off x="6283325" y="5384567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" name="Straight Connector 216">
            <a:extLst>
              <a:ext uri="{FF2B5EF4-FFF2-40B4-BE49-F238E27FC236}">
                <a16:creationId xmlns:a16="http://schemas.microsoft.com/office/drawing/2014/main" id="{C01197C3-E3A1-C90F-CF4D-CF3627D0D41B}"/>
              </a:ext>
            </a:extLst>
          </p:cNvPr>
          <p:cNvCxnSpPr>
            <a:cxnSpLocks noChangeShapeType="1"/>
            <a:stCxn id="55" idx="7"/>
            <a:endCxn id="56" idx="3"/>
          </p:cNvCxnSpPr>
          <p:nvPr/>
        </p:nvCxnSpPr>
        <p:spPr bwMode="auto">
          <a:xfrm rot="5400000" flipH="1" flipV="1">
            <a:off x="6640512" y="5027380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Straight Connector 217">
            <a:extLst>
              <a:ext uri="{FF2B5EF4-FFF2-40B4-BE49-F238E27FC236}">
                <a16:creationId xmlns:a16="http://schemas.microsoft.com/office/drawing/2014/main" id="{3AD58639-B52C-590D-9A16-042EE72C735F}"/>
              </a:ext>
            </a:extLst>
          </p:cNvPr>
          <p:cNvCxnSpPr>
            <a:cxnSpLocks noChangeShapeType="1"/>
            <a:stCxn id="56" idx="7"/>
            <a:endCxn id="57" idx="3"/>
          </p:cNvCxnSpPr>
          <p:nvPr/>
        </p:nvCxnSpPr>
        <p:spPr bwMode="auto">
          <a:xfrm rot="5400000" flipH="1" flipV="1">
            <a:off x="6997700" y="4670192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1" name="Straight Connector 218">
            <a:extLst>
              <a:ext uri="{FF2B5EF4-FFF2-40B4-BE49-F238E27FC236}">
                <a16:creationId xmlns:a16="http://schemas.microsoft.com/office/drawing/2014/main" id="{DC03A635-12FB-BFE3-24A8-481B7378AE2A}"/>
              </a:ext>
            </a:extLst>
          </p:cNvPr>
          <p:cNvCxnSpPr>
            <a:cxnSpLocks noChangeShapeType="1"/>
            <a:stCxn id="58" idx="0"/>
            <a:endCxn id="57" idx="4"/>
          </p:cNvCxnSpPr>
          <p:nvPr/>
        </p:nvCxnSpPr>
        <p:spPr bwMode="auto">
          <a:xfrm rot="5400000" flipH="1" flipV="1">
            <a:off x="7039768" y="4924986"/>
            <a:ext cx="42862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2" name="Straight Connector 219">
            <a:extLst>
              <a:ext uri="{FF2B5EF4-FFF2-40B4-BE49-F238E27FC236}">
                <a16:creationId xmlns:a16="http://schemas.microsoft.com/office/drawing/2014/main" id="{F00D8532-FCBE-6B07-D6ED-69B98027A889}"/>
              </a:ext>
            </a:extLst>
          </p:cNvPr>
          <p:cNvCxnSpPr>
            <a:cxnSpLocks noChangeShapeType="1"/>
            <a:stCxn id="59" idx="1"/>
            <a:endCxn id="57" idx="5"/>
          </p:cNvCxnSpPr>
          <p:nvPr/>
        </p:nvCxnSpPr>
        <p:spPr bwMode="auto">
          <a:xfrm rot="16200000" flipV="1">
            <a:off x="7354887" y="4670192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3" name="Straight Connector 85">
            <a:extLst>
              <a:ext uri="{FF2B5EF4-FFF2-40B4-BE49-F238E27FC236}">
                <a16:creationId xmlns:a16="http://schemas.microsoft.com/office/drawing/2014/main" id="{96C2C023-1733-3D6B-2613-CCD2ED049922}"/>
              </a:ext>
            </a:extLst>
          </p:cNvPr>
          <p:cNvCxnSpPr>
            <a:cxnSpLocks noChangeShapeType="1"/>
            <a:stCxn id="47" idx="0"/>
            <a:endCxn id="49" idx="2"/>
          </p:cNvCxnSpPr>
          <p:nvPr/>
        </p:nvCxnSpPr>
        <p:spPr bwMode="auto">
          <a:xfrm rot="5400000" flipH="1" flipV="1">
            <a:off x="4181475" y="4925780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4" name="Shape 221">
            <a:extLst>
              <a:ext uri="{FF2B5EF4-FFF2-40B4-BE49-F238E27FC236}">
                <a16:creationId xmlns:a16="http://schemas.microsoft.com/office/drawing/2014/main" id="{3CCEB245-9D56-6FAC-8E1E-6F6822C307C0}"/>
              </a:ext>
            </a:extLst>
          </p:cNvPr>
          <p:cNvCxnSpPr>
            <a:cxnSpLocks noChangeShapeType="1"/>
            <a:stCxn id="48" idx="0"/>
            <a:endCxn id="50" idx="2"/>
          </p:cNvCxnSpPr>
          <p:nvPr/>
        </p:nvCxnSpPr>
        <p:spPr bwMode="auto">
          <a:xfrm rot="5400000" flipH="1" flipV="1">
            <a:off x="4538662" y="4568592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5" name="Elbow Connector 89">
            <a:extLst>
              <a:ext uri="{FF2B5EF4-FFF2-40B4-BE49-F238E27FC236}">
                <a16:creationId xmlns:a16="http://schemas.microsoft.com/office/drawing/2014/main" id="{04404547-2188-694B-FEE2-3097E5868F4C}"/>
              </a:ext>
            </a:extLst>
          </p:cNvPr>
          <p:cNvCxnSpPr>
            <a:cxnSpLocks noChangeShapeType="1"/>
            <a:stCxn id="49" idx="0"/>
            <a:endCxn id="50" idx="2"/>
          </p:cNvCxnSpPr>
          <p:nvPr/>
        </p:nvCxnSpPr>
        <p:spPr bwMode="auto">
          <a:xfrm rot="5400000" flipH="1" flipV="1">
            <a:off x="4895849" y="4568593"/>
            <a:ext cx="214313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6" name="Elbow Connector 92">
            <a:extLst>
              <a:ext uri="{FF2B5EF4-FFF2-40B4-BE49-F238E27FC236}">
                <a16:creationId xmlns:a16="http://schemas.microsoft.com/office/drawing/2014/main" id="{6CD68A5B-F9CA-ECAA-D149-A8237D63B53F}"/>
              </a:ext>
            </a:extLst>
          </p:cNvPr>
          <p:cNvCxnSpPr>
            <a:cxnSpLocks noChangeShapeType="1"/>
            <a:stCxn id="51" idx="0"/>
            <a:endCxn id="49" idx="4"/>
          </p:cNvCxnSpPr>
          <p:nvPr/>
        </p:nvCxnSpPr>
        <p:spPr bwMode="auto">
          <a:xfrm rot="5400000" flipH="1" flipV="1">
            <a:off x="4681538" y="5282967"/>
            <a:ext cx="430212" cy="1587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7" name="Shape 224">
            <a:extLst>
              <a:ext uri="{FF2B5EF4-FFF2-40B4-BE49-F238E27FC236}">
                <a16:creationId xmlns:a16="http://schemas.microsoft.com/office/drawing/2014/main" id="{B09238D1-1375-2FDB-1017-A451D085DEFD}"/>
              </a:ext>
            </a:extLst>
          </p:cNvPr>
          <p:cNvCxnSpPr>
            <a:cxnSpLocks noChangeShapeType="1"/>
            <a:stCxn id="53" idx="0"/>
            <a:endCxn id="48" idx="4"/>
          </p:cNvCxnSpPr>
          <p:nvPr/>
        </p:nvCxnSpPr>
        <p:spPr bwMode="auto">
          <a:xfrm rot="5400000" flipH="1" flipV="1">
            <a:off x="4325143" y="5640949"/>
            <a:ext cx="428625" cy="1588"/>
          </a:xfrm>
          <a:prstGeom prst="curved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8" name="Shape 225">
            <a:extLst>
              <a:ext uri="{FF2B5EF4-FFF2-40B4-BE49-F238E27FC236}">
                <a16:creationId xmlns:a16="http://schemas.microsoft.com/office/drawing/2014/main" id="{D44AFC31-BE0B-C662-C075-63BD374CE5EF}"/>
              </a:ext>
            </a:extLst>
          </p:cNvPr>
          <p:cNvCxnSpPr>
            <a:cxnSpLocks noChangeShapeType="1"/>
            <a:stCxn id="52" idx="0"/>
            <a:endCxn id="48" idx="6"/>
          </p:cNvCxnSpPr>
          <p:nvPr/>
        </p:nvCxnSpPr>
        <p:spPr bwMode="auto">
          <a:xfrm rot="16200000" flipV="1">
            <a:off x="4681537" y="5282967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79" name="Elbow Connector 100">
            <a:extLst>
              <a:ext uri="{FF2B5EF4-FFF2-40B4-BE49-F238E27FC236}">
                <a16:creationId xmlns:a16="http://schemas.microsoft.com/office/drawing/2014/main" id="{BE1DDE06-5626-2FB5-08CC-9D01EA9DB915}"/>
              </a:ext>
            </a:extLst>
          </p:cNvPr>
          <p:cNvCxnSpPr>
            <a:cxnSpLocks noChangeShapeType="1"/>
            <a:stCxn id="60" idx="0"/>
            <a:endCxn id="55" idx="2"/>
          </p:cNvCxnSpPr>
          <p:nvPr/>
        </p:nvCxnSpPr>
        <p:spPr bwMode="auto">
          <a:xfrm rot="5400000" flipH="1" flipV="1">
            <a:off x="5824537" y="5282967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0" name="Shape 227">
            <a:extLst>
              <a:ext uri="{FF2B5EF4-FFF2-40B4-BE49-F238E27FC236}">
                <a16:creationId xmlns:a16="http://schemas.microsoft.com/office/drawing/2014/main" id="{C661C59B-9385-457E-C10D-4D45A57F30E9}"/>
              </a:ext>
            </a:extLst>
          </p:cNvPr>
          <p:cNvCxnSpPr>
            <a:cxnSpLocks noChangeShapeType="1"/>
            <a:stCxn id="54" idx="0"/>
            <a:endCxn id="56" idx="2"/>
          </p:cNvCxnSpPr>
          <p:nvPr/>
        </p:nvCxnSpPr>
        <p:spPr bwMode="auto">
          <a:xfrm rot="5400000" flipH="1" flipV="1">
            <a:off x="6181725" y="4925780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1" name="Shape 228">
            <a:extLst>
              <a:ext uri="{FF2B5EF4-FFF2-40B4-BE49-F238E27FC236}">
                <a16:creationId xmlns:a16="http://schemas.microsoft.com/office/drawing/2014/main" id="{E5AD558E-5B2D-99DA-88DA-6AD751953F11}"/>
              </a:ext>
            </a:extLst>
          </p:cNvPr>
          <p:cNvCxnSpPr>
            <a:cxnSpLocks noChangeShapeType="1"/>
            <a:stCxn id="55" idx="0"/>
            <a:endCxn id="57" idx="2"/>
          </p:cNvCxnSpPr>
          <p:nvPr/>
        </p:nvCxnSpPr>
        <p:spPr bwMode="auto">
          <a:xfrm rot="5400000" flipH="1" flipV="1">
            <a:off x="6538912" y="4568592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2" name="Shape 229">
            <a:extLst>
              <a:ext uri="{FF2B5EF4-FFF2-40B4-BE49-F238E27FC236}">
                <a16:creationId xmlns:a16="http://schemas.microsoft.com/office/drawing/2014/main" id="{32F623E7-4831-63E0-DDD8-7C86BA5895C5}"/>
              </a:ext>
            </a:extLst>
          </p:cNvPr>
          <p:cNvCxnSpPr>
            <a:cxnSpLocks noChangeShapeType="1"/>
            <a:stCxn id="56" idx="0"/>
            <a:endCxn id="57" idx="2"/>
          </p:cNvCxnSpPr>
          <p:nvPr/>
        </p:nvCxnSpPr>
        <p:spPr bwMode="auto">
          <a:xfrm rot="5400000" flipH="1" flipV="1">
            <a:off x="6896099" y="4568593"/>
            <a:ext cx="214313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3" name="Shape 230">
            <a:extLst>
              <a:ext uri="{FF2B5EF4-FFF2-40B4-BE49-F238E27FC236}">
                <a16:creationId xmlns:a16="http://schemas.microsoft.com/office/drawing/2014/main" id="{735C0356-027D-F401-492C-FF1DF9928625}"/>
              </a:ext>
            </a:extLst>
          </p:cNvPr>
          <p:cNvCxnSpPr>
            <a:cxnSpLocks noChangeShapeType="1"/>
            <a:stCxn id="59" idx="0"/>
            <a:endCxn id="57" idx="6"/>
          </p:cNvCxnSpPr>
          <p:nvPr/>
        </p:nvCxnSpPr>
        <p:spPr bwMode="auto">
          <a:xfrm rot="16200000" flipV="1">
            <a:off x="7396162" y="4568592"/>
            <a:ext cx="214313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4" name="Elbow Connector 135">
            <a:extLst>
              <a:ext uri="{FF2B5EF4-FFF2-40B4-BE49-F238E27FC236}">
                <a16:creationId xmlns:a16="http://schemas.microsoft.com/office/drawing/2014/main" id="{89B0E1FE-3196-2250-9A44-2300B4A94C3E}"/>
              </a:ext>
            </a:extLst>
          </p:cNvPr>
          <p:cNvCxnSpPr>
            <a:cxnSpLocks noChangeShapeType="1"/>
            <a:stCxn id="50" idx="1"/>
            <a:endCxn id="50" idx="7"/>
          </p:cNvCxnSpPr>
          <p:nvPr/>
        </p:nvCxnSpPr>
        <p:spPr bwMode="auto">
          <a:xfrm rot="5400000" flipH="1" flipV="1">
            <a:off x="5253037" y="4366980"/>
            <a:ext cx="1588" cy="201612"/>
          </a:xfrm>
          <a:prstGeom prst="curvedConnector3">
            <a:avLst>
              <a:gd name="adj1" fmla="val 15460269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85" name="Elbow Connector 142">
            <a:extLst>
              <a:ext uri="{FF2B5EF4-FFF2-40B4-BE49-F238E27FC236}">
                <a16:creationId xmlns:a16="http://schemas.microsoft.com/office/drawing/2014/main" id="{5FE1D878-EEE5-9036-CC14-0565E1EC9FB2}"/>
              </a:ext>
            </a:extLst>
          </p:cNvPr>
          <p:cNvCxnSpPr>
            <a:cxnSpLocks noChangeShapeType="1"/>
            <a:stCxn id="57" idx="1"/>
            <a:endCxn id="57" idx="7"/>
          </p:cNvCxnSpPr>
          <p:nvPr/>
        </p:nvCxnSpPr>
        <p:spPr bwMode="auto">
          <a:xfrm rot="5400000" flipH="1" flipV="1">
            <a:off x="7253287" y="4366980"/>
            <a:ext cx="1588" cy="201612"/>
          </a:xfrm>
          <a:prstGeom prst="curvedConnector3">
            <a:avLst>
              <a:gd name="adj1" fmla="val 13366380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sp>
        <p:nvSpPr>
          <p:cNvPr id="86" name="Freeform 233">
            <a:extLst>
              <a:ext uri="{FF2B5EF4-FFF2-40B4-BE49-F238E27FC236}">
                <a16:creationId xmlns:a16="http://schemas.microsoft.com/office/drawing/2014/main" id="{49FEB150-C5D1-D5AD-87E1-3C024630F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300" y="4709880"/>
            <a:ext cx="152400" cy="428625"/>
          </a:xfrm>
          <a:custGeom>
            <a:avLst/>
            <a:gdLst>
              <a:gd name="T0" fmla="*/ 152400 w 152400"/>
              <a:gd name="T1" fmla="*/ 0 h 428625"/>
              <a:gd name="T2" fmla="*/ 0 w 152400"/>
              <a:gd name="T3" fmla="*/ 238125 h 428625"/>
              <a:gd name="T4" fmla="*/ 152400 w 152400"/>
              <a:gd name="T5" fmla="*/ 428625 h 428625"/>
              <a:gd name="T6" fmla="*/ 152400 w 152400"/>
              <a:gd name="T7" fmla="*/ 428625 h 428625"/>
              <a:gd name="T8" fmla="*/ 152400 w 152400"/>
              <a:gd name="T9" fmla="*/ 428625 h 4286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400"/>
              <a:gd name="T16" fmla="*/ 0 h 428625"/>
              <a:gd name="T17" fmla="*/ 152400 w 152400"/>
              <a:gd name="T18" fmla="*/ 428625 h 4286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400" h="428625">
                <a:moveTo>
                  <a:pt x="152400" y="0"/>
                </a:moveTo>
                <a:cubicBezTo>
                  <a:pt x="76200" y="83344"/>
                  <a:pt x="0" y="166688"/>
                  <a:pt x="0" y="238125"/>
                </a:cubicBezTo>
                <a:cubicBezTo>
                  <a:pt x="0" y="309562"/>
                  <a:pt x="152400" y="428625"/>
                  <a:pt x="152400" y="428625"/>
                </a:cubicBezTo>
              </a:path>
            </a:pathLst>
          </a:cu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/>
          <a:lstStyle/>
          <a:p>
            <a:endParaRPr lang="cs-CZ"/>
          </a:p>
        </p:txBody>
      </p:sp>
      <p:sp>
        <p:nvSpPr>
          <p:cNvPr id="87" name="Oval 234">
            <a:extLst>
              <a:ext uri="{FF2B5EF4-FFF2-40B4-BE49-F238E27FC236}">
                <a16:creationId xmlns:a16="http://schemas.microsoft.com/office/drawing/2014/main" id="{C17D7287-C195-EEBA-9ED3-08C40CD0D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8463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</a:t>
            </a:r>
            <a:endParaRPr lang="cs-CZ" altLang="cs-CZ" sz="1800"/>
          </a:p>
        </p:txBody>
      </p:sp>
      <p:sp>
        <p:nvSpPr>
          <p:cNvPr id="88" name="Oval 235">
            <a:extLst>
              <a:ext uri="{FF2B5EF4-FFF2-40B4-BE49-F238E27FC236}">
                <a16:creationId xmlns:a16="http://schemas.microsoft.com/office/drawing/2014/main" id="{1103A41E-8A36-B239-44CD-D142500D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5650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2</a:t>
            </a:r>
            <a:endParaRPr lang="cs-CZ" altLang="cs-CZ" sz="1800"/>
          </a:p>
        </p:txBody>
      </p:sp>
      <p:sp>
        <p:nvSpPr>
          <p:cNvPr id="89" name="Oval 236">
            <a:extLst>
              <a:ext uri="{FF2B5EF4-FFF2-40B4-BE49-F238E27FC236}">
                <a16:creationId xmlns:a16="http://schemas.microsoft.com/office/drawing/2014/main" id="{DB815B88-48CD-A545-A040-5C0FFF403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838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3</a:t>
            </a:r>
            <a:endParaRPr lang="cs-CZ" altLang="cs-CZ" sz="1800"/>
          </a:p>
        </p:txBody>
      </p:sp>
      <p:sp>
        <p:nvSpPr>
          <p:cNvPr id="90" name="Oval 237">
            <a:extLst>
              <a:ext uri="{FF2B5EF4-FFF2-40B4-BE49-F238E27FC236}">
                <a16:creationId xmlns:a16="http://schemas.microsoft.com/office/drawing/2014/main" id="{69ADB06F-BF84-EF2C-BCFD-3247B3ED2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244180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4</a:t>
            </a:r>
            <a:endParaRPr lang="cs-CZ" altLang="cs-CZ" sz="1800"/>
          </a:p>
        </p:txBody>
      </p:sp>
      <p:sp>
        <p:nvSpPr>
          <p:cNvPr id="91" name="Oval 238">
            <a:extLst>
              <a:ext uri="{FF2B5EF4-FFF2-40B4-BE49-F238E27FC236}">
                <a16:creationId xmlns:a16="http://schemas.microsoft.com/office/drawing/2014/main" id="{A085B04A-45FD-BB8A-F081-7A3EC8234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2838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6</a:t>
            </a:r>
            <a:endParaRPr lang="cs-CZ" altLang="cs-CZ" sz="1800"/>
          </a:p>
        </p:txBody>
      </p:sp>
      <p:sp>
        <p:nvSpPr>
          <p:cNvPr id="92" name="Oval 239">
            <a:extLst>
              <a:ext uri="{FF2B5EF4-FFF2-40B4-BE49-F238E27FC236}">
                <a16:creationId xmlns:a16="http://schemas.microsoft.com/office/drawing/2014/main" id="{68E29463-5D8B-EDC4-800E-003156718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7</a:t>
            </a:r>
            <a:endParaRPr lang="cs-CZ" altLang="cs-CZ" sz="1800"/>
          </a:p>
        </p:txBody>
      </p:sp>
      <p:sp>
        <p:nvSpPr>
          <p:cNvPr id="93" name="Oval 240">
            <a:extLst>
              <a:ext uri="{FF2B5EF4-FFF2-40B4-BE49-F238E27FC236}">
                <a16:creationId xmlns:a16="http://schemas.microsoft.com/office/drawing/2014/main" id="{BD00CA29-5178-9A58-6882-E135F981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5650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5</a:t>
            </a:r>
            <a:endParaRPr lang="cs-CZ" altLang="cs-CZ" sz="1800"/>
          </a:p>
        </p:txBody>
      </p:sp>
      <p:sp>
        <p:nvSpPr>
          <p:cNvPr id="94" name="Oval 241">
            <a:extLst>
              <a:ext uri="{FF2B5EF4-FFF2-40B4-BE49-F238E27FC236}">
                <a16:creationId xmlns:a16="http://schemas.microsoft.com/office/drawing/2014/main" id="{EC9EC97F-F3EF-D26B-B2A0-EB5009AC8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8713" y="3513370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9</a:t>
            </a:r>
            <a:endParaRPr lang="cs-CZ" altLang="cs-CZ" sz="1800"/>
          </a:p>
        </p:txBody>
      </p:sp>
      <p:sp>
        <p:nvSpPr>
          <p:cNvPr id="95" name="Oval 242">
            <a:extLst>
              <a:ext uri="{FF2B5EF4-FFF2-40B4-BE49-F238E27FC236}">
                <a16:creationId xmlns:a16="http://schemas.microsoft.com/office/drawing/2014/main" id="{CF4946EC-3914-DA6F-3623-F2177F04C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5900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10</a:t>
            </a:r>
            <a:endParaRPr lang="cs-CZ" altLang="cs-CZ" sz="1800"/>
          </a:p>
        </p:txBody>
      </p:sp>
      <p:sp>
        <p:nvSpPr>
          <p:cNvPr id="96" name="Oval 243">
            <a:extLst>
              <a:ext uri="{FF2B5EF4-FFF2-40B4-BE49-F238E27FC236}">
                <a16:creationId xmlns:a16="http://schemas.microsoft.com/office/drawing/2014/main" id="{4EF115F2-486A-2D50-DBC5-207B9471D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3088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11</a:t>
            </a:r>
            <a:endParaRPr lang="cs-CZ" altLang="cs-CZ" sz="1800"/>
          </a:p>
        </p:txBody>
      </p:sp>
      <p:sp>
        <p:nvSpPr>
          <p:cNvPr id="97" name="Oval 244">
            <a:extLst>
              <a:ext uri="{FF2B5EF4-FFF2-40B4-BE49-F238E27FC236}">
                <a16:creationId xmlns:a16="http://schemas.microsoft.com/office/drawing/2014/main" id="{0ACAB0BE-46F1-2DEE-2299-9290C60D2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0275" y="244180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12</a:t>
            </a:r>
            <a:endParaRPr lang="cs-CZ" altLang="cs-CZ" sz="1800"/>
          </a:p>
        </p:txBody>
      </p:sp>
      <p:sp>
        <p:nvSpPr>
          <p:cNvPr id="98" name="Oval 245">
            <a:extLst>
              <a:ext uri="{FF2B5EF4-FFF2-40B4-BE49-F238E27FC236}">
                <a16:creationId xmlns:a16="http://schemas.microsoft.com/office/drawing/2014/main" id="{A28BC2F9-D65D-66B9-00D5-C725949F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0275" y="3156183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13</a:t>
            </a:r>
            <a:endParaRPr lang="cs-CZ" altLang="cs-CZ" sz="1800"/>
          </a:p>
        </p:txBody>
      </p:sp>
      <p:sp>
        <p:nvSpPr>
          <p:cNvPr id="99" name="Oval 246">
            <a:extLst>
              <a:ext uri="{FF2B5EF4-FFF2-40B4-BE49-F238E27FC236}">
                <a16:creationId xmlns:a16="http://schemas.microsoft.com/office/drawing/2014/main" id="{6EFB472A-5D7A-5646-9D1B-ED1AB5472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2798995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14</a:t>
            </a:r>
            <a:endParaRPr lang="cs-CZ" altLang="cs-CZ" sz="1800"/>
          </a:p>
        </p:txBody>
      </p:sp>
      <p:sp>
        <p:nvSpPr>
          <p:cNvPr id="100" name="Oval 247">
            <a:extLst>
              <a:ext uri="{FF2B5EF4-FFF2-40B4-BE49-F238E27FC236}">
                <a16:creationId xmlns:a16="http://schemas.microsoft.com/office/drawing/2014/main" id="{5C113AFD-B3C4-03BF-FBA1-83C68C5C1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25" y="3870558"/>
            <a:ext cx="285750" cy="2857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1800"/>
              <a:t>8</a:t>
            </a:r>
            <a:endParaRPr lang="cs-CZ" altLang="cs-CZ" sz="1800"/>
          </a:p>
        </p:txBody>
      </p:sp>
      <p:cxnSp>
        <p:nvCxnSpPr>
          <p:cNvPr id="101" name="Straight Connector 248">
            <a:extLst>
              <a:ext uri="{FF2B5EF4-FFF2-40B4-BE49-F238E27FC236}">
                <a16:creationId xmlns:a16="http://schemas.microsoft.com/office/drawing/2014/main" id="{21A9564E-AF5C-812B-4E64-EF68EA76B5ED}"/>
              </a:ext>
            </a:extLst>
          </p:cNvPr>
          <p:cNvCxnSpPr>
            <a:cxnSpLocks noChangeShapeType="1"/>
            <a:stCxn id="87" idx="7"/>
            <a:endCxn id="88" idx="3"/>
          </p:cNvCxnSpPr>
          <p:nvPr/>
        </p:nvCxnSpPr>
        <p:spPr bwMode="auto">
          <a:xfrm rot="5400000" flipH="1" flipV="1">
            <a:off x="8262938" y="3400658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2" name="Straight Connector 249">
            <a:extLst>
              <a:ext uri="{FF2B5EF4-FFF2-40B4-BE49-F238E27FC236}">
                <a16:creationId xmlns:a16="http://schemas.microsoft.com/office/drawing/2014/main" id="{37E2F8B3-F49E-B86C-7AAA-7EDC558368E4}"/>
              </a:ext>
            </a:extLst>
          </p:cNvPr>
          <p:cNvCxnSpPr>
            <a:cxnSpLocks noChangeShapeType="1"/>
            <a:stCxn id="88" idx="7"/>
            <a:endCxn id="89" idx="3"/>
          </p:cNvCxnSpPr>
          <p:nvPr/>
        </p:nvCxnSpPr>
        <p:spPr bwMode="auto">
          <a:xfrm rot="5400000" flipH="1" flipV="1">
            <a:off x="8620125" y="3043470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3" name="Straight Connector 250">
            <a:extLst>
              <a:ext uri="{FF2B5EF4-FFF2-40B4-BE49-F238E27FC236}">
                <a16:creationId xmlns:a16="http://schemas.microsoft.com/office/drawing/2014/main" id="{C10059C9-F451-DB98-C6FE-53B1DD0746D1}"/>
              </a:ext>
            </a:extLst>
          </p:cNvPr>
          <p:cNvCxnSpPr>
            <a:cxnSpLocks noChangeShapeType="1"/>
            <a:stCxn id="89" idx="7"/>
            <a:endCxn id="90" idx="3"/>
          </p:cNvCxnSpPr>
          <p:nvPr/>
        </p:nvCxnSpPr>
        <p:spPr bwMode="auto">
          <a:xfrm rot="5400000" flipH="1" flipV="1">
            <a:off x="8977313" y="2686283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4" name="Straight Connector 251">
            <a:extLst>
              <a:ext uri="{FF2B5EF4-FFF2-40B4-BE49-F238E27FC236}">
                <a16:creationId xmlns:a16="http://schemas.microsoft.com/office/drawing/2014/main" id="{00F1003F-BE59-72D2-4BD2-FCD3D949BDA9}"/>
              </a:ext>
            </a:extLst>
          </p:cNvPr>
          <p:cNvCxnSpPr>
            <a:cxnSpLocks noChangeShapeType="1"/>
            <a:stCxn id="91" idx="1"/>
            <a:endCxn id="88" idx="5"/>
          </p:cNvCxnSpPr>
          <p:nvPr/>
        </p:nvCxnSpPr>
        <p:spPr bwMode="auto">
          <a:xfrm rot="16200000" flipV="1">
            <a:off x="8620125" y="3400658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5" name="Straight Connector 252">
            <a:extLst>
              <a:ext uri="{FF2B5EF4-FFF2-40B4-BE49-F238E27FC236}">
                <a16:creationId xmlns:a16="http://schemas.microsoft.com/office/drawing/2014/main" id="{7BEF8FF7-6C2A-18A0-4A1D-5B0B4A037F10}"/>
              </a:ext>
            </a:extLst>
          </p:cNvPr>
          <p:cNvCxnSpPr>
            <a:cxnSpLocks noChangeShapeType="1"/>
            <a:stCxn id="93" idx="7"/>
            <a:endCxn id="91" idx="3"/>
          </p:cNvCxnSpPr>
          <p:nvPr/>
        </p:nvCxnSpPr>
        <p:spPr bwMode="auto">
          <a:xfrm rot="5400000" flipH="1" flipV="1">
            <a:off x="8620125" y="3757845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6" name="Straight Connector 253">
            <a:extLst>
              <a:ext uri="{FF2B5EF4-FFF2-40B4-BE49-F238E27FC236}">
                <a16:creationId xmlns:a16="http://schemas.microsoft.com/office/drawing/2014/main" id="{F4AAD16C-89A2-DD4A-1A40-4D6BCEE1EEA8}"/>
              </a:ext>
            </a:extLst>
          </p:cNvPr>
          <p:cNvCxnSpPr>
            <a:cxnSpLocks noChangeShapeType="1"/>
            <a:stCxn id="92" idx="1"/>
            <a:endCxn id="91" idx="5"/>
          </p:cNvCxnSpPr>
          <p:nvPr/>
        </p:nvCxnSpPr>
        <p:spPr bwMode="auto">
          <a:xfrm rot="16200000" flipV="1">
            <a:off x="8977313" y="3757845"/>
            <a:ext cx="153988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7" name="Straight Connector 254">
            <a:extLst>
              <a:ext uri="{FF2B5EF4-FFF2-40B4-BE49-F238E27FC236}">
                <a16:creationId xmlns:a16="http://schemas.microsoft.com/office/drawing/2014/main" id="{C0BCFCC7-792D-AFC3-957C-CE15FB948743}"/>
              </a:ext>
            </a:extLst>
          </p:cNvPr>
          <p:cNvCxnSpPr>
            <a:cxnSpLocks noChangeShapeType="1"/>
            <a:stCxn id="100" idx="7"/>
            <a:endCxn id="94" idx="3"/>
          </p:cNvCxnSpPr>
          <p:nvPr/>
        </p:nvCxnSpPr>
        <p:spPr bwMode="auto">
          <a:xfrm rot="5400000" flipH="1" flipV="1">
            <a:off x="9906000" y="3757845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8" name="Straight Connector 255">
            <a:extLst>
              <a:ext uri="{FF2B5EF4-FFF2-40B4-BE49-F238E27FC236}">
                <a16:creationId xmlns:a16="http://schemas.microsoft.com/office/drawing/2014/main" id="{2996882B-B722-020E-AF19-E7BE8B55E8F2}"/>
              </a:ext>
            </a:extLst>
          </p:cNvPr>
          <p:cNvCxnSpPr>
            <a:cxnSpLocks noChangeShapeType="1"/>
            <a:stCxn id="94" idx="7"/>
            <a:endCxn id="95" idx="3"/>
          </p:cNvCxnSpPr>
          <p:nvPr/>
        </p:nvCxnSpPr>
        <p:spPr bwMode="auto">
          <a:xfrm rot="5400000" flipH="1" flipV="1">
            <a:off x="10263188" y="3400658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9" name="Straight Connector 256">
            <a:extLst>
              <a:ext uri="{FF2B5EF4-FFF2-40B4-BE49-F238E27FC236}">
                <a16:creationId xmlns:a16="http://schemas.microsoft.com/office/drawing/2014/main" id="{5E4EF31D-B086-21D6-D886-21958543CF30}"/>
              </a:ext>
            </a:extLst>
          </p:cNvPr>
          <p:cNvCxnSpPr>
            <a:cxnSpLocks noChangeShapeType="1"/>
            <a:stCxn id="95" idx="7"/>
            <a:endCxn id="96" idx="3"/>
          </p:cNvCxnSpPr>
          <p:nvPr/>
        </p:nvCxnSpPr>
        <p:spPr bwMode="auto">
          <a:xfrm rot="5400000" flipH="1" flipV="1">
            <a:off x="10620375" y="3043470"/>
            <a:ext cx="153988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" name="Straight Connector 257">
            <a:extLst>
              <a:ext uri="{FF2B5EF4-FFF2-40B4-BE49-F238E27FC236}">
                <a16:creationId xmlns:a16="http://schemas.microsoft.com/office/drawing/2014/main" id="{261F61A9-28DB-08BD-E4B9-077C72BCE46A}"/>
              </a:ext>
            </a:extLst>
          </p:cNvPr>
          <p:cNvCxnSpPr>
            <a:cxnSpLocks noChangeShapeType="1"/>
            <a:stCxn id="96" idx="7"/>
            <a:endCxn id="97" idx="3"/>
          </p:cNvCxnSpPr>
          <p:nvPr/>
        </p:nvCxnSpPr>
        <p:spPr bwMode="auto">
          <a:xfrm rot="5400000" flipH="1" flipV="1">
            <a:off x="10977563" y="2686283"/>
            <a:ext cx="153987" cy="1539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1" name="Straight Connector 258">
            <a:extLst>
              <a:ext uri="{FF2B5EF4-FFF2-40B4-BE49-F238E27FC236}">
                <a16:creationId xmlns:a16="http://schemas.microsoft.com/office/drawing/2014/main" id="{8190C687-712D-1166-FC5B-85BCEA37A4B7}"/>
              </a:ext>
            </a:extLst>
          </p:cNvPr>
          <p:cNvCxnSpPr>
            <a:cxnSpLocks noChangeShapeType="1"/>
            <a:stCxn id="98" idx="0"/>
            <a:endCxn id="97" idx="4"/>
          </p:cNvCxnSpPr>
          <p:nvPr/>
        </p:nvCxnSpPr>
        <p:spPr bwMode="auto">
          <a:xfrm rot="5400000" flipH="1" flipV="1">
            <a:off x="11019631" y="2942664"/>
            <a:ext cx="42862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" name="Straight Connector 259">
            <a:extLst>
              <a:ext uri="{FF2B5EF4-FFF2-40B4-BE49-F238E27FC236}">
                <a16:creationId xmlns:a16="http://schemas.microsoft.com/office/drawing/2014/main" id="{680C8DE5-1303-D73D-891A-158B8EB533AF}"/>
              </a:ext>
            </a:extLst>
          </p:cNvPr>
          <p:cNvCxnSpPr>
            <a:cxnSpLocks noChangeShapeType="1"/>
            <a:stCxn id="99" idx="1"/>
            <a:endCxn id="97" idx="5"/>
          </p:cNvCxnSpPr>
          <p:nvPr/>
        </p:nvCxnSpPr>
        <p:spPr bwMode="auto">
          <a:xfrm rot="16200000" flipV="1">
            <a:off x="11334750" y="2686283"/>
            <a:ext cx="153987" cy="153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3" name="Straight Connector 85">
            <a:extLst>
              <a:ext uri="{FF2B5EF4-FFF2-40B4-BE49-F238E27FC236}">
                <a16:creationId xmlns:a16="http://schemas.microsoft.com/office/drawing/2014/main" id="{D794793C-FEF1-5E4E-8664-062EFAAC10D8}"/>
              </a:ext>
            </a:extLst>
          </p:cNvPr>
          <p:cNvCxnSpPr>
            <a:cxnSpLocks noChangeShapeType="1"/>
            <a:stCxn id="87" idx="0"/>
            <a:endCxn id="90" idx="2"/>
          </p:cNvCxnSpPr>
          <p:nvPr/>
        </p:nvCxnSpPr>
        <p:spPr bwMode="auto">
          <a:xfrm rot="5400000" flipH="1" flipV="1">
            <a:off x="8161338" y="2584683"/>
            <a:ext cx="928687" cy="928687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4" name="Shape 261">
            <a:extLst>
              <a:ext uri="{FF2B5EF4-FFF2-40B4-BE49-F238E27FC236}">
                <a16:creationId xmlns:a16="http://schemas.microsoft.com/office/drawing/2014/main" id="{822CC169-AF21-4760-4061-5F905D52883E}"/>
              </a:ext>
            </a:extLst>
          </p:cNvPr>
          <p:cNvCxnSpPr>
            <a:cxnSpLocks noChangeShapeType="1"/>
            <a:stCxn id="88" idx="0"/>
            <a:endCxn id="90" idx="2"/>
          </p:cNvCxnSpPr>
          <p:nvPr/>
        </p:nvCxnSpPr>
        <p:spPr bwMode="auto">
          <a:xfrm rot="5400000" flipH="1" flipV="1">
            <a:off x="8518525" y="2584683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5" name="Elbow Connector 89">
            <a:extLst>
              <a:ext uri="{FF2B5EF4-FFF2-40B4-BE49-F238E27FC236}">
                <a16:creationId xmlns:a16="http://schemas.microsoft.com/office/drawing/2014/main" id="{C27B77A4-FCD2-724F-0ADA-79D5470496D1}"/>
              </a:ext>
            </a:extLst>
          </p:cNvPr>
          <p:cNvCxnSpPr>
            <a:cxnSpLocks noChangeShapeType="1"/>
            <a:stCxn id="89" idx="0"/>
            <a:endCxn id="90" idx="2"/>
          </p:cNvCxnSpPr>
          <p:nvPr/>
        </p:nvCxnSpPr>
        <p:spPr bwMode="auto">
          <a:xfrm rot="5400000" flipH="1" flipV="1">
            <a:off x="8875713" y="2584683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6" name="Elbow Connector 92">
            <a:extLst>
              <a:ext uri="{FF2B5EF4-FFF2-40B4-BE49-F238E27FC236}">
                <a16:creationId xmlns:a16="http://schemas.microsoft.com/office/drawing/2014/main" id="{B639BFC2-91EE-38EB-8D0A-479DE2C0BEB9}"/>
              </a:ext>
            </a:extLst>
          </p:cNvPr>
          <p:cNvCxnSpPr>
            <a:cxnSpLocks noChangeShapeType="1"/>
            <a:stCxn id="91" idx="0"/>
            <a:endCxn id="90" idx="6"/>
          </p:cNvCxnSpPr>
          <p:nvPr/>
        </p:nvCxnSpPr>
        <p:spPr bwMode="auto">
          <a:xfrm rot="5400000" flipH="1" flipV="1">
            <a:off x="8661400" y="2798996"/>
            <a:ext cx="928687" cy="500062"/>
          </a:xfrm>
          <a:prstGeom prst="curvedConnector4">
            <a:avLst>
              <a:gd name="adj1" fmla="val 20824"/>
              <a:gd name="adj2" fmla="val 125764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7" name="Shape 264">
            <a:extLst>
              <a:ext uri="{FF2B5EF4-FFF2-40B4-BE49-F238E27FC236}">
                <a16:creationId xmlns:a16="http://schemas.microsoft.com/office/drawing/2014/main" id="{9E0E1838-0870-AD29-84A5-6A4E3D343928}"/>
              </a:ext>
            </a:extLst>
          </p:cNvPr>
          <p:cNvCxnSpPr>
            <a:cxnSpLocks noChangeShapeType="1"/>
            <a:stCxn id="93" idx="0"/>
            <a:endCxn id="90" idx="6"/>
          </p:cNvCxnSpPr>
          <p:nvPr/>
        </p:nvCxnSpPr>
        <p:spPr bwMode="auto">
          <a:xfrm rot="5400000" flipH="1" flipV="1">
            <a:off x="8304212" y="2798996"/>
            <a:ext cx="1285875" cy="857250"/>
          </a:xfrm>
          <a:prstGeom prst="curvedConnector4">
            <a:avLst>
              <a:gd name="adj1" fmla="val 44444"/>
              <a:gd name="adj2" fmla="val 106301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8" name="Shape 265">
            <a:extLst>
              <a:ext uri="{FF2B5EF4-FFF2-40B4-BE49-F238E27FC236}">
                <a16:creationId xmlns:a16="http://schemas.microsoft.com/office/drawing/2014/main" id="{1F4F2E4B-51C7-F9E0-D899-15445D988407}"/>
              </a:ext>
            </a:extLst>
          </p:cNvPr>
          <p:cNvCxnSpPr>
            <a:cxnSpLocks noChangeShapeType="1"/>
            <a:stCxn id="92" idx="0"/>
            <a:endCxn id="90" idx="6"/>
          </p:cNvCxnSpPr>
          <p:nvPr/>
        </p:nvCxnSpPr>
        <p:spPr bwMode="auto">
          <a:xfrm rot="5400000" flipH="1" flipV="1">
            <a:off x="8661400" y="3156183"/>
            <a:ext cx="1285875" cy="142875"/>
          </a:xfrm>
          <a:prstGeom prst="curvedConnector4">
            <a:avLst>
              <a:gd name="adj1" fmla="val 41856"/>
              <a:gd name="adj2" fmla="val 236727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19" name="Elbow Connector 100">
            <a:extLst>
              <a:ext uri="{FF2B5EF4-FFF2-40B4-BE49-F238E27FC236}">
                <a16:creationId xmlns:a16="http://schemas.microsoft.com/office/drawing/2014/main" id="{EAC644D7-82D7-B311-FE25-EA0D795A3C59}"/>
              </a:ext>
            </a:extLst>
          </p:cNvPr>
          <p:cNvCxnSpPr>
            <a:cxnSpLocks noChangeShapeType="1"/>
            <a:stCxn id="100" idx="0"/>
            <a:endCxn id="97" idx="2"/>
          </p:cNvCxnSpPr>
          <p:nvPr/>
        </p:nvCxnSpPr>
        <p:spPr bwMode="auto">
          <a:xfrm rot="5400000" flipH="1" flipV="1">
            <a:off x="9804400" y="2584683"/>
            <a:ext cx="1285875" cy="1285875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0" name="Shape 267">
            <a:extLst>
              <a:ext uri="{FF2B5EF4-FFF2-40B4-BE49-F238E27FC236}">
                <a16:creationId xmlns:a16="http://schemas.microsoft.com/office/drawing/2014/main" id="{D8573EB1-4803-391C-2D6A-6E0B294CD235}"/>
              </a:ext>
            </a:extLst>
          </p:cNvPr>
          <p:cNvCxnSpPr>
            <a:cxnSpLocks noChangeShapeType="1"/>
            <a:stCxn id="94" idx="0"/>
            <a:endCxn id="97" idx="2"/>
          </p:cNvCxnSpPr>
          <p:nvPr/>
        </p:nvCxnSpPr>
        <p:spPr bwMode="auto">
          <a:xfrm rot="5400000" flipH="1" flipV="1">
            <a:off x="10161588" y="2584683"/>
            <a:ext cx="928687" cy="928687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1" name="Shape 268">
            <a:extLst>
              <a:ext uri="{FF2B5EF4-FFF2-40B4-BE49-F238E27FC236}">
                <a16:creationId xmlns:a16="http://schemas.microsoft.com/office/drawing/2014/main" id="{1BBB8764-A20E-95DC-BF02-280278777D83}"/>
              </a:ext>
            </a:extLst>
          </p:cNvPr>
          <p:cNvCxnSpPr>
            <a:cxnSpLocks noChangeShapeType="1"/>
            <a:stCxn id="95" idx="0"/>
            <a:endCxn id="97" idx="2"/>
          </p:cNvCxnSpPr>
          <p:nvPr/>
        </p:nvCxnSpPr>
        <p:spPr bwMode="auto">
          <a:xfrm rot="5400000" flipH="1" flipV="1">
            <a:off x="10518775" y="2584683"/>
            <a:ext cx="571500" cy="571500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2" name="Shape 269">
            <a:extLst>
              <a:ext uri="{FF2B5EF4-FFF2-40B4-BE49-F238E27FC236}">
                <a16:creationId xmlns:a16="http://schemas.microsoft.com/office/drawing/2014/main" id="{19A99CAF-9D96-C41E-5EFA-A1D705A5EF4D}"/>
              </a:ext>
            </a:extLst>
          </p:cNvPr>
          <p:cNvCxnSpPr>
            <a:cxnSpLocks noChangeShapeType="1"/>
            <a:stCxn id="96" idx="0"/>
            <a:endCxn id="97" idx="2"/>
          </p:cNvCxnSpPr>
          <p:nvPr/>
        </p:nvCxnSpPr>
        <p:spPr bwMode="auto">
          <a:xfrm rot="5400000" flipH="1" flipV="1">
            <a:off x="10875963" y="2584683"/>
            <a:ext cx="214312" cy="214312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3" name="Shape 270">
            <a:extLst>
              <a:ext uri="{FF2B5EF4-FFF2-40B4-BE49-F238E27FC236}">
                <a16:creationId xmlns:a16="http://schemas.microsoft.com/office/drawing/2014/main" id="{72E52676-F088-21EB-CE2B-EA67D06A57CA}"/>
              </a:ext>
            </a:extLst>
          </p:cNvPr>
          <p:cNvCxnSpPr>
            <a:cxnSpLocks noChangeShapeType="1"/>
            <a:stCxn id="99" idx="0"/>
            <a:endCxn id="97" idx="6"/>
          </p:cNvCxnSpPr>
          <p:nvPr/>
        </p:nvCxnSpPr>
        <p:spPr bwMode="auto">
          <a:xfrm rot="16200000" flipV="1">
            <a:off x="11376026" y="2584682"/>
            <a:ext cx="214312" cy="214313"/>
          </a:xfrm>
          <a:prstGeom prst="curvedConnector2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4" name="Elbow Connector 135">
            <a:extLst>
              <a:ext uri="{FF2B5EF4-FFF2-40B4-BE49-F238E27FC236}">
                <a16:creationId xmlns:a16="http://schemas.microsoft.com/office/drawing/2014/main" id="{685DB08E-6E6D-9E73-50E4-E385A20791DC}"/>
              </a:ext>
            </a:extLst>
          </p:cNvPr>
          <p:cNvCxnSpPr>
            <a:cxnSpLocks noChangeShapeType="1"/>
            <a:stCxn id="90" idx="1"/>
            <a:endCxn id="90" idx="7"/>
          </p:cNvCxnSpPr>
          <p:nvPr/>
        </p:nvCxnSpPr>
        <p:spPr bwMode="auto">
          <a:xfrm rot="5400000" flipH="1" flipV="1">
            <a:off x="9232900" y="2383071"/>
            <a:ext cx="1587" cy="201612"/>
          </a:xfrm>
          <a:prstGeom prst="curvedConnector3">
            <a:avLst>
              <a:gd name="adj1" fmla="val 15460269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125" name="Elbow Connector 142">
            <a:extLst>
              <a:ext uri="{FF2B5EF4-FFF2-40B4-BE49-F238E27FC236}">
                <a16:creationId xmlns:a16="http://schemas.microsoft.com/office/drawing/2014/main" id="{3F15504D-DFC7-C47D-D992-30269FA6A263}"/>
              </a:ext>
            </a:extLst>
          </p:cNvPr>
          <p:cNvCxnSpPr>
            <a:cxnSpLocks noChangeShapeType="1"/>
            <a:stCxn id="97" idx="1"/>
            <a:endCxn id="97" idx="7"/>
          </p:cNvCxnSpPr>
          <p:nvPr/>
        </p:nvCxnSpPr>
        <p:spPr bwMode="auto">
          <a:xfrm rot="5400000" flipH="1" flipV="1">
            <a:off x="11233150" y="2383071"/>
            <a:ext cx="1587" cy="201612"/>
          </a:xfrm>
          <a:prstGeom prst="curvedConnector3">
            <a:avLst>
              <a:gd name="adj1" fmla="val 13366380"/>
            </a:avLst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sp>
        <p:nvSpPr>
          <p:cNvPr id="126" name="Freeform 273">
            <a:extLst>
              <a:ext uri="{FF2B5EF4-FFF2-40B4-BE49-F238E27FC236}">
                <a16:creationId xmlns:a16="http://schemas.microsoft.com/office/drawing/2014/main" id="{8B1C26DD-6BD9-3DE0-340A-6E93A7F33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79163" y="2725970"/>
            <a:ext cx="152400" cy="428625"/>
          </a:xfrm>
          <a:custGeom>
            <a:avLst/>
            <a:gdLst>
              <a:gd name="T0" fmla="*/ 152400 w 152400"/>
              <a:gd name="T1" fmla="*/ 0 h 428625"/>
              <a:gd name="T2" fmla="*/ 0 w 152400"/>
              <a:gd name="T3" fmla="*/ 238125 h 428625"/>
              <a:gd name="T4" fmla="*/ 152400 w 152400"/>
              <a:gd name="T5" fmla="*/ 428625 h 428625"/>
              <a:gd name="T6" fmla="*/ 152400 w 152400"/>
              <a:gd name="T7" fmla="*/ 428625 h 428625"/>
              <a:gd name="T8" fmla="*/ 152400 w 152400"/>
              <a:gd name="T9" fmla="*/ 428625 h 4286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400"/>
              <a:gd name="T16" fmla="*/ 0 h 428625"/>
              <a:gd name="T17" fmla="*/ 152400 w 152400"/>
              <a:gd name="T18" fmla="*/ 428625 h 4286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400" h="428625">
                <a:moveTo>
                  <a:pt x="152400" y="0"/>
                </a:moveTo>
                <a:cubicBezTo>
                  <a:pt x="76200" y="83344"/>
                  <a:pt x="0" y="166688"/>
                  <a:pt x="0" y="238125"/>
                </a:cubicBezTo>
                <a:cubicBezTo>
                  <a:pt x="0" y="309562"/>
                  <a:pt x="152400" y="428625"/>
                  <a:pt x="152400" y="428625"/>
                </a:cubicBezTo>
              </a:path>
            </a:pathLst>
          </a:cu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/>
          <a:lstStyle/>
          <a:p>
            <a:endParaRPr lang="cs-CZ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C41CF71-62C3-B461-1B28-1FC246B18FB7}"/>
              </a:ext>
            </a:extLst>
          </p:cNvPr>
          <p:cNvSpPr txBox="1"/>
          <p:nvPr/>
        </p:nvSpPr>
        <p:spPr>
          <a:xfrm>
            <a:off x="1577191" y="4425717"/>
            <a:ext cx="126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1</a:t>
            </a:r>
            <a:r>
              <a:rPr lang="en-US" baseline="30000" dirty="0">
                <a:latin typeface="+mn-lt"/>
              </a:rPr>
              <a:t>st</a:t>
            </a:r>
            <a:r>
              <a:rPr lang="en-US" dirty="0">
                <a:latin typeface="+mn-lt"/>
              </a:rPr>
              <a:t> iteration</a:t>
            </a:r>
            <a:endParaRPr lang="cs-CZ" dirty="0">
              <a:latin typeface="+mn-lt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90ABA50-0C52-897C-3EC4-73B3CDA9E181}"/>
              </a:ext>
            </a:extLst>
          </p:cNvPr>
          <p:cNvSpPr txBox="1"/>
          <p:nvPr/>
        </p:nvSpPr>
        <p:spPr>
          <a:xfrm>
            <a:off x="5434672" y="3906528"/>
            <a:ext cx="1315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2</a:t>
            </a:r>
            <a:r>
              <a:rPr lang="en-US" baseline="30000" dirty="0">
                <a:latin typeface="+mn-lt"/>
              </a:rPr>
              <a:t>nd</a:t>
            </a:r>
            <a:r>
              <a:rPr lang="en-US" dirty="0">
                <a:latin typeface="+mn-lt"/>
              </a:rPr>
              <a:t> iteration</a:t>
            </a:r>
            <a:endParaRPr lang="cs-CZ" dirty="0">
              <a:latin typeface="+mn-lt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D9457A3-C7AF-F8A2-F601-3E4AEDFC4A2E}"/>
              </a:ext>
            </a:extLst>
          </p:cNvPr>
          <p:cNvSpPr txBox="1"/>
          <p:nvPr/>
        </p:nvSpPr>
        <p:spPr>
          <a:xfrm>
            <a:off x="8997950" y="4344509"/>
            <a:ext cx="1446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final iteration</a:t>
            </a:r>
            <a:endParaRPr lang="cs-CZ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533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528F4-E904-BBB5-2C3E-EE516A78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Traversal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5F9B2-B30B-773B-833F-C445AF401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Breadth-First Search (BFS) traversal</a:t>
            </a:r>
          </a:p>
          <a:p>
            <a:pPr lvl="1"/>
            <a:r>
              <a:rPr lang="en-US" dirty="0"/>
              <a:t>Starting from a single vertex, unvisited nodes are placed in a queue, …</a:t>
            </a:r>
          </a:p>
          <a:p>
            <a:pPr lvl="1"/>
            <a:r>
              <a:rPr lang="en-US" dirty="0"/>
              <a:t>Shared queue</a:t>
            </a:r>
          </a:p>
          <a:p>
            <a:pPr lvl="2"/>
            <a:r>
              <a:rPr lang="en-US" dirty="0"/>
              <a:t>Requires synchronization</a:t>
            </a:r>
          </a:p>
          <a:p>
            <a:pPr lvl="2"/>
            <a:r>
              <a:rPr lang="en-US" dirty="0"/>
              <a:t>The only potential for parallelization (processing, bulk insertions)</a:t>
            </a:r>
          </a:p>
          <a:p>
            <a:pPr lvl="1"/>
            <a:r>
              <a:rPr lang="en-US" dirty="0"/>
              <a:t>Vertex-grained locking</a:t>
            </a:r>
          </a:p>
          <a:p>
            <a:pPr lvl="2"/>
            <a:r>
              <a:rPr lang="en-US" dirty="0"/>
              <a:t>Using atomic compare-and-exchange or in synergy with queue synchronization</a:t>
            </a:r>
          </a:p>
          <a:p>
            <a:pPr lvl="1"/>
            <a:r>
              <a:rPr lang="en-US" dirty="0"/>
              <a:t>Not very suitable for parallel processing</a:t>
            </a:r>
          </a:p>
          <a:p>
            <a:pPr lvl="2"/>
            <a:r>
              <a:rPr lang="en-US" dirty="0"/>
              <a:t>The queue usually does not contain too many vertices</a:t>
            </a:r>
          </a:p>
          <a:p>
            <a:pPr lvl="2"/>
            <a:r>
              <a:rPr lang="en-US" dirty="0"/>
              <a:t>Slowly develops at the beginning</a:t>
            </a:r>
          </a:p>
          <a:p>
            <a:pPr lvl="2"/>
            <a:r>
              <a:rPr lang="en-US" dirty="0"/>
              <a:t>Elementary work per-vertex is usually rather small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8688A-BDE9-E7F6-82C1-FC479B193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81E06-CAB8-DE12-0C14-C46F7BAD0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61810-97AC-98EA-1970-E03DB3BD3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03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D5848-7098-1A92-14EC-A7F1363D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Floyd-</a:t>
            </a:r>
            <a:r>
              <a:rPr lang="en-US" dirty="0" err="1"/>
              <a:t>Warshal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D2B87B-7243-D459-7332-79EC257D64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Shortest path in a weighted graph</a:t>
                </a:r>
              </a:p>
              <a:p>
                <a:pPr lvl="1"/>
                <a:r>
                  <a:rPr lang="en-US" dirty="0"/>
                  <a:t>Graph is represented as a distance matrix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dirty="0"/>
                  <a:t> (missing edges are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Applies transitive closure implemented as dynamic programming</a:t>
                </a:r>
              </a:p>
              <a:p>
                <a:pPr lvl="1"/>
                <a:r>
                  <a:rPr lang="en-US" dirty="0"/>
                  <a:t>Pseudocode:</a:t>
                </a:r>
              </a:p>
              <a:p>
                <a:pPr lvl="1"/>
                <a:endParaRPr lang="en-US" dirty="0"/>
              </a:p>
              <a:p>
                <a:pPr marL="914400" lvl="2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for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(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k = 0; k &lt; N; ++k) {</a:t>
                </a:r>
              </a:p>
              <a:p>
                <a:pPr marL="914400" lvl="2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for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(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= 0;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&lt; N; ++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 {</a:t>
                </a:r>
              </a:p>
              <a:p>
                <a:pPr marL="914400" lvl="2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for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(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j = 0; j &lt; N; ++j) {</a:t>
                </a:r>
              </a:p>
              <a:p>
                <a:pPr marL="914400" lvl="2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 </a:t>
                </a:r>
                <a:r>
                  <a:rPr lang="en-US" b="1" dirty="0">
                    <a:solidFill>
                      <a:srgbClr val="0070C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if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(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][j] &gt;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][k] +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[k][j]) {</a:t>
                </a:r>
              </a:p>
              <a:p>
                <a:pPr marL="914400" lvl="2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  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][j] =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][k] +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[k][j];</a:t>
                </a:r>
              </a:p>
              <a:p>
                <a:pPr marL="914400" lvl="2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} } } }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D2B87B-7243-D459-7332-79EC257D64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C218D-37BB-1668-75A7-26A11001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63BAF-1994-D533-995A-1DC962B5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8AF95-5BA7-3A3F-0F44-E4ACEA0A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44</a:t>
            </a:fld>
            <a:endParaRPr lang="en-US" alt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A1F83B8B-CF36-0633-7132-384041B3366D}"/>
              </a:ext>
            </a:extLst>
          </p:cNvPr>
          <p:cNvSpPr/>
          <p:nvPr/>
        </p:nvSpPr>
        <p:spPr>
          <a:xfrm>
            <a:off x="6996419" y="4001294"/>
            <a:ext cx="4001548" cy="838899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Only the inner loops can be parallelized…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027656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6251-DDE1-7F12-3D28-FFC71959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Path-finding Problems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23EC4-FB47-C452-7F2F-37D2E5F27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Shortest path finding problem</a:t>
            </a:r>
          </a:p>
          <a:p>
            <a:pPr lvl="1"/>
            <a:r>
              <a:rPr lang="en-US" dirty="0"/>
              <a:t>Variation on A* algorithm currently represents the best option</a:t>
            </a:r>
          </a:p>
          <a:p>
            <a:pPr lvl="1"/>
            <a:r>
              <a:rPr lang="en-US" dirty="0"/>
              <a:t>For large graphs, hierarchical preprocessing is performed</a:t>
            </a:r>
          </a:p>
          <a:p>
            <a:pPr lvl="2"/>
            <a:r>
              <a:rPr lang="en-US" dirty="0"/>
              <a:t>Contraction of vertices and aggregation of edges</a:t>
            </a:r>
          </a:p>
          <a:p>
            <a:pPr lvl="2"/>
            <a:r>
              <a:rPr lang="en-US" dirty="0"/>
              <a:t>Path is first found on a rougher version of the graph,</a:t>
            </a:r>
            <a:br>
              <a:rPr lang="en-US" dirty="0"/>
            </a:br>
            <a:r>
              <a:rPr lang="en-US" dirty="0"/>
              <a:t>then fine-grained in the contracted nodes</a:t>
            </a:r>
          </a:p>
          <a:p>
            <a:pPr lvl="2"/>
            <a:r>
              <a:rPr lang="en-US" dirty="0"/>
              <a:t>Great potential for parallelism</a:t>
            </a:r>
          </a:p>
          <a:p>
            <a:pPr lvl="2"/>
            <a:r>
              <a:rPr lang="en-US" dirty="0"/>
              <a:t>In addition, top-level graph representation</a:t>
            </a:r>
            <a:br>
              <a:rPr lang="en-US" dirty="0"/>
            </a:br>
            <a:r>
              <a:rPr lang="en-US" dirty="0"/>
              <a:t>is usually more dense</a:t>
            </a:r>
          </a:p>
          <a:p>
            <a:pPr lvl="3"/>
            <a:r>
              <a:rPr lang="en-US" dirty="0"/>
              <a:t>More suitable for matrix-based algorithms</a:t>
            </a:r>
            <a:br>
              <a:rPr lang="en-US" dirty="0"/>
            </a:b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9861E-E091-8266-CC82-F47745E76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E5A4C-AC0F-8673-6440-FEF9E6313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C413-92B2-3BC1-C29A-9125DE6D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45</a:t>
            </a:fld>
            <a:endParaRPr lang="en-US" alt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1972DB3-6154-568A-746C-56C5E1E3D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8643" y="4273623"/>
            <a:ext cx="44291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89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691D-AC5C-9AC3-BAB2-1EF789C9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 Spanning Tree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87CEA-1319-BF05-A021-87D741355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MST algorithms</a:t>
            </a:r>
          </a:p>
          <a:p>
            <a:pPr lvl="1"/>
            <a:r>
              <a:rPr lang="en-US" dirty="0"/>
              <a:t>All </a:t>
            </a:r>
            <a:r>
              <a:rPr lang="en-US"/>
              <a:t>based on the </a:t>
            </a:r>
            <a:r>
              <a:rPr lang="en-US" i="1" dirty="0"/>
              <a:t>Cut property</a:t>
            </a:r>
          </a:p>
          <a:p>
            <a:pPr lvl="1"/>
            <a:r>
              <a:rPr lang="en-US" dirty="0"/>
              <a:t>Jarnik’s (Prim’s) algorithm</a:t>
            </a:r>
          </a:p>
          <a:p>
            <a:pPr lvl="2"/>
            <a:r>
              <a:rPr lang="en-US" dirty="0"/>
              <a:t>Adds one edge at a time, no (real) potential for parallel processing</a:t>
            </a:r>
          </a:p>
          <a:p>
            <a:pPr lvl="1"/>
            <a:r>
              <a:rPr lang="en-US" dirty="0"/>
              <a:t>Boruvka’s algorithm</a:t>
            </a:r>
          </a:p>
          <a:p>
            <a:pPr lvl="2"/>
            <a:r>
              <a:rPr lang="en-US" dirty="0"/>
              <a:t>Merges components (contract vertices) n/2 in each step</a:t>
            </a:r>
          </a:p>
          <a:p>
            <a:pPr lvl="1"/>
            <a:r>
              <a:rPr lang="en-US" dirty="0"/>
              <a:t>Kruskal’s algorithm</a:t>
            </a:r>
          </a:p>
          <a:p>
            <a:pPr lvl="2"/>
            <a:r>
              <a:rPr lang="en-US" dirty="0"/>
              <a:t>Sorts the edges, then tries to add them using a union-join set for filtering</a:t>
            </a:r>
          </a:p>
          <a:p>
            <a:pPr lvl="1"/>
            <a:r>
              <a:rPr lang="en-US" dirty="0"/>
              <a:t>Reverse delete algorithm (reversed Kruskal) and a few others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87BC4-5CD6-9DE7-B18A-B4E0E92A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368CC-A681-6A35-201F-95EFF7C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F11EB-F82F-E683-85D6-5C717CE8A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8414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E383E-1B10-F1E9-3EDE-0F3B3D2E6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DBA21-DB83-F856-4CFA-C9D5A4C6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CF02A-7812-7FEF-FF51-FF4EDEFEC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/>
          <a:lstStyle/>
          <a:p>
            <a:r>
              <a:rPr lang="en-US" dirty="0"/>
              <a:t>Pipeline</a:t>
            </a:r>
          </a:p>
          <a:p>
            <a:pPr lvl="1"/>
            <a:r>
              <a:rPr lang="en-US" dirty="0"/>
              <a:t>Sequence of stages (tasks) through which the data flows</a:t>
            </a:r>
          </a:p>
          <a:p>
            <a:pPr lvl="1"/>
            <a:r>
              <a:rPr lang="en-US" dirty="0"/>
              <a:t>Regular shape (linear, possibly graph-like), fixed for the duration of the algorithm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5756B-3608-1E5D-257D-D218D738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5D93E-48D5-EDBC-4F68-DF8B22274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40A98-41CA-8329-A4F1-9BE09DB8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47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9EFD0C9D-BFD6-6CB0-6E15-7065219E5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863975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80F264A-D945-7861-6B7E-BE2C84016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6561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06DA58D-1BA1-B120-A7BC-A46B7DE3D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5197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B09FE7C9-945F-32DD-A293-EF2B2680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935413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426146C7-4D57-51C2-9450-50ED3C45B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863975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E500B708-584E-276E-EB44-7D8649BE8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6561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Geometric decomposition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1885B807-76AD-BE8D-1D8B-19ECBCF1D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5197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E39B14-A1DE-FE14-49EB-096208103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93541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F73AB38C-CA87-24F1-4B84-F8771BD21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863975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ED851FE4-1B94-ED8F-D01D-766ED4B7A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6561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6B8EF7F-0494-C545-BA20-A4FA18757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5197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2F9A869C-1C3F-F066-1581-73879DD85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935413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261D82F-B5B8-E74B-A422-0D8B2E224288}"/>
              </a:ext>
            </a:extLst>
          </p:cNvPr>
          <p:cNvSpPr/>
          <p:nvPr/>
        </p:nvSpPr>
        <p:spPr>
          <a:xfrm>
            <a:off x="7698788" y="4575175"/>
            <a:ext cx="2987766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8689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BB590-EA8F-218F-CD74-5AB8F431A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F6E45-EAAA-F6AE-C872-50B85C099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Pipeline</a:t>
            </a:r>
          </a:p>
          <a:p>
            <a:pPr lvl="1"/>
            <a:r>
              <a:rPr lang="en-US" dirty="0"/>
              <a:t>Independent stages, data blocks (messages) passed between the stages</a:t>
            </a:r>
          </a:p>
          <a:p>
            <a:pPr lvl="1"/>
            <a:r>
              <a:rPr lang="en-US" dirty="0"/>
              <a:t>Parallelism is achieved by executing the stages concurrently</a:t>
            </a:r>
          </a:p>
          <a:p>
            <a:pPr lvl="2"/>
            <a:r>
              <a:rPr lang="en-US" dirty="0"/>
              <a:t>Some stages may run in parallel themselves (processing multiple messages)</a:t>
            </a:r>
          </a:p>
          <a:p>
            <a:pPr lvl="1"/>
            <a:r>
              <a:rPr lang="en-US" dirty="0"/>
              <a:t>Suitable when the data are arriving as a stream (from HDD, network, …)</a:t>
            </a:r>
          </a:p>
          <a:p>
            <a:pPr lvl="2"/>
            <a:r>
              <a:rPr lang="en-US" dirty="0"/>
              <a:t>Or when the entire dataset cannot fit into memory at once</a:t>
            </a:r>
          </a:p>
          <a:p>
            <a:pPr lvl="2"/>
            <a:r>
              <a:rPr lang="en-US" dirty="0"/>
              <a:t>Or when the stages occupy different devices/cores/units</a:t>
            </a:r>
          </a:p>
          <a:p>
            <a:pPr lvl="1"/>
            <a:r>
              <a:rPr lang="en-US" dirty="0"/>
              <a:t>Synchronization is required only between stages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CC67C-A970-34EF-01EB-5CD318B2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CD6C6-1661-6902-BCC1-0C8D02B9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9344E-62CD-899C-31E5-2AD0A3B1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48</a:t>
            </a:fld>
            <a:endParaRPr lang="en-US" alt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9FF0C6-9612-9FBA-D22F-0027BFD0381D}"/>
              </a:ext>
            </a:extLst>
          </p:cNvPr>
          <p:cNvGrpSpPr/>
          <p:nvPr/>
        </p:nvGrpSpPr>
        <p:grpSpPr>
          <a:xfrm>
            <a:off x="1175857" y="4950700"/>
            <a:ext cx="9840285" cy="1542175"/>
            <a:chOff x="1505124" y="4883872"/>
            <a:chExt cx="9840285" cy="154217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B8221E0-584B-21A5-DC06-326724F9E846}"/>
                </a:ext>
              </a:extLst>
            </p:cNvPr>
            <p:cNvSpPr/>
            <p:nvPr/>
          </p:nvSpPr>
          <p:spPr>
            <a:xfrm>
              <a:off x="1505124" y="5259978"/>
              <a:ext cx="1409351" cy="67111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Stage 1</a:t>
              </a:r>
              <a:endParaRPr lang="cs-CZ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8A2C7F9-D88A-91F9-0AA6-62CBA39949F2}"/>
                </a:ext>
              </a:extLst>
            </p:cNvPr>
            <p:cNvSpPr/>
            <p:nvPr/>
          </p:nvSpPr>
          <p:spPr>
            <a:xfrm>
              <a:off x="4474826" y="5125039"/>
              <a:ext cx="1409351" cy="67111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Stage 2</a:t>
              </a:r>
              <a:endParaRPr lang="cs-CZ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E746771-4C12-FBD1-0FC5-B93976460E88}"/>
                </a:ext>
              </a:extLst>
            </p:cNvPr>
            <p:cNvGrpSpPr/>
            <p:nvPr/>
          </p:nvGrpSpPr>
          <p:grpSpPr>
            <a:xfrm>
              <a:off x="7142528" y="4883872"/>
              <a:ext cx="1409352" cy="1542175"/>
              <a:chOff x="5575182" y="4724480"/>
              <a:chExt cx="1409352" cy="1542175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A56513AF-13BC-D79B-8EEC-E1A5A73332A3}"/>
                  </a:ext>
                </a:extLst>
              </p:cNvPr>
              <p:cNvSpPr/>
              <p:nvPr/>
            </p:nvSpPr>
            <p:spPr>
              <a:xfrm>
                <a:off x="5575183" y="4724480"/>
                <a:ext cx="1409351" cy="67111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Stage 3a</a:t>
                </a:r>
                <a:endParaRPr lang="cs-CZ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B45DF90-5525-69A6-C954-98DEA7E8558F}"/>
                  </a:ext>
                </a:extLst>
              </p:cNvPr>
              <p:cNvSpPr/>
              <p:nvPr/>
            </p:nvSpPr>
            <p:spPr>
              <a:xfrm>
                <a:off x="5575182" y="5595536"/>
                <a:ext cx="1409351" cy="67111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Stage 3b</a:t>
                </a:r>
                <a:endParaRPr lang="cs-CZ" dirty="0"/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C2CA3B8-BCCB-ACFD-D49E-7631ED9D02D1}"/>
                </a:ext>
              </a:extLst>
            </p:cNvPr>
            <p:cNvSpPr/>
            <p:nvPr/>
          </p:nvSpPr>
          <p:spPr>
            <a:xfrm>
              <a:off x="9936058" y="5219430"/>
              <a:ext cx="1409351" cy="67111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Stage 4</a:t>
              </a:r>
              <a:endParaRPr lang="cs-CZ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DCDC948-F8DA-64AC-9B6A-CF7AFFA5048B}"/>
                </a:ext>
              </a:extLst>
            </p:cNvPr>
            <p:cNvSpPr/>
            <p:nvPr/>
          </p:nvSpPr>
          <p:spPr>
            <a:xfrm>
              <a:off x="4323826" y="5259976"/>
              <a:ext cx="1409351" cy="67111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Stage 2</a:t>
              </a:r>
              <a:endParaRPr lang="cs-CZ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C3ACE9-9A5A-AE4E-2386-3C6D3794AB0E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2914475" y="5595535"/>
              <a:ext cx="1409351" cy="1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6F4E612-BB0E-AEE3-8BC9-7F6CE851E945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V="1">
              <a:off x="5733177" y="5219432"/>
              <a:ext cx="1409352" cy="384572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7AB6A11-E10D-C259-0CF6-78BE1FFF9B87}"/>
                </a:ext>
              </a:extLst>
            </p:cNvPr>
            <p:cNvCxnSpPr>
              <a:cxnSpLocks/>
              <a:stCxn id="13" idx="3"/>
              <a:endCxn id="10" idx="1"/>
            </p:cNvCxnSpPr>
            <p:nvPr/>
          </p:nvCxnSpPr>
          <p:spPr>
            <a:xfrm>
              <a:off x="5733177" y="5595536"/>
              <a:ext cx="1409351" cy="494952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5617B94-A0BB-1FCA-EC34-8523D471E9D9}"/>
                </a:ext>
              </a:extLst>
            </p:cNvPr>
            <p:cNvCxnSpPr>
              <a:cxnSpLocks/>
              <a:stCxn id="9" idx="3"/>
              <a:endCxn id="11" idx="1"/>
            </p:cNvCxnSpPr>
            <p:nvPr/>
          </p:nvCxnSpPr>
          <p:spPr>
            <a:xfrm>
              <a:off x="8551880" y="5219432"/>
              <a:ext cx="1384178" cy="335558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FD78143-5316-DA40-DF80-3F7339FE9F67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8551879" y="5619991"/>
              <a:ext cx="1375788" cy="470497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45451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BE71-83A8-6511-A25D-C4F8B50B1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2E090-FE89-00BE-119C-F0CA98C2E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Variations</a:t>
            </a:r>
          </a:p>
          <a:p>
            <a:pPr lvl="1"/>
            <a:r>
              <a:rPr lang="en-US" dirty="0"/>
              <a:t>Shape of the pipeline (linear/DAG/generic graph)</a:t>
            </a:r>
          </a:p>
          <a:p>
            <a:pPr lvl="1"/>
            <a:r>
              <a:rPr lang="en-US" dirty="0"/>
              <a:t>Decisions on multi-edge connections (round-robin, broadcast, …)</a:t>
            </a:r>
          </a:p>
          <a:p>
            <a:pPr lvl="1"/>
            <a:r>
              <a:rPr lang="en-US" dirty="0"/>
              <a:t>How data (messages) are transmitted (pull/push, queues, …)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Takes some time to fill the whole pipeline, limits parallelism</a:t>
            </a:r>
          </a:p>
          <a:p>
            <a:pPr lvl="1"/>
            <a:r>
              <a:rPr lang="en-US" dirty="0"/>
              <a:t>Load imbalance, one slow stage may stall the entire pipeline</a:t>
            </a:r>
          </a:p>
          <a:p>
            <a:pPr lvl="1"/>
            <a:r>
              <a:rPr lang="en-US" dirty="0"/>
              <a:t>Efficient mapping to processing units (cores)</a:t>
            </a:r>
          </a:p>
          <a:p>
            <a:pPr lvl="2"/>
            <a:r>
              <a:rPr lang="en-US" dirty="0"/>
              <a:t>Data locality (efficient utilization of caches)</a:t>
            </a:r>
          </a:p>
          <a:p>
            <a:pPr lvl="1"/>
            <a:r>
              <a:rPr lang="en-US" dirty="0"/>
              <a:t>Termination (cancellation)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E1D36-DA77-0C15-5B12-8EFFABDA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B6894-A57D-87F6-8359-E2F5846D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0FFC1-8FC5-C1AA-E2C5-7C9E04C0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598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D6F5-7E9C-BA13-C9A4-E9E99F13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62911-9BA3-DF53-45F4-007423B80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Multimedia (audio/video encoding/decoding)</a:t>
            </a:r>
          </a:p>
          <a:p>
            <a:pPr lvl="1"/>
            <a:r>
              <a:rPr lang="en-US" dirty="0"/>
              <a:t>Database and data analytics systems</a:t>
            </a:r>
          </a:p>
          <a:p>
            <a:pPr lvl="2"/>
            <a:r>
              <a:rPr lang="en-US" dirty="0"/>
              <a:t>Querying (SQL, </a:t>
            </a:r>
            <a:r>
              <a:rPr lang="en-US" dirty="0" err="1"/>
              <a:t>Linq</a:t>
            </a:r>
            <a:r>
              <a:rPr lang="en-US" dirty="0"/>
              <a:t>, …)</a:t>
            </a:r>
          </a:p>
          <a:p>
            <a:pPr lvl="1"/>
            <a:r>
              <a:rPr lang="en-US" dirty="0"/>
              <a:t>Signal analysis</a:t>
            </a:r>
          </a:p>
          <a:p>
            <a:pPr lvl="1"/>
            <a:r>
              <a:rPr lang="en-US" dirty="0"/>
              <a:t>Batch image processing</a:t>
            </a:r>
          </a:p>
          <a:p>
            <a:pPr lvl="1"/>
            <a:r>
              <a:rPr lang="en-US" dirty="0"/>
              <a:t>Network data transfers</a:t>
            </a:r>
          </a:p>
          <a:p>
            <a:pPr lvl="1"/>
            <a:endParaRPr lang="en-US" dirty="0"/>
          </a:p>
          <a:p>
            <a:r>
              <a:rPr lang="en-US" dirty="0"/>
              <a:t>Often suitable for hardware-encoded data parallel solutions</a:t>
            </a:r>
          </a:p>
          <a:p>
            <a:pPr lvl="1"/>
            <a:r>
              <a:rPr lang="en-US" dirty="0"/>
              <a:t>CPU pipeline, FPGAs, cameras, signal encoders,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2C026-D59E-0DA7-F389-0139E061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8440B-420D-DEEE-22C1-ACF810849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00902-4C95-EF82-F87F-A0EDE132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0724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4187F-5386-BF25-751E-11C45CCDA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0B2B-A49E-D51B-32C2-D1D0B524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Algorithms Design Patterns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658D2-4FEA-B7B9-181D-3F49F78E8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/>
          <a:lstStyle/>
          <a:p>
            <a:r>
              <a:rPr lang="en-US" dirty="0"/>
              <a:t>Event-based coordination</a:t>
            </a:r>
          </a:p>
          <a:p>
            <a:pPr lvl="1"/>
            <a:r>
              <a:rPr lang="en-US" dirty="0"/>
              <a:t>Semi-independent tasks interacting in an irregular fashion</a:t>
            </a:r>
          </a:p>
          <a:p>
            <a:pPr lvl="1"/>
            <a:r>
              <a:rPr lang="en-US" dirty="0"/>
              <a:t>Interactions are determined by the data flow</a:t>
            </a:r>
          </a:p>
          <a:p>
            <a:pPr lvl="2"/>
            <a:r>
              <a:rPr lang="en-US" dirty="0"/>
              <a:t>Some ordering constraints are still required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3F990-7388-DE34-658F-324C85115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C1F14-9F9F-341D-A2C1-3D53A4FAC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4CF49-EB5B-DECB-1214-86CFB4425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51</a:t>
            </a:fld>
            <a:endParaRPr lang="en-US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D37ADE75-E07D-AAE8-556D-DA7225F47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40" y="3863975"/>
            <a:ext cx="22320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9BCB798-B449-59EF-0E9D-7D7504EB0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46561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Task Parallelism</a:t>
            </a:r>
            <a:endParaRPr lang="cs-CZ" altLang="cs-CZ" sz="1600">
              <a:latin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2E748ED-1FA6-EA34-8947-F0A1D83E6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5519738"/>
            <a:ext cx="1944687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Divide and Conquer</a:t>
            </a:r>
            <a:endParaRPr lang="cs-CZ" altLang="cs-CZ" sz="1600"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0A7A3F58-343D-06F6-07AC-CF361F136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403" y="3935413"/>
            <a:ext cx="19446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tasks</a:t>
            </a:r>
            <a:endParaRPr lang="cs-CZ" altLang="cs-CZ" sz="1600">
              <a:latin typeface="+mn-lt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014DE254-8B36-7398-CD54-146239AAB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865" y="3863975"/>
            <a:ext cx="3313113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D7C6334-6F55-B8C1-2F55-4D643EBD8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46561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 dirty="0">
                <a:latin typeface="+mn-lt"/>
              </a:rPr>
              <a:t>Geometric decomposition</a:t>
            </a:r>
            <a:endParaRPr lang="cs-CZ" altLang="cs-CZ" sz="1600" dirty="0">
              <a:latin typeface="+mn-lt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09C1F4B-8552-2977-316F-FF70DAEAC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5519738"/>
            <a:ext cx="3025775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Recursive data</a:t>
            </a:r>
            <a:endParaRPr lang="cs-CZ" altLang="cs-CZ" sz="16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5BA60C-33CA-434F-38BF-897329076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328" y="393541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data decomposition</a:t>
            </a:r>
            <a:endParaRPr lang="cs-CZ" altLang="cs-CZ" sz="1600">
              <a:latin typeface="+mn-lt"/>
            </a:endParaRP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FE739AA3-0FE6-F32A-ED36-6BA8C9923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1878" y="3863975"/>
            <a:ext cx="2663825" cy="2447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cs-CZ" altLang="cs-CZ">
              <a:latin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8D7F65A9-63FC-6E43-4694-065BDD054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46561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Pipeline</a:t>
            </a:r>
            <a:endParaRPr lang="cs-CZ" altLang="cs-CZ" sz="1600">
              <a:latin typeface="+mn-lt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E212CB12-B496-6F96-B161-C9D4B1CB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5519738"/>
            <a:ext cx="2376488" cy="504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Event-Based Coordination</a:t>
            </a:r>
            <a:endParaRPr lang="cs-CZ" altLang="cs-CZ" sz="1600">
              <a:latin typeface="+mn-lt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2C738ED4-8CDD-416E-0723-A0C97AC38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6340" y="3935413"/>
            <a:ext cx="23764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cs-CZ" sz="1600">
                <a:latin typeface="+mn-lt"/>
              </a:rPr>
              <a:t>Organize by flow of data</a:t>
            </a:r>
            <a:endParaRPr lang="cs-CZ" altLang="cs-CZ" sz="1600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2388D3-779F-0765-30EB-CE9E3948AA98}"/>
              </a:ext>
            </a:extLst>
          </p:cNvPr>
          <p:cNvSpPr/>
          <p:nvPr/>
        </p:nvSpPr>
        <p:spPr>
          <a:xfrm>
            <a:off x="7679907" y="5434011"/>
            <a:ext cx="2987766" cy="65722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67327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302AF-1428-310E-C8C6-AE72FC26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Event-based Coordination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CEE42-5914-F27D-3CE1-594406DA13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  <a:p>
            <a:pPr lvl="1"/>
            <a:r>
              <a:rPr lang="en-US" dirty="0"/>
              <a:t>Multiple components interacting</a:t>
            </a:r>
          </a:p>
          <a:p>
            <a:pPr lvl="2"/>
            <a:r>
              <a:rPr lang="en-US" dirty="0"/>
              <a:t>Component ~ stages</a:t>
            </a:r>
          </a:p>
          <a:p>
            <a:pPr lvl="1"/>
            <a:r>
              <a:rPr lang="en-US" dirty="0"/>
              <a:t>Each component processes events</a:t>
            </a:r>
          </a:p>
          <a:p>
            <a:pPr lvl="1"/>
            <a:r>
              <a:rPr lang="en-US" dirty="0"/>
              <a:t>Each component may also generate events (for other comp.)</a:t>
            </a:r>
          </a:p>
          <a:p>
            <a:pPr lvl="1"/>
            <a:r>
              <a:rPr lang="en-US" dirty="0"/>
              <a:t>Events are spawned unpredictably</a:t>
            </a:r>
          </a:p>
          <a:p>
            <a:pPr lvl="1"/>
            <a:r>
              <a:rPr lang="en-US" dirty="0"/>
              <a:t>Events may have dependencies</a:t>
            </a:r>
          </a:p>
          <a:p>
            <a:pPr lvl="2"/>
            <a:r>
              <a:rPr lang="en-US" dirty="0"/>
              <a:t>Dependencies are also create when new events are spawned</a:t>
            </a:r>
            <a:endParaRPr lang="cs-CZ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377C6A-E61A-C93C-9673-80CA7AF7FF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Component main routine</a:t>
            </a:r>
          </a:p>
          <a:p>
            <a:pPr marL="457200" lvl="1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initialize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done) {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receive_event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process_event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send_events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finalize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4110B-28E9-434C-CB87-3BCC2ED5C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A24C5-7038-8B8D-23AD-4A26F692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83F84-D94A-1820-1943-001590CB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7718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911DB48-D750-CB85-E9C5-B63725E2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Event-based Coordination</a:t>
            </a:r>
            <a:endParaRPr lang="cs-CZ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7FD72AE-5F26-4EEF-9BC4-45F3C013D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9972" y="1825625"/>
            <a:ext cx="5181600" cy="4351338"/>
          </a:xfrm>
        </p:spPr>
        <p:txBody>
          <a:bodyPr/>
          <a:lstStyle/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Difficult to determine which events are safe to execute</a:t>
            </a:r>
          </a:p>
          <a:p>
            <a:pPr lvl="1"/>
            <a:r>
              <a:rPr lang="en-US" dirty="0"/>
              <a:t>Example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96A0F4B-FA06-5EC4-7A6E-6C2A6C20AC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  <a:p>
            <a:pPr lvl="1"/>
            <a:r>
              <a:rPr lang="en-US" dirty="0"/>
              <a:t>Optimistic</a:t>
            </a:r>
          </a:p>
          <a:p>
            <a:pPr lvl="2"/>
            <a:r>
              <a:rPr lang="en-US" dirty="0"/>
              <a:t>Speculative execution of events</a:t>
            </a:r>
          </a:p>
          <a:p>
            <a:pPr lvl="3"/>
            <a:r>
              <a:rPr lang="en-US" dirty="0"/>
              <a:t>Rollback</a:t>
            </a:r>
          </a:p>
          <a:p>
            <a:pPr lvl="3"/>
            <a:r>
              <a:rPr lang="en-US" dirty="0"/>
              <a:t>Re-validation before the write phase</a:t>
            </a:r>
          </a:p>
          <a:p>
            <a:pPr lvl="3"/>
            <a:r>
              <a:rPr lang="en-US" dirty="0"/>
              <a:t>Re-execution of events if necessary</a:t>
            </a:r>
          </a:p>
          <a:p>
            <a:pPr lvl="1"/>
            <a:r>
              <a:rPr lang="en-US" dirty="0"/>
              <a:t>Pessimistic</a:t>
            </a:r>
          </a:p>
          <a:p>
            <a:pPr lvl="2"/>
            <a:r>
              <a:rPr lang="en-US" dirty="0"/>
              <a:t>Only “safe” events are executed</a:t>
            </a:r>
          </a:p>
          <a:p>
            <a:pPr lvl="3"/>
            <a:r>
              <a:rPr lang="en-US" dirty="0"/>
              <a:t>No new dependencies can spawn</a:t>
            </a:r>
          </a:p>
          <a:p>
            <a:pPr lvl="2"/>
            <a:r>
              <a:rPr lang="en-US" dirty="0"/>
              <a:t>Limits concurrency</a:t>
            </a:r>
          </a:p>
          <a:p>
            <a:pPr lvl="2"/>
            <a:r>
              <a:rPr lang="en-US" dirty="0"/>
              <a:t>Error-prone, deadlock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12A2F-8079-CD81-D2A0-192152E4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273FD-3CF4-0122-E299-992AB78A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EE28F-8C99-F102-45D3-F134C33F5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53</a:t>
            </a:fld>
            <a:endParaRPr lang="en-US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64F3BA-68D5-4FFB-02E9-3B91B1A3787C}"/>
              </a:ext>
            </a:extLst>
          </p:cNvPr>
          <p:cNvSpPr/>
          <p:nvPr/>
        </p:nvSpPr>
        <p:spPr>
          <a:xfrm>
            <a:off x="2048857" y="3641294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E1</a:t>
            </a:r>
            <a:endParaRPr lang="cs-CZ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6D7473-A61C-E122-3B2E-B42E6867194A}"/>
              </a:ext>
            </a:extLst>
          </p:cNvPr>
          <p:cNvSpPr/>
          <p:nvPr/>
        </p:nvSpPr>
        <p:spPr>
          <a:xfrm>
            <a:off x="1248757" y="4730813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E1.1</a:t>
            </a:r>
            <a:endParaRPr lang="cs-CZ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004FC7D-60C2-A71F-65D0-71418FB351E2}"/>
              </a:ext>
            </a:extLst>
          </p:cNvPr>
          <p:cNvSpPr/>
          <p:nvPr/>
        </p:nvSpPr>
        <p:spPr>
          <a:xfrm>
            <a:off x="2848957" y="4747632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E1.2</a:t>
            </a:r>
            <a:endParaRPr lang="cs-CZ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FCA2F72-5B69-02DB-4D81-7CE333F38792}"/>
              </a:ext>
            </a:extLst>
          </p:cNvPr>
          <p:cNvSpPr/>
          <p:nvPr/>
        </p:nvSpPr>
        <p:spPr>
          <a:xfrm>
            <a:off x="4339513" y="4223199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E3</a:t>
            </a:r>
            <a:endParaRPr lang="cs-CZ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9D73CC-2440-B429-E8DB-9C2E9B2745DC}"/>
              </a:ext>
            </a:extLst>
          </p:cNvPr>
          <p:cNvCxnSpPr>
            <a:cxnSpLocks/>
            <a:stCxn id="12" idx="3"/>
            <a:endCxn id="13" idx="0"/>
          </p:cNvCxnSpPr>
          <p:nvPr/>
        </p:nvCxnSpPr>
        <p:spPr>
          <a:xfrm flipH="1">
            <a:off x="1788757" y="4255852"/>
            <a:ext cx="418262" cy="47496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F811D8C-2E1B-FE86-EC29-2E0A95E86985}"/>
              </a:ext>
            </a:extLst>
          </p:cNvPr>
          <p:cNvCxnSpPr>
            <a:cxnSpLocks/>
            <a:stCxn id="12" idx="5"/>
            <a:endCxn id="15" idx="0"/>
          </p:cNvCxnSpPr>
          <p:nvPr/>
        </p:nvCxnSpPr>
        <p:spPr>
          <a:xfrm>
            <a:off x="2970695" y="4255852"/>
            <a:ext cx="418262" cy="49178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BB34EEF-5FC2-C294-96C3-2E5C0D04B700}"/>
              </a:ext>
            </a:extLst>
          </p:cNvPr>
          <p:cNvSpPr/>
          <p:nvPr/>
        </p:nvSpPr>
        <p:spPr>
          <a:xfrm>
            <a:off x="3917661" y="4169612"/>
            <a:ext cx="642186" cy="952895"/>
          </a:xfrm>
          <a:custGeom>
            <a:avLst/>
            <a:gdLst>
              <a:gd name="connsiteX0" fmla="*/ 0 w 1233182"/>
              <a:gd name="connsiteY0" fmla="*/ 1523000 h 1523000"/>
              <a:gd name="connsiteX1" fmla="*/ 805343 w 1233182"/>
              <a:gd name="connsiteY1" fmla="*/ 1397165 h 1523000"/>
              <a:gd name="connsiteX2" fmla="*/ 427839 w 1233182"/>
              <a:gd name="connsiteY2" fmla="*/ 80093 h 1523000"/>
              <a:gd name="connsiteX3" fmla="*/ 1233182 w 1233182"/>
              <a:gd name="connsiteY3" fmla="*/ 138816 h 1523000"/>
              <a:gd name="connsiteX4" fmla="*/ 1233182 w 1233182"/>
              <a:gd name="connsiteY4" fmla="*/ 138816 h 1523000"/>
              <a:gd name="connsiteX0" fmla="*/ 0 w 822121"/>
              <a:gd name="connsiteY0" fmla="*/ 1229385 h 1401899"/>
              <a:gd name="connsiteX1" fmla="*/ 394282 w 822121"/>
              <a:gd name="connsiteY1" fmla="*/ 1397165 h 1401899"/>
              <a:gd name="connsiteX2" fmla="*/ 16778 w 822121"/>
              <a:gd name="connsiteY2" fmla="*/ 80093 h 1401899"/>
              <a:gd name="connsiteX3" fmla="*/ 822121 w 822121"/>
              <a:gd name="connsiteY3" fmla="*/ 138816 h 1401899"/>
              <a:gd name="connsiteX4" fmla="*/ 822121 w 822121"/>
              <a:gd name="connsiteY4" fmla="*/ 138816 h 1401899"/>
              <a:gd name="connsiteX0" fmla="*/ 0 w 822121"/>
              <a:gd name="connsiteY0" fmla="*/ 1194995 h 1194995"/>
              <a:gd name="connsiteX1" fmla="*/ 352337 w 822121"/>
              <a:gd name="connsiteY1" fmla="*/ 884603 h 1194995"/>
              <a:gd name="connsiteX2" fmla="*/ 16778 w 822121"/>
              <a:gd name="connsiteY2" fmla="*/ 45703 h 1194995"/>
              <a:gd name="connsiteX3" fmla="*/ 822121 w 822121"/>
              <a:gd name="connsiteY3" fmla="*/ 104426 h 1194995"/>
              <a:gd name="connsiteX4" fmla="*/ 822121 w 822121"/>
              <a:gd name="connsiteY4" fmla="*/ 104426 h 1194995"/>
              <a:gd name="connsiteX0" fmla="*/ 47924 w 870045"/>
              <a:gd name="connsiteY0" fmla="*/ 1194995 h 1194995"/>
              <a:gd name="connsiteX1" fmla="*/ 64702 w 870045"/>
              <a:gd name="connsiteY1" fmla="*/ 45703 h 1194995"/>
              <a:gd name="connsiteX2" fmla="*/ 870045 w 870045"/>
              <a:gd name="connsiteY2" fmla="*/ 104426 h 1194995"/>
              <a:gd name="connsiteX3" fmla="*/ 870045 w 870045"/>
              <a:gd name="connsiteY3" fmla="*/ 104426 h 1194995"/>
              <a:gd name="connsiteX0" fmla="*/ 0 w 822121"/>
              <a:gd name="connsiteY0" fmla="*/ 1194995 h 1194995"/>
              <a:gd name="connsiteX1" fmla="*/ 16778 w 822121"/>
              <a:gd name="connsiteY1" fmla="*/ 45703 h 1194995"/>
              <a:gd name="connsiteX2" fmla="*/ 822121 w 822121"/>
              <a:gd name="connsiteY2" fmla="*/ 104426 h 1194995"/>
              <a:gd name="connsiteX3" fmla="*/ 822121 w 822121"/>
              <a:gd name="connsiteY3" fmla="*/ 104426 h 1194995"/>
              <a:gd name="connsiteX0" fmla="*/ 0 w 889233"/>
              <a:gd name="connsiteY0" fmla="*/ 1280200 h 1280200"/>
              <a:gd name="connsiteX1" fmla="*/ 83890 w 889233"/>
              <a:gd name="connsiteY1" fmla="*/ 72185 h 1280200"/>
              <a:gd name="connsiteX2" fmla="*/ 889233 w 889233"/>
              <a:gd name="connsiteY2" fmla="*/ 130908 h 1280200"/>
              <a:gd name="connsiteX3" fmla="*/ 889233 w 889233"/>
              <a:gd name="connsiteY3" fmla="*/ 130908 h 1280200"/>
              <a:gd name="connsiteX0" fmla="*/ 0 w 889233"/>
              <a:gd name="connsiteY0" fmla="*/ 1280200 h 1280200"/>
              <a:gd name="connsiteX1" fmla="*/ 83890 w 889233"/>
              <a:gd name="connsiteY1" fmla="*/ 72185 h 1280200"/>
              <a:gd name="connsiteX2" fmla="*/ 889233 w 889233"/>
              <a:gd name="connsiteY2" fmla="*/ 130908 h 1280200"/>
              <a:gd name="connsiteX0" fmla="*/ 0 w 989901"/>
              <a:gd name="connsiteY0" fmla="*/ 1280200 h 1280200"/>
              <a:gd name="connsiteX1" fmla="*/ 83890 w 989901"/>
              <a:gd name="connsiteY1" fmla="*/ 72185 h 1280200"/>
              <a:gd name="connsiteX2" fmla="*/ 989901 w 989901"/>
              <a:gd name="connsiteY2" fmla="*/ 130908 h 1280200"/>
              <a:gd name="connsiteX0" fmla="*/ 0 w 1065402"/>
              <a:gd name="connsiteY0" fmla="*/ 1289552 h 1289552"/>
              <a:gd name="connsiteX1" fmla="*/ 83890 w 1065402"/>
              <a:gd name="connsiteY1" fmla="*/ 81537 h 1289552"/>
              <a:gd name="connsiteX2" fmla="*/ 1065402 w 1065402"/>
              <a:gd name="connsiteY2" fmla="*/ 106704 h 1289552"/>
              <a:gd name="connsiteX0" fmla="*/ 0 w 713064"/>
              <a:gd name="connsiteY0" fmla="*/ 1719743 h 1719743"/>
              <a:gd name="connsiteX1" fmla="*/ 83890 w 713064"/>
              <a:gd name="connsiteY1" fmla="*/ 511728 h 1719743"/>
              <a:gd name="connsiteX2" fmla="*/ 713064 w 713064"/>
              <a:gd name="connsiteY2" fmla="*/ 0 h 1719743"/>
              <a:gd name="connsiteX0" fmla="*/ 0 w 1040235"/>
              <a:gd name="connsiteY0" fmla="*/ 1280201 h 1280201"/>
              <a:gd name="connsiteX1" fmla="*/ 83890 w 1040235"/>
              <a:gd name="connsiteY1" fmla="*/ 72186 h 1280201"/>
              <a:gd name="connsiteX2" fmla="*/ 1040235 w 1040235"/>
              <a:gd name="connsiteY2" fmla="*/ 130909 h 1280201"/>
              <a:gd name="connsiteX0" fmla="*/ 0 w 1124124"/>
              <a:gd name="connsiteY0" fmla="*/ 1275987 h 1275987"/>
              <a:gd name="connsiteX1" fmla="*/ 83890 w 1124124"/>
              <a:gd name="connsiteY1" fmla="*/ 67972 h 1275987"/>
              <a:gd name="connsiteX2" fmla="*/ 1124124 w 1124124"/>
              <a:gd name="connsiteY2" fmla="*/ 143473 h 1275987"/>
              <a:gd name="connsiteX0" fmla="*/ 0 w 964733"/>
              <a:gd name="connsiteY0" fmla="*/ 1331618 h 1331618"/>
              <a:gd name="connsiteX1" fmla="*/ 83890 w 964733"/>
              <a:gd name="connsiteY1" fmla="*/ 123603 h 1331618"/>
              <a:gd name="connsiteX2" fmla="*/ 964733 w 964733"/>
              <a:gd name="connsiteY2" fmla="*/ 39714 h 1331618"/>
              <a:gd name="connsiteX0" fmla="*/ 0 w 1124124"/>
              <a:gd name="connsiteY0" fmla="*/ 1365383 h 1365383"/>
              <a:gd name="connsiteX1" fmla="*/ 83890 w 1124124"/>
              <a:gd name="connsiteY1" fmla="*/ 157368 h 1365383"/>
              <a:gd name="connsiteX2" fmla="*/ 1124124 w 1124124"/>
              <a:gd name="connsiteY2" fmla="*/ 14756 h 1365383"/>
              <a:gd name="connsiteX0" fmla="*/ 1821 w 1125945"/>
              <a:gd name="connsiteY0" fmla="*/ 1475190 h 1475190"/>
              <a:gd name="connsiteX1" fmla="*/ 85711 w 1125945"/>
              <a:gd name="connsiteY1" fmla="*/ 267175 h 1475190"/>
              <a:gd name="connsiteX2" fmla="*/ 1125945 w 1125945"/>
              <a:gd name="connsiteY2" fmla="*/ 124563 h 1475190"/>
              <a:gd name="connsiteX0" fmla="*/ 0 w 998290"/>
              <a:gd name="connsiteY0" fmla="*/ 1282418 h 1282418"/>
              <a:gd name="connsiteX1" fmla="*/ 83890 w 998290"/>
              <a:gd name="connsiteY1" fmla="*/ 74403 h 1282418"/>
              <a:gd name="connsiteX2" fmla="*/ 998290 w 998290"/>
              <a:gd name="connsiteY2" fmla="*/ 124737 h 1282418"/>
              <a:gd name="connsiteX0" fmla="*/ 0 w 1015068"/>
              <a:gd name="connsiteY0" fmla="*/ 1273984 h 1273984"/>
              <a:gd name="connsiteX1" fmla="*/ 83890 w 1015068"/>
              <a:gd name="connsiteY1" fmla="*/ 65969 h 1273984"/>
              <a:gd name="connsiteX2" fmla="*/ 1015068 w 1015068"/>
              <a:gd name="connsiteY2" fmla="*/ 149859 h 1273984"/>
              <a:gd name="connsiteX0" fmla="*/ 0 w 1107347"/>
              <a:gd name="connsiteY0" fmla="*/ 1292105 h 1292105"/>
              <a:gd name="connsiteX1" fmla="*/ 83890 w 1107347"/>
              <a:gd name="connsiteY1" fmla="*/ 84090 h 1292105"/>
              <a:gd name="connsiteX2" fmla="*/ 1107347 w 1107347"/>
              <a:gd name="connsiteY2" fmla="*/ 100868 h 1292105"/>
              <a:gd name="connsiteX0" fmla="*/ 0 w 1082180"/>
              <a:gd name="connsiteY0" fmla="*/ 1300346 h 1300346"/>
              <a:gd name="connsiteX1" fmla="*/ 83890 w 1082180"/>
              <a:gd name="connsiteY1" fmla="*/ 92331 h 1300346"/>
              <a:gd name="connsiteX2" fmla="*/ 1082180 w 1082180"/>
              <a:gd name="connsiteY2" fmla="*/ 83942 h 1300346"/>
              <a:gd name="connsiteX0" fmla="*/ 0 w 1174458"/>
              <a:gd name="connsiteY0" fmla="*/ 1282418 h 1282418"/>
              <a:gd name="connsiteX1" fmla="*/ 83890 w 1174458"/>
              <a:gd name="connsiteY1" fmla="*/ 74403 h 1282418"/>
              <a:gd name="connsiteX2" fmla="*/ 1174458 w 1174458"/>
              <a:gd name="connsiteY2" fmla="*/ 124736 h 1282418"/>
              <a:gd name="connsiteX0" fmla="*/ 0 w 1090569"/>
              <a:gd name="connsiteY0" fmla="*/ 1292106 h 1292106"/>
              <a:gd name="connsiteX1" fmla="*/ 83890 w 1090569"/>
              <a:gd name="connsiteY1" fmla="*/ 84091 h 1292106"/>
              <a:gd name="connsiteX2" fmla="*/ 1090569 w 1090569"/>
              <a:gd name="connsiteY2" fmla="*/ 100868 h 1292106"/>
              <a:gd name="connsiteX0" fmla="*/ 0 w 1162772"/>
              <a:gd name="connsiteY0" fmla="*/ 1292106 h 1292106"/>
              <a:gd name="connsiteX1" fmla="*/ 83890 w 1162772"/>
              <a:gd name="connsiteY1" fmla="*/ 84091 h 1292106"/>
              <a:gd name="connsiteX2" fmla="*/ 1090569 w 1162772"/>
              <a:gd name="connsiteY2" fmla="*/ 100868 h 1292106"/>
              <a:gd name="connsiteX3" fmla="*/ 1082179 w 1162772"/>
              <a:gd name="connsiteY3" fmla="*/ 67316 h 1292106"/>
              <a:gd name="connsiteX0" fmla="*/ 0 w 1130449"/>
              <a:gd name="connsiteY0" fmla="*/ 1484849 h 1484849"/>
              <a:gd name="connsiteX1" fmla="*/ 83890 w 1130449"/>
              <a:gd name="connsiteY1" fmla="*/ 276834 h 1484849"/>
              <a:gd name="connsiteX2" fmla="*/ 1090569 w 1130449"/>
              <a:gd name="connsiteY2" fmla="*/ 293611 h 1484849"/>
              <a:gd name="connsiteX3" fmla="*/ 847287 w 1130449"/>
              <a:gd name="connsiteY3" fmla="*/ 0 h 1484849"/>
              <a:gd name="connsiteX0" fmla="*/ 0 w 1090569"/>
              <a:gd name="connsiteY0" fmla="*/ 1292107 h 1292107"/>
              <a:gd name="connsiteX1" fmla="*/ 83890 w 1090569"/>
              <a:gd name="connsiteY1" fmla="*/ 84092 h 1292107"/>
              <a:gd name="connsiteX2" fmla="*/ 1090569 w 1090569"/>
              <a:gd name="connsiteY2" fmla="*/ 100869 h 1292107"/>
              <a:gd name="connsiteX0" fmla="*/ 0 w 679508"/>
              <a:gd name="connsiteY0" fmla="*/ 1268359 h 1268359"/>
              <a:gd name="connsiteX1" fmla="*/ 83890 w 679508"/>
              <a:gd name="connsiteY1" fmla="*/ 60344 h 1268359"/>
              <a:gd name="connsiteX2" fmla="*/ 679508 w 679508"/>
              <a:gd name="connsiteY2" fmla="*/ 169400 h 1268359"/>
              <a:gd name="connsiteX0" fmla="*/ 58952 w 738460"/>
              <a:gd name="connsiteY0" fmla="*/ 1327149 h 1327149"/>
              <a:gd name="connsiteX1" fmla="*/ 8618 w 738460"/>
              <a:gd name="connsiteY1" fmla="*/ 52022 h 1327149"/>
              <a:gd name="connsiteX2" fmla="*/ 738460 w 738460"/>
              <a:gd name="connsiteY2" fmla="*/ 228190 h 1327149"/>
              <a:gd name="connsiteX0" fmla="*/ 9032 w 688540"/>
              <a:gd name="connsiteY0" fmla="*/ 1387947 h 1387947"/>
              <a:gd name="connsiteX1" fmla="*/ 9032 w 688540"/>
              <a:gd name="connsiteY1" fmla="*/ 45708 h 1387947"/>
              <a:gd name="connsiteX2" fmla="*/ 688540 w 688540"/>
              <a:gd name="connsiteY2" fmla="*/ 288988 h 1387947"/>
              <a:gd name="connsiteX0" fmla="*/ 8141 w 650327"/>
              <a:gd name="connsiteY0" fmla="*/ 1379358 h 1379358"/>
              <a:gd name="connsiteX1" fmla="*/ 8141 w 650327"/>
              <a:gd name="connsiteY1" fmla="*/ 37119 h 1379358"/>
              <a:gd name="connsiteX2" fmla="*/ 650327 w 650327"/>
              <a:gd name="connsiteY2" fmla="*/ 347001 h 1379358"/>
              <a:gd name="connsiteX0" fmla="*/ 0 w 642186"/>
              <a:gd name="connsiteY0" fmla="*/ 1133627 h 1133627"/>
              <a:gd name="connsiteX1" fmla="*/ 139959 w 642186"/>
              <a:gd name="connsiteY1" fmla="*/ 68896 h 1133627"/>
              <a:gd name="connsiteX2" fmla="*/ 642186 w 642186"/>
              <a:gd name="connsiteY2" fmla="*/ 101270 h 113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2186" h="1133627">
                <a:moveTo>
                  <a:pt x="0" y="1133627"/>
                </a:moveTo>
                <a:cubicBezTo>
                  <a:pt x="892728" y="1129082"/>
                  <a:pt x="32928" y="240956"/>
                  <a:pt x="139959" y="68896"/>
                </a:cubicBezTo>
                <a:cubicBezTo>
                  <a:pt x="246990" y="-103164"/>
                  <a:pt x="642186" y="101270"/>
                  <a:pt x="642186" y="101270"/>
                </a:cubicBezTo>
              </a:path>
            </a:pathLst>
          </a:cu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8BC66ECA-3EDC-1BED-BF5E-425B2C1BB320}"/>
              </a:ext>
            </a:extLst>
          </p:cNvPr>
          <p:cNvSpPr/>
          <p:nvPr/>
        </p:nvSpPr>
        <p:spPr>
          <a:xfrm>
            <a:off x="4339513" y="5404351"/>
            <a:ext cx="1863634" cy="792801"/>
          </a:xfrm>
          <a:prstGeom prst="wedgeRoundRectCallout">
            <a:avLst>
              <a:gd name="adj1" fmla="val -53076"/>
              <a:gd name="adj2" fmla="val -9238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But E3 is already running…</a:t>
            </a:r>
            <a:endParaRPr lang="cs-CZ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1D4D09B-D23E-4116-4E57-FC32FFB7E2E2}"/>
              </a:ext>
            </a:extLst>
          </p:cNvPr>
          <p:cNvSpPr/>
          <p:nvPr/>
        </p:nvSpPr>
        <p:spPr>
          <a:xfrm>
            <a:off x="2048857" y="5837152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E2</a:t>
            </a:r>
            <a:endParaRPr lang="cs-CZ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BE7CD69-F853-EBE8-C734-1C1B126EA0C7}"/>
              </a:ext>
            </a:extLst>
          </p:cNvPr>
          <p:cNvCxnSpPr>
            <a:cxnSpLocks/>
            <a:stCxn id="12" idx="4"/>
            <a:endCxn id="28" idx="0"/>
          </p:cNvCxnSpPr>
          <p:nvPr/>
        </p:nvCxnSpPr>
        <p:spPr>
          <a:xfrm>
            <a:off x="2588857" y="4361294"/>
            <a:ext cx="0" cy="1475858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73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26" grpId="0" animBg="1"/>
      <p:bldP spid="27" grpId="0" animBg="1"/>
      <p:bldP spid="2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8C46EDA-7207-6CE7-C9DC-3EB6BFCB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Discrete-event Simulation</a:t>
            </a:r>
            <a:endParaRPr lang="cs-CZ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AFB0152-77E0-E329-6256-FE0EF5556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915"/>
          </a:xfrm>
        </p:spPr>
        <p:txBody>
          <a:bodyPr/>
          <a:lstStyle/>
          <a:p>
            <a:r>
              <a:rPr lang="en-US" dirty="0"/>
              <a:t>Discrete simulation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DC263-600A-0EB2-C399-FB28CCA84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F2694-7541-58AC-595B-E52CE526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549A34-DA96-D7A9-303D-79C5CF68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54</a:t>
            </a:fld>
            <a:endParaRPr lang="en-US" alt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B2DCCE0-DF85-8958-C7CD-A1BBFCE14478}"/>
              </a:ext>
            </a:extLst>
          </p:cNvPr>
          <p:cNvGrpSpPr/>
          <p:nvPr/>
        </p:nvGrpSpPr>
        <p:grpSpPr>
          <a:xfrm>
            <a:off x="743174" y="2872425"/>
            <a:ext cx="3659915" cy="2401615"/>
            <a:chOff x="1134290" y="3441836"/>
            <a:chExt cx="3659915" cy="2401615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6C9A7D43-39E2-EF29-11F2-3477DD19D87F}"/>
                </a:ext>
              </a:extLst>
            </p:cNvPr>
            <p:cNvSpPr/>
            <p:nvPr/>
          </p:nvSpPr>
          <p:spPr>
            <a:xfrm>
              <a:off x="1134290" y="3857897"/>
              <a:ext cx="3298373" cy="1985554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Priority queue (ordered by time)</a:t>
              </a:r>
              <a:endParaRPr lang="cs-CZ" sz="16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DEF603D-2648-D055-23C8-15E9E88AEEA9}"/>
                </a:ext>
              </a:extLst>
            </p:cNvPr>
            <p:cNvSpPr/>
            <p:nvPr/>
          </p:nvSpPr>
          <p:spPr>
            <a:xfrm>
              <a:off x="2243476" y="3441836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00C6392-9D2E-A92A-18EE-553D06C6C59C}"/>
                </a:ext>
              </a:extLst>
            </p:cNvPr>
            <p:cNvSpPr/>
            <p:nvPr/>
          </p:nvSpPr>
          <p:spPr>
            <a:xfrm>
              <a:off x="1519646" y="4341223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3AF8039-0865-5A6C-7C92-F6719A114C4C}"/>
                </a:ext>
              </a:extLst>
            </p:cNvPr>
            <p:cNvSpPr/>
            <p:nvPr/>
          </p:nvSpPr>
          <p:spPr>
            <a:xfrm>
              <a:off x="3714205" y="5061223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45D13BFC-8D90-4DE0-AA3E-B303BD5B8F95}"/>
              </a:ext>
            </a:extLst>
          </p:cNvPr>
          <p:cNvSpPr/>
          <p:nvPr/>
        </p:nvSpPr>
        <p:spPr>
          <a:xfrm>
            <a:off x="5016000" y="2466590"/>
            <a:ext cx="1080000" cy="720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event</a:t>
            </a:r>
            <a:endParaRPr lang="cs-CZ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1D74B8-7A27-CCB1-8CF0-E1022371BFAF}"/>
              </a:ext>
            </a:extLst>
          </p:cNvPr>
          <p:cNvGrpSpPr/>
          <p:nvPr/>
        </p:nvGrpSpPr>
        <p:grpSpPr>
          <a:xfrm>
            <a:off x="5631687" y="4627307"/>
            <a:ext cx="1343158" cy="871993"/>
            <a:chOff x="6369302" y="4796065"/>
            <a:chExt cx="1343158" cy="87199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F58394-3950-4565-C810-11C050EA5286}"/>
                </a:ext>
              </a:extLst>
            </p:cNvPr>
            <p:cNvSpPr/>
            <p:nvPr/>
          </p:nvSpPr>
          <p:spPr>
            <a:xfrm>
              <a:off x="6632460" y="4796065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A08889F-9ED9-E85B-B21A-B158C9902927}"/>
                </a:ext>
              </a:extLst>
            </p:cNvPr>
            <p:cNvSpPr/>
            <p:nvPr/>
          </p:nvSpPr>
          <p:spPr>
            <a:xfrm>
              <a:off x="6500881" y="4855166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507298A-8F7E-5266-9426-10E9F32F3726}"/>
                </a:ext>
              </a:extLst>
            </p:cNvPr>
            <p:cNvSpPr/>
            <p:nvPr/>
          </p:nvSpPr>
          <p:spPr>
            <a:xfrm>
              <a:off x="6369302" y="4948058"/>
              <a:ext cx="1080000" cy="720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event</a:t>
              </a:r>
              <a:endParaRPr lang="cs-CZ" dirty="0"/>
            </a:p>
          </p:txBody>
        </p:sp>
      </p:grpSp>
      <p:pic>
        <p:nvPicPr>
          <p:cNvPr id="22" name="Picture 21" descr="A cartoon of a person&#10;&#10;AI-generated content may be incorrect.">
            <a:extLst>
              <a:ext uri="{FF2B5EF4-FFF2-40B4-BE49-F238E27FC236}">
                <a16:creationId xmlns:a16="http://schemas.microsoft.com/office/drawing/2014/main" id="{5C153068-EFF7-F758-5C5B-A59AAF0EA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528" y="4945564"/>
            <a:ext cx="878249" cy="8782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980A25-4FB6-CF06-6853-911E27A94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932" y="4073233"/>
            <a:ext cx="899388" cy="899388"/>
          </a:xfrm>
          <a:prstGeom prst="rect">
            <a:avLst/>
          </a:prstGeom>
        </p:spPr>
      </p:pic>
      <p:pic>
        <p:nvPicPr>
          <p:cNvPr id="26" name="Picture 25" descr="A blue car with black wheels&#10;&#10;AI-generated content may be incorrect.">
            <a:extLst>
              <a:ext uri="{FF2B5EF4-FFF2-40B4-BE49-F238E27FC236}">
                <a16:creationId xmlns:a16="http://schemas.microsoft.com/office/drawing/2014/main" id="{AF22DAA5-E007-8441-2027-2E9699D68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652" y="2257897"/>
            <a:ext cx="1097280" cy="1097280"/>
          </a:xfrm>
          <a:prstGeom prst="rect">
            <a:avLst/>
          </a:prstGeom>
        </p:spPr>
      </p:pic>
      <p:pic>
        <p:nvPicPr>
          <p:cNvPr id="28" name="Picture 27" descr="A cartoon house with a black background&#10;&#10;AI-generated content may be incorrect.">
            <a:extLst>
              <a:ext uri="{FF2B5EF4-FFF2-40B4-BE49-F238E27FC236}">
                <a16:creationId xmlns:a16="http://schemas.microsoft.com/office/drawing/2014/main" id="{0DD187E9-3D3F-1BA0-8A46-E926C9409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15" y="3482312"/>
            <a:ext cx="993866" cy="9938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68F9ED4-426C-61AB-14B9-D43B57587263}"/>
              </a:ext>
            </a:extLst>
          </p:cNvPr>
          <p:cNvSpPr txBox="1"/>
          <p:nvPr/>
        </p:nvSpPr>
        <p:spPr>
          <a:xfrm>
            <a:off x="8874493" y="5823813"/>
            <a:ext cx="13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Components</a:t>
            </a:r>
            <a:endParaRPr lang="cs-CZ" dirty="0">
              <a:latin typeface="+mn-lt"/>
            </a:endParaRPr>
          </a:p>
        </p:txBody>
      </p:sp>
      <p:pic>
        <p:nvPicPr>
          <p:cNvPr id="32" name="Picture 31" descr="A clock with a yellow border&#10;&#10;AI-generated content may be incorrect.">
            <a:extLst>
              <a:ext uri="{FF2B5EF4-FFF2-40B4-BE49-F238E27FC236}">
                <a16:creationId xmlns:a16="http://schemas.microsoft.com/office/drawing/2014/main" id="{B5F93BDA-6B4B-6FC6-AD04-42079ED0A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630" y="5278373"/>
            <a:ext cx="881186" cy="878249"/>
          </a:xfrm>
          <a:prstGeom prst="rect">
            <a:avLst/>
          </a:prstGeom>
        </p:spPr>
      </p:pic>
      <p:sp>
        <p:nvSpPr>
          <p:cNvPr id="33" name="Arrow: Right 32">
            <a:extLst>
              <a:ext uri="{FF2B5EF4-FFF2-40B4-BE49-F238E27FC236}">
                <a16:creationId xmlns:a16="http://schemas.microsoft.com/office/drawing/2014/main" id="{E3F0E4FD-48AB-FCA6-CF21-2235DCDE68DB}"/>
              </a:ext>
            </a:extLst>
          </p:cNvPr>
          <p:cNvSpPr/>
          <p:nvPr/>
        </p:nvSpPr>
        <p:spPr>
          <a:xfrm rot="21374994">
            <a:off x="3194762" y="2877301"/>
            <a:ext cx="1558834" cy="247960"/>
          </a:xfrm>
          <a:prstGeom prst="rightArrow">
            <a:avLst>
              <a:gd name="adj1" fmla="val 21904"/>
              <a:gd name="adj2" fmla="val 7107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1C1D5356-C345-E105-6AC4-6341C03BB9E8}"/>
              </a:ext>
            </a:extLst>
          </p:cNvPr>
          <p:cNvSpPr/>
          <p:nvPr/>
        </p:nvSpPr>
        <p:spPr>
          <a:xfrm rot="721697">
            <a:off x="6335536" y="2988983"/>
            <a:ext cx="1956831" cy="247960"/>
          </a:xfrm>
          <a:prstGeom prst="rightArrow">
            <a:avLst>
              <a:gd name="adj1" fmla="val 21904"/>
              <a:gd name="adj2" fmla="val 7107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A2B6ABE7-F39E-EF5E-FAD5-2F303856B80D}"/>
              </a:ext>
            </a:extLst>
          </p:cNvPr>
          <p:cNvSpPr/>
          <p:nvPr/>
        </p:nvSpPr>
        <p:spPr>
          <a:xfrm rot="10006895">
            <a:off x="7185768" y="4642182"/>
            <a:ext cx="1135098" cy="247960"/>
          </a:xfrm>
          <a:prstGeom prst="rightArrow">
            <a:avLst>
              <a:gd name="adj1" fmla="val 21904"/>
              <a:gd name="adj2" fmla="val 7107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E0D826FA-ECAB-7D44-7AB8-F65DCC28A89E}"/>
              </a:ext>
            </a:extLst>
          </p:cNvPr>
          <p:cNvSpPr/>
          <p:nvPr/>
        </p:nvSpPr>
        <p:spPr>
          <a:xfrm rot="11189803">
            <a:off x="4526702" y="4833953"/>
            <a:ext cx="1028470" cy="247960"/>
          </a:xfrm>
          <a:prstGeom prst="rightArrow">
            <a:avLst>
              <a:gd name="adj1" fmla="val 21904"/>
              <a:gd name="adj2" fmla="val 7107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497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CAAC7-1196-B2A0-4EA3-08801AF4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9BDBF-FC91-76B5-2A9B-5B62650AB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Choosing the patterns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80C5C-EEA4-E359-F323-8916FD57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A8530-9AF8-4C8D-E884-C786C4D3C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D700C-C46D-9F72-F7EF-A6C70DC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55</a:t>
            </a:fld>
            <a:endParaRPr lang="en-US" altLang="en-US"/>
          </a:p>
        </p:txBody>
      </p:sp>
      <p:graphicFrame>
        <p:nvGraphicFramePr>
          <p:cNvPr id="7" name="Group 160">
            <a:extLst>
              <a:ext uri="{FF2B5EF4-FFF2-40B4-BE49-F238E27FC236}">
                <a16:creationId xmlns:a16="http://schemas.microsoft.com/office/drawing/2014/main" id="{A0E6E342-138C-F74F-B6AF-41991C15E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052880"/>
              </p:ext>
            </p:extLst>
          </p:nvPr>
        </p:nvGraphicFramePr>
        <p:xfrm>
          <a:off x="838201" y="2770595"/>
          <a:ext cx="10515598" cy="3321262"/>
        </p:xfrm>
        <a:graphic>
          <a:graphicData uri="http://schemas.openxmlformats.org/drawingml/2006/table">
            <a:tbl>
              <a:tblPr/>
              <a:tblGrid>
                <a:gridCol w="163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5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1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5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5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88606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Task parallelism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Divide and Conquer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Geometric Decom-position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Recursive Data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Pipeline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Event-Based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Coordi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-nation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97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SPMD</a:t>
                      </a: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19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Loop Parallelism</a:t>
                      </a:r>
                      <a:endParaRPr kumimoji="0" lang="cs-CZ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19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Master/</a:t>
                      </a:r>
                      <a:b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Worker</a:t>
                      </a:r>
                      <a:endParaRPr kumimoji="0" lang="cs-CZ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409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Fork/Join</a:t>
                      </a:r>
                      <a:endParaRPr kumimoji="0" lang="cs-CZ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337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7EF98-EC54-441A-3781-3D8D2B2D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7D693-1552-0888-193C-37525348C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Choosing the patterns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8B603-B3EA-8E76-8E90-B7F418E77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6E476-9FCE-1FE5-18F8-C93431F0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EDEE6-4B06-F619-B009-9564ADE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56</a:t>
            </a:fld>
            <a:endParaRPr lang="en-US" altLang="en-US"/>
          </a:p>
        </p:txBody>
      </p:sp>
      <p:graphicFrame>
        <p:nvGraphicFramePr>
          <p:cNvPr id="7" name="Group 60">
            <a:extLst>
              <a:ext uri="{FF2B5EF4-FFF2-40B4-BE49-F238E27FC236}">
                <a16:creationId xmlns:a16="http://schemas.microsoft.com/office/drawing/2014/main" id="{CF4992FC-1BAD-B4F2-3D04-C448F2BEF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525306"/>
              </p:ext>
            </p:extLst>
          </p:nvPr>
        </p:nvGraphicFramePr>
        <p:xfrm>
          <a:off x="838200" y="3112635"/>
          <a:ext cx="10515600" cy="2573339"/>
        </p:xfrm>
        <a:graphic>
          <a:graphicData uri="http://schemas.openxmlformats.org/drawingml/2006/table">
            <a:tbl>
              <a:tblPr/>
              <a:tblGrid>
                <a:gridCol w="3048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9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9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4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435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GPGPU</a:t>
                      </a: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TBB</a:t>
                      </a: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OpenMP</a:t>
                      </a: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Spark</a:t>
                      </a: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38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SPMD</a:t>
                      </a:r>
                      <a:endParaRPr kumimoji="0" lang="cs-CZ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s-CZ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Loop Parallelism</a:t>
                      </a:r>
                      <a:endParaRPr kumimoji="0" lang="cs-CZ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38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Master/Worker</a:t>
                      </a:r>
                      <a:endParaRPr kumimoji="0" lang="cs-CZ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Fork/Join</a:t>
                      </a:r>
                      <a:endParaRPr kumimoji="0" lang="cs-CZ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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buClr>
                          <a:schemeClr val="accent2"/>
                        </a:buClr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93738">
                        <a:buClr>
                          <a:schemeClr val="accent1"/>
                        </a:buClr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989013">
                        <a:buSzPct val="75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282700">
                        <a:buClr>
                          <a:schemeClr val="folHlink"/>
                        </a:buClr>
                        <a:buSzPct val="8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39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1971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6543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115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4221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19.5.2025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57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11146</TotalTime>
  <Words>4225</Words>
  <Application>Microsoft Office PowerPoint</Application>
  <PresentationFormat>Widescreen</PresentationFormat>
  <Paragraphs>940</Paragraphs>
  <Slides>57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Wingdings</vt:lpstr>
      <vt:lpstr>Cambria Math</vt:lpstr>
      <vt:lpstr>Calibri Light</vt:lpstr>
      <vt:lpstr>Arial</vt:lpstr>
      <vt:lpstr>Calibri</vt:lpstr>
      <vt:lpstr>Courier New</vt:lpstr>
      <vt:lpstr>Aptos</vt:lpstr>
      <vt:lpstr>slides-theme</vt:lpstr>
      <vt:lpstr>Designing Parallel Algorithms</vt:lpstr>
      <vt:lpstr>Parallel Algorithms Design Patterns</vt:lpstr>
      <vt:lpstr>Parallel Algorithms Design Patterns</vt:lpstr>
      <vt:lpstr>Parallel Algorithms Design Patterns</vt:lpstr>
      <vt:lpstr>Parallel Algorithms Design Patterns</vt:lpstr>
      <vt:lpstr>Parallel Algorithms Design Patterns</vt:lpstr>
      <vt:lpstr>Task Parallelism</vt:lpstr>
      <vt:lpstr>Task Parallelism</vt:lpstr>
      <vt:lpstr>Task Parallelism</vt:lpstr>
      <vt:lpstr>Task Parallelism</vt:lpstr>
      <vt:lpstr>Task Parallelism</vt:lpstr>
      <vt:lpstr>Task Parallelism</vt:lpstr>
      <vt:lpstr>Task Parallelism</vt:lpstr>
      <vt:lpstr>Task Parallelism</vt:lpstr>
      <vt:lpstr>Task Parallelism</vt:lpstr>
      <vt:lpstr>Example: Top-k Selection</vt:lpstr>
      <vt:lpstr>Example: k Nearest Neighbors (kNN)</vt:lpstr>
      <vt:lpstr>Parallel Algorithms Design Patterns</vt:lpstr>
      <vt:lpstr>Divide and Conquer</vt:lpstr>
      <vt:lpstr>Divide and Conquer</vt:lpstr>
      <vt:lpstr>Divide and Conquer</vt:lpstr>
      <vt:lpstr>Example: Sorting</vt:lpstr>
      <vt:lpstr>Example: Sorting</vt:lpstr>
      <vt:lpstr>Example: Sorting</vt:lpstr>
      <vt:lpstr>Example: Sorting</vt:lpstr>
      <vt:lpstr>Example: Sorting</vt:lpstr>
      <vt:lpstr>Example: Sorting</vt:lpstr>
      <vt:lpstr>Parallel Algorithms Design Patterns</vt:lpstr>
      <vt:lpstr>Geometric decomposition</vt:lpstr>
      <vt:lpstr>Geometric decomposition</vt:lpstr>
      <vt:lpstr>Geometric decomposition</vt:lpstr>
      <vt:lpstr>Stencil Computations</vt:lpstr>
      <vt:lpstr>Example: Blur Stencil</vt:lpstr>
      <vt:lpstr>Example: Diffuse Stencil</vt:lpstr>
      <vt:lpstr>Diffuse Stencil</vt:lpstr>
      <vt:lpstr>Example: Conways Game of Life</vt:lpstr>
      <vt:lpstr>Conways Game of Life</vt:lpstr>
      <vt:lpstr>Conways Game of Life</vt:lpstr>
      <vt:lpstr>Parallel Algorithms Design Patterns</vt:lpstr>
      <vt:lpstr>Recursive Data</vt:lpstr>
      <vt:lpstr>Example: Finding roots</vt:lpstr>
      <vt:lpstr>Example: Finding roots</vt:lpstr>
      <vt:lpstr>Graph Traversal</vt:lpstr>
      <vt:lpstr>Example: Floyd-Warshal</vt:lpstr>
      <vt:lpstr>Path-finding Problems</vt:lpstr>
      <vt:lpstr>Minimal Spanning Tree</vt:lpstr>
      <vt:lpstr>Parallel Algorithms Design Patterns</vt:lpstr>
      <vt:lpstr>Pipeline</vt:lpstr>
      <vt:lpstr>Pipeline</vt:lpstr>
      <vt:lpstr>Pipeline</vt:lpstr>
      <vt:lpstr>Parallel Algorithms Design Patterns</vt:lpstr>
      <vt:lpstr>Event-based Coordination</vt:lpstr>
      <vt:lpstr>Event-based Coordination</vt:lpstr>
      <vt:lpstr>Example: Discrete-event Simulation</vt:lpstr>
      <vt:lpstr>Conclusions</vt:lpstr>
      <vt:lpstr>Conclusions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514</cp:revision>
  <dcterms:created xsi:type="dcterms:W3CDTF">2024-09-19T13:28:41Z</dcterms:created>
  <dcterms:modified xsi:type="dcterms:W3CDTF">2025-05-19T09:22:55Z</dcterms:modified>
</cp:coreProperties>
</file>