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56" r:id="rId2"/>
    <p:sldId id="285" r:id="rId3"/>
    <p:sldId id="281" r:id="rId4"/>
    <p:sldId id="290" r:id="rId5"/>
    <p:sldId id="291" r:id="rId6"/>
    <p:sldId id="282" r:id="rId7"/>
    <p:sldId id="283" r:id="rId8"/>
    <p:sldId id="286" r:id="rId9"/>
    <p:sldId id="289" r:id="rId10"/>
    <p:sldId id="293" r:id="rId11"/>
    <p:sldId id="292" r:id="rId12"/>
    <p:sldId id="284" r:id="rId13"/>
    <p:sldId id="332" r:id="rId14"/>
    <p:sldId id="271" r:id="rId15"/>
    <p:sldId id="297" r:id="rId16"/>
    <p:sldId id="298" r:id="rId17"/>
    <p:sldId id="296" r:id="rId18"/>
    <p:sldId id="301" r:id="rId19"/>
    <p:sldId id="302" r:id="rId20"/>
    <p:sldId id="303" r:id="rId21"/>
    <p:sldId id="304" r:id="rId22"/>
    <p:sldId id="306" r:id="rId23"/>
    <p:sldId id="307" r:id="rId24"/>
    <p:sldId id="308" r:id="rId25"/>
    <p:sldId id="309" r:id="rId26"/>
    <p:sldId id="331" r:id="rId27"/>
    <p:sldId id="319" r:id="rId28"/>
    <p:sldId id="263" r:id="rId2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832"/>
    <a:srgbClr val="83C937"/>
    <a:srgbClr val="E69400"/>
    <a:srgbClr val="934757"/>
    <a:srgbClr val="823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3084" autoAdjust="0"/>
  </p:normalViewPr>
  <p:slideViewPr>
    <p:cSldViewPr>
      <p:cViewPr varScale="1">
        <p:scale>
          <a:sx n="105" d="100"/>
          <a:sy n="105" d="100"/>
        </p:scale>
        <p:origin x="7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62FB9-24EC-482A-A27C-5C03C0816037}" type="datetimeFigureOut">
              <a:rPr lang="cs-CZ" smtClean="0"/>
              <a:t>30.04.2024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869DF-6110-41A2-A008-13AD35443C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346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09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6221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Cheap = the cost of the balancing must not overweight the actual savings.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236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</a:t>
            </a:r>
            <a:r>
              <a:rPr lang="en-US" baseline="0" dirty="0"/>
              <a:t> Amdahl’s Law.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869DF-6110-41A2-A008-13AD35443CEC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898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6480" y="683778"/>
            <a:ext cx="1050425" cy="8771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066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99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936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400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8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235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53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32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45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34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222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30. 4. 2024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by Martin Kruliš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BA717-4DED-4A38-BDE4-30D0F0A142DB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04512" y="476672"/>
            <a:ext cx="1050425" cy="877169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flipH="1">
            <a:off x="838200" y="1484784"/>
            <a:ext cx="10874424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7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15480" y="1752602"/>
            <a:ext cx="9361040" cy="1829761"/>
          </a:xfrm>
        </p:spPr>
        <p:txBody>
          <a:bodyPr>
            <a:normAutofit/>
          </a:bodyPr>
          <a:lstStyle/>
          <a:p>
            <a:r>
              <a:rPr lang="en-US" dirty="0"/>
              <a:t>GPGPU with SYCL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NPRG042: Programming in Parallel Environment</a:t>
            </a:r>
          </a:p>
          <a:p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Kruli</a:t>
            </a:r>
            <a:r>
              <a:rPr lang="cs-CZ" dirty="0"/>
              <a:t>š</a:t>
            </a:r>
          </a:p>
        </p:txBody>
      </p:sp>
    </p:spTree>
    <p:extLst>
      <p:ext uri="{BB962C8B-B14F-4D97-AF65-F5344CB8AC3E}">
        <p14:creationId xmlns:p14="http://schemas.microsoft.com/office/powerpoint/2010/main" val="104189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4935328"/>
            <a:ext cx="1117361" cy="102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vs. CPU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CPU</a:t>
            </a:r>
          </a:p>
          <a:p>
            <a:pPr lvl="1"/>
            <a:r>
              <a:rPr lang="en-US" dirty="0"/>
              <a:t>Few cores per chip</a:t>
            </a:r>
          </a:p>
          <a:p>
            <a:pPr lvl="1"/>
            <a:r>
              <a:rPr lang="en-US" dirty="0"/>
              <a:t>General purpose cores</a:t>
            </a:r>
          </a:p>
          <a:p>
            <a:pPr lvl="1"/>
            <a:r>
              <a:rPr lang="en-US" dirty="0"/>
              <a:t>Processing different threads</a:t>
            </a:r>
          </a:p>
          <a:p>
            <a:pPr lvl="1"/>
            <a:r>
              <a:rPr lang="en-US" dirty="0"/>
              <a:t>Huge caches to reduce memory latency</a:t>
            </a:r>
          </a:p>
          <a:p>
            <a:pPr lvl="2"/>
            <a:r>
              <a:rPr lang="en-US" dirty="0"/>
              <a:t>Locality of reference problem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BED9CF-AECA-3A1D-5006-DC232F2EB0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GPU</a:t>
            </a:r>
          </a:p>
          <a:p>
            <a:pPr lvl="1"/>
            <a:r>
              <a:rPr lang="en-US" dirty="0"/>
              <a:t>Many cores per chip</a:t>
            </a:r>
          </a:p>
          <a:p>
            <a:pPr lvl="1"/>
            <a:r>
              <a:rPr lang="en-US" dirty="0"/>
              <a:t>Cores specialized for numeric computations</a:t>
            </a:r>
          </a:p>
          <a:p>
            <a:pPr lvl="1"/>
            <a:r>
              <a:rPr lang="en-US" dirty="0"/>
              <a:t>SIMT thread processing</a:t>
            </a:r>
          </a:p>
          <a:p>
            <a:pPr lvl="1"/>
            <a:r>
              <a:rPr lang="en-US" dirty="0"/>
              <a:t>Huge amount of threads and fast context switch</a:t>
            </a:r>
          </a:p>
          <a:p>
            <a:pPr lvl="2"/>
            <a:r>
              <a:rPr lang="en-US" dirty="0"/>
              <a:t>Results in more complex memory transfers</a:t>
            </a:r>
          </a:p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351" y="4956791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obsah 1"/>
          <p:cNvSpPr txBox="1">
            <a:spLocks/>
          </p:cNvSpPr>
          <p:nvPr/>
        </p:nvSpPr>
        <p:spPr>
          <a:xfrm>
            <a:off x="6312024" y="1916832"/>
            <a:ext cx="3970784" cy="407748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sz="1800" dirty="0"/>
          </a:p>
        </p:txBody>
      </p:sp>
      <p:sp>
        <p:nvSpPr>
          <p:cNvPr id="10" name="Zaoblený obdélník 9"/>
          <p:cNvSpPr/>
          <p:nvPr/>
        </p:nvSpPr>
        <p:spPr>
          <a:xfrm>
            <a:off x="4903676" y="5246480"/>
            <a:ext cx="2232248" cy="927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cs typeface="Courier New" pitchFamily="49" charset="0"/>
              </a:rPr>
              <a:t>Architecture Convergence</a:t>
            </a:r>
            <a:endParaRPr lang="cs-CZ" dirty="0"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14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EB82-D004-9D3F-41CA-2706FA4E1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Architecture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5A567-D474-658E-F3F8-D3F77FD36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6FDD6-07F2-1C1E-EB9A-262F2131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3</a:t>
            </a:fld>
            <a:endParaRPr lang="cs-CZ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AC0BA755-2413-F33F-EA57-679184D3F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1825625"/>
            <a:ext cx="5927305" cy="4525962"/>
          </a:xfrm>
          <a:prstGeom prst="rect">
            <a:avLst/>
          </a:prstGeom>
        </p:spPr>
      </p:pic>
      <p:sp>
        <p:nvSpPr>
          <p:cNvPr id="7" name="Zaoblený obdélníkový popisek 99">
            <a:extLst>
              <a:ext uri="{FF2B5EF4-FFF2-40B4-BE49-F238E27FC236}">
                <a16:creationId xmlns:a16="http://schemas.microsoft.com/office/drawing/2014/main" id="{8BC36B86-570E-1147-B28D-F6FA32B908C0}"/>
              </a:ext>
            </a:extLst>
          </p:cNvPr>
          <p:cNvSpPr/>
          <p:nvPr/>
        </p:nvSpPr>
        <p:spPr>
          <a:xfrm>
            <a:off x="1016923" y="2355628"/>
            <a:ext cx="1944216" cy="460804"/>
          </a:xfrm>
          <a:prstGeom prst="wedgeRoundRectCallout">
            <a:avLst>
              <a:gd name="adj1" fmla="val 62813"/>
              <a:gd name="adj2" fmla="val -1352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Maxwell GPU</a:t>
            </a:r>
            <a:endParaRPr lang="cs-CZ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Zaoblený obdélníkový popisek 99">
            <a:extLst>
              <a:ext uri="{FF2B5EF4-FFF2-40B4-BE49-F238E27FC236}">
                <a16:creationId xmlns:a16="http://schemas.microsoft.com/office/drawing/2014/main" id="{0E1BBDAC-A6ED-2E0E-4C20-8ACCCC0835A1}"/>
              </a:ext>
            </a:extLst>
          </p:cNvPr>
          <p:cNvSpPr/>
          <p:nvPr/>
        </p:nvSpPr>
        <p:spPr>
          <a:xfrm>
            <a:off x="7383275" y="1806064"/>
            <a:ext cx="2315323" cy="754323"/>
          </a:xfrm>
          <a:prstGeom prst="wedgeRoundRectCallout">
            <a:avLst>
              <a:gd name="adj1" fmla="val -35920"/>
              <a:gd name="adj2" fmla="val 9870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Streaming multiprocessor (SM)</a:t>
            </a:r>
            <a:endParaRPr lang="cs-CZ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Zaoblený obdélníkový popisek 99">
            <a:extLst>
              <a:ext uri="{FF2B5EF4-FFF2-40B4-BE49-F238E27FC236}">
                <a16:creationId xmlns:a16="http://schemas.microsoft.com/office/drawing/2014/main" id="{F9B5754F-D080-D5C8-057C-F8590A8E26BB}"/>
              </a:ext>
            </a:extLst>
          </p:cNvPr>
          <p:cNvSpPr/>
          <p:nvPr/>
        </p:nvSpPr>
        <p:spPr>
          <a:xfrm>
            <a:off x="8472264" y="3429000"/>
            <a:ext cx="1368849" cy="498017"/>
          </a:xfrm>
          <a:prstGeom prst="wedgeRoundRectCallout">
            <a:avLst>
              <a:gd name="adj1" fmla="val -71499"/>
              <a:gd name="adj2" fmla="val 12888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CUDA core</a:t>
            </a:r>
            <a:endParaRPr lang="cs-CZ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FF1079-B7DA-25F4-F2E7-71D03C2C9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207001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Architecture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049888" cy="4351338"/>
          </a:xfrm>
        </p:spPr>
        <p:txBody>
          <a:bodyPr/>
          <a:lstStyle/>
          <a:p>
            <a:r>
              <a:rPr lang="en-US" dirty="0"/>
              <a:t>Maxwell Architecture</a:t>
            </a:r>
          </a:p>
          <a:p>
            <a:pPr lvl="1"/>
            <a:r>
              <a:rPr lang="en-US" dirty="0"/>
              <a:t>4 identical parts</a:t>
            </a:r>
          </a:p>
          <a:p>
            <a:pPr lvl="2"/>
            <a:r>
              <a:rPr lang="en-US" dirty="0"/>
              <a:t>32 cores</a:t>
            </a:r>
          </a:p>
          <a:p>
            <a:pPr lvl="2"/>
            <a:r>
              <a:rPr lang="en-US" dirty="0"/>
              <a:t>64 kB shared memory</a:t>
            </a:r>
          </a:p>
          <a:p>
            <a:pPr lvl="2"/>
            <a:r>
              <a:rPr lang="en-US" dirty="0"/>
              <a:t>2 instruction schedulers</a:t>
            </a:r>
          </a:p>
          <a:p>
            <a:pPr lvl="1"/>
            <a:r>
              <a:rPr lang="en-US" dirty="0"/>
              <a:t>CC 5.0</a:t>
            </a:r>
          </a:p>
          <a:p>
            <a:pPr lvl="1"/>
            <a:r>
              <a:rPr lang="en-US" dirty="0"/>
              <a:t>SMM</a:t>
            </a:r>
            <a:br>
              <a:rPr lang="en-US" dirty="0"/>
            </a:br>
            <a:r>
              <a:rPr lang="en-US" dirty="0"/>
              <a:t>(Streaming Multiprocessor - Maxwell)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4</a:t>
            </a:fld>
            <a:endParaRPr lang="cs-CZ"/>
          </a:p>
        </p:txBody>
      </p:sp>
      <p:pic>
        <p:nvPicPr>
          <p:cNvPr id="7" name="Picture 4" descr="http://images.anandtech.com/doci/7764/GeForce_GTX_750_Ti_SM_Diagram_FI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638" y="136525"/>
            <a:ext cx="3456384" cy="650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450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4680520" cy="4351338"/>
          </a:xfrm>
        </p:spPr>
        <p:txBody>
          <a:bodyPr/>
          <a:lstStyle/>
          <a:p>
            <a:r>
              <a:rPr lang="en-US" dirty="0"/>
              <a:t>Volta SM</a:t>
            </a:r>
          </a:p>
          <a:p>
            <a:pPr marL="393192" lvl="1" indent="0">
              <a:buNone/>
            </a:pPr>
            <a:r>
              <a:rPr lang="en-US" dirty="0"/>
              <a:t>7.x CC</a:t>
            </a:r>
          </a:p>
          <a:p>
            <a:pPr marL="393192" lvl="1" indent="0">
              <a:buNone/>
            </a:pPr>
            <a:r>
              <a:rPr lang="en-US" dirty="0"/>
              <a:t>8x tensor core</a:t>
            </a:r>
          </a:p>
          <a:p>
            <a:pPr marL="393192" lvl="1" indent="0">
              <a:buNone/>
            </a:pPr>
            <a:r>
              <a:rPr lang="en-US" dirty="0"/>
              <a:t>(64 FMA/clock each)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5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Architecture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188322"/>
            <a:ext cx="4680520" cy="62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4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4F2A4-3D91-64C4-46FA-8A99DE44B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Model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EFB1A-06C9-0F01-3F31-5C1F5B751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Parallelism</a:t>
            </a:r>
          </a:p>
          <a:p>
            <a:pPr lvl="1"/>
            <a:r>
              <a:rPr lang="en-US" dirty="0"/>
              <a:t>Many data elements are processed concurrently by the same routine</a:t>
            </a:r>
          </a:p>
          <a:p>
            <a:pPr lvl="1"/>
            <a:r>
              <a:rPr lang="en-US" dirty="0"/>
              <a:t>GPUs are designed under this particular paradigm</a:t>
            </a:r>
          </a:p>
          <a:p>
            <a:pPr lvl="1"/>
            <a:r>
              <a:rPr lang="en-US" dirty="0"/>
              <a:t>Also have limited ways to express task parallelism</a:t>
            </a:r>
          </a:p>
          <a:p>
            <a:endParaRPr lang="en-US" dirty="0"/>
          </a:p>
          <a:p>
            <a:r>
              <a:rPr lang="en-US" dirty="0"/>
              <a:t>Threading Execution Model</a:t>
            </a:r>
          </a:p>
          <a:p>
            <a:pPr lvl="1"/>
            <a:r>
              <a:rPr lang="en-US" dirty="0"/>
              <a:t>One function (kernel) is executed in many threads (work items)</a:t>
            </a:r>
          </a:p>
          <a:p>
            <a:pPr lvl="1"/>
            <a:r>
              <a:rPr lang="en-US" dirty="0"/>
              <a:t>Much more lightweight than the CPU threads</a:t>
            </a:r>
          </a:p>
          <a:p>
            <a:pPr lvl="1"/>
            <a:r>
              <a:rPr lang="en-US" dirty="0"/>
              <a:t>Threads are grouped into blocks (work groups) of the same size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17156-9A6C-D8AC-FE15-CD4E8C318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DE5EF-5961-8E11-CB97-C7125DBD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77C2E-9C89-3058-0249-40BD79589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412589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2438-F54B-324A-4A51-5CEA4279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Instruction Multiple Threads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417A1-24F5-D252-6E14-9872460CC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Instruction Multiple Threads</a:t>
            </a:r>
          </a:p>
          <a:p>
            <a:pPr lvl="1"/>
            <a:r>
              <a:rPr lang="en-US" dirty="0"/>
              <a:t>All cores are executing the same instruction</a:t>
            </a:r>
          </a:p>
          <a:p>
            <a:pPr lvl="1"/>
            <a:r>
              <a:rPr lang="en-US" dirty="0"/>
              <a:t>Each core has its own set of registers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8D0E0-735C-21A2-A1C6-054201D0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E1EC4-CF78-34B4-4472-6D61FCCE6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7</a:t>
            </a:fld>
            <a:endParaRPr lang="cs-CZ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A1E4D2C4-0D88-301F-7D15-7CFD78F40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515" y="3284984"/>
            <a:ext cx="6376969" cy="5419814"/>
          </a:xfrm>
          <a:prstGeom prst="rect">
            <a:avLst/>
          </a:prstGeom>
        </p:spPr>
      </p:pic>
      <p:sp>
        <p:nvSpPr>
          <p:cNvPr id="91" name="Footer Placeholder 90">
            <a:extLst>
              <a:ext uri="{FF2B5EF4-FFF2-40B4-BE49-F238E27FC236}">
                <a16:creationId xmlns:a16="http://schemas.microsoft.com/office/drawing/2014/main" id="{1D11B4AE-C1E3-2D96-C554-BE726CDF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905598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SIMT vs. SIMD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Single Instruction Multiple Threads</a:t>
            </a:r>
          </a:p>
          <a:p>
            <a:pPr lvl="1"/>
            <a:r>
              <a:rPr lang="en-US" dirty="0"/>
              <a:t>Width-independent programming model</a:t>
            </a:r>
          </a:p>
          <a:p>
            <a:pPr lvl="1"/>
            <a:r>
              <a:rPr lang="en-US" dirty="0"/>
              <a:t>Serial-like code</a:t>
            </a:r>
          </a:p>
          <a:p>
            <a:pPr lvl="1"/>
            <a:r>
              <a:rPr lang="en-US" dirty="0"/>
              <a:t>Achieved by hardware with a little help from the compiler</a:t>
            </a:r>
          </a:p>
          <a:p>
            <a:pPr lvl="1"/>
            <a:r>
              <a:rPr lang="en-US" dirty="0"/>
              <a:t>Allows code divergence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AA9C7B-5F76-0B3A-8ACE-2826480769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Single Instruction Multiple Data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Explicitly expose the width of the SIMD vector</a:t>
            </a:r>
          </a:p>
          <a:p>
            <a:pPr lvl="1"/>
            <a:r>
              <a:rPr lang="en-US" dirty="0"/>
              <a:t>Special instructions</a:t>
            </a:r>
          </a:p>
          <a:p>
            <a:pPr lvl="1"/>
            <a:r>
              <a:rPr lang="en-US" dirty="0"/>
              <a:t>Generated by the compiler or directly written by a programmer</a:t>
            </a:r>
          </a:p>
          <a:p>
            <a:pPr lvl="1"/>
            <a:r>
              <a:rPr lang="en-US" dirty="0"/>
              <a:t>Code divergence is usually not supported or tedious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672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762E-BCA4-9E20-418A-9F7669AE3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 Distribution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84F4F-605B-6CA0-3D95-640DD14F4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Nd-grid and work elements assignment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E0C7B-0D43-39EA-79FF-1153AC2C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0260B-EA77-865B-B97B-12FB06D31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9</a:t>
            </a:fld>
            <a:endParaRPr lang="cs-CZ"/>
          </a:p>
        </p:txBody>
      </p:sp>
      <p:grpSp>
        <p:nvGrpSpPr>
          <p:cNvPr id="253" name="Skupina 63">
            <a:extLst>
              <a:ext uri="{FF2B5EF4-FFF2-40B4-BE49-F238E27FC236}">
                <a16:creationId xmlns:a16="http://schemas.microsoft.com/office/drawing/2014/main" id="{E499107C-0233-D538-E1EF-2778D8A9B9C1}"/>
              </a:ext>
            </a:extLst>
          </p:cNvPr>
          <p:cNvGrpSpPr/>
          <p:nvPr/>
        </p:nvGrpSpPr>
        <p:grpSpPr>
          <a:xfrm>
            <a:off x="3215680" y="2600944"/>
            <a:ext cx="1328153" cy="828056"/>
            <a:chOff x="1224000" y="2376000"/>
            <a:chExt cx="1328153" cy="828056"/>
          </a:xfrm>
        </p:grpSpPr>
        <p:grpSp>
          <p:nvGrpSpPr>
            <p:cNvPr id="254" name="Skupina 17">
              <a:extLst>
                <a:ext uri="{FF2B5EF4-FFF2-40B4-BE49-F238E27FC236}">
                  <a16:creationId xmlns:a16="http://schemas.microsoft.com/office/drawing/2014/main" id="{97439DF6-6AF0-2B28-1FA3-EEDB66C4BE60}"/>
                </a:ext>
              </a:extLst>
            </p:cNvPr>
            <p:cNvGrpSpPr/>
            <p:nvPr/>
          </p:nvGrpSpPr>
          <p:grpSpPr>
            <a:xfrm>
              <a:off x="1656000" y="2376000"/>
              <a:ext cx="896153" cy="504056"/>
              <a:chOff x="2307695" y="3212976"/>
              <a:chExt cx="896153" cy="504056"/>
            </a:xfrm>
          </p:grpSpPr>
          <p:sp>
            <p:nvSpPr>
              <p:cNvPr id="288" name="Obdélník 15">
                <a:extLst>
                  <a:ext uri="{FF2B5EF4-FFF2-40B4-BE49-F238E27FC236}">
                    <a16:creationId xmlns:a16="http://schemas.microsoft.com/office/drawing/2014/main" id="{35340EAC-E215-F827-3D41-125808FBAAFB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89" name="Skupina 16">
                <a:extLst>
                  <a:ext uri="{FF2B5EF4-FFF2-40B4-BE49-F238E27FC236}">
                    <a16:creationId xmlns:a16="http://schemas.microsoft.com/office/drawing/2014/main" id="{EA94A3E5-50D8-6719-F73A-46B6A6E791D3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90" name="Volný tvar 7">
                  <a:extLst>
                    <a:ext uri="{FF2B5EF4-FFF2-40B4-BE49-F238E27FC236}">
                      <a16:creationId xmlns:a16="http://schemas.microsoft.com/office/drawing/2014/main" id="{3C8D48DE-10BD-D176-414A-EEC48C0B2F28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Volný tvar 8">
                  <a:extLst>
                    <a:ext uri="{FF2B5EF4-FFF2-40B4-BE49-F238E27FC236}">
                      <a16:creationId xmlns:a16="http://schemas.microsoft.com/office/drawing/2014/main" id="{2DF84F3E-BA32-B5B4-4C24-D3485ABB7C60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2" name="Volný tvar 9">
                  <a:extLst>
                    <a:ext uri="{FF2B5EF4-FFF2-40B4-BE49-F238E27FC236}">
                      <a16:creationId xmlns:a16="http://schemas.microsoft.com/office/drawing/2014/main" id="{4CA176A4-251A-D684-3A6B-BD078824DD7B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Volný tvar 10">
                  <a:extLst>
                    <a:ext uri="{FF2B5EF4-FFF2-40B4-BE49-F238E27FC236}">
                      <a16:creationId xmlns:a16="http://schemas.microsoft.com/office/drawing/2014/main" id="{15E701A8-E274-EC29-5432-D42EB38532F3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Volný tvar 11">
                  <a:extLst>
                    <a:ext uri="{FF2B5EF4-FFF2-40B4-BE49-F238E27FC236}">
                      <a16:creationId xmlns:a16="http://schemas.microsoft.com/office/drawing/2014/main" id="{C6E765CB-AF0B-98A2-5E1C-3A934A17AACC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Volný tvar 12">
                  <a:extLst>
                    <a:ext uri="{FF2B5EF4-FFF2-40B4-BE49-F238E27FC236}">
                      <a16:creationId xmlns:a16="http://schemas.microsoft.com/office/drawing/2014/main" id="{707195EC-B386-93BD-D435-99AE615C37D4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6" name="Volný tvar 13">
                  <a:extLst>
                    <a:ext uri="{FF2B5EF4-FFF2-40B4-BE49-F238E27FC236}">
                      <a16:creationId xmlns:a16="http://schemas.microsoft.com/office/drawing/2014/main" id="{7AA0694B-48D6-8C23-07CE-801A92094093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Volný tvar 14">
                  <a:extLst>
                    <a:ext uri="{FF2B5EF4-FFF2-40B4-BE49-F238E27FC236}">
                      <a16:creationId xmlns:a16="http://schemas.microsoft.com/office/drawing/2014/main" id="{0C801619-A317-B621-F3F6-01D52B9998AD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5" name="Skupina 19">
              <a:extLst>
                <a:ext uri="{FF2B5EF4-FFF2-40B4-BE49-F238E27FC236}">
                  <a16:creationId xmlns:a16="http://schemas.microsoft.com/office/drawing/2014/main" id="{41707305-0C65-70A1-01BF-54416319939D}"/>
                </a:ext>
              </a:extLst>
            </p:cNvPr>
            <p:cNvGrpSpPr/>
            <p:nvPr/>
          </p:nvGrpSpPr>
          <p:grpSpPr>
            <a:xfrm>
              <a:off x="1512000" y="2484000"/>
              <a:ext cx="896153" cy="504056"/>
              <a:chOff x="2307695" y="3212976"/>
              <a:chExt cx="896153" cy="504056"/>
            </a:xfrm>
          </p:grpSpPr>
          <p:sp>
            <p:nvSpPr>
              <p:cNvPr id="278" name="Obdélník 20">
                <a:extLst>
                  <a:ext uri="{FF2B5EF4-FFF2-40B4-BE49-F238E27FC236}">
                    <a16:creationId xmlns:a16="http://schemas.microsoft.com/office/drawing/2014/main" id="{AB210DF3-B077-2D2C-F3B2-696BCCDC198D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79" name="Skupina 21">
                <a:extLst>
                  <a:ext uri="{FF2B5EF4-FFF2-40B4-BE49-F238E27FC236}">
                    <a16:creationId xmlns:a16="http://schemas.microsoft.com/office/drawing/2014/main" id="{A096F9DC-BE99-4765-4BFF-E42D6FE07432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80" name="Volný tvar 22">
                  <a:extLst>
                    <a:ext uri="{FF2B5EF4-FFF2-40B4-BE49-F238E27FC236}">
                      <a16:creationId xmlns:a16="http://schemas.microsoft.com/office/drawing/2014/main" id="{FBC2655E-3BA6-2DF3-7E1E-6AE2BAF334A3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Volný tvar 23">
                  <a:extLst>
                    <a:ext uri="{FF2B5EF4-FFF2-40B4-BE49-F238E27FC236}">
                      <a16:creationId xmlns:a16="http://schemas.microsoft.com/office/drawing/2014/main" id="{4650C462-1390-80BF-4A75-D221B7825823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Volný tvar 24">
                  <a:extLst>
                    <a:ext uri="{FF2B5EF4-FFF2-40B4-BE49-F238E27FC236}">
                      <a16:creationId xmlns:a16="http://schemas.microsoft.com/office/drawing/2014/main" id="{2A97CD13-D010-62E7-2B96-B0BD05F59F4C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Volný tvar 25">
                  <a:extLst>
                    <a:ext uri="{FF2B5EF4-FFF2-40B4-BE49-F238E27FC236}">
                      <a16:creationId xmlns:a16="http://schemas.microsoft.com/office/drawing/2014/main" id="{FA295149-A564-7F1C-E041-DA2518331B56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Volný tvar 26">
                  <a:extLst>
                    <a:ext uri="{FF2B5EF4-FFF2-40B4-BE49-F238E27FC236}">
                      <a16:creationId xmlns:a16="http://schemas.microsoft.com/office/drawing/2014/main" id="{3A16DE08-4865-142C-88B0-2A397EF49C8C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Volný tvar 27">
                  <a:extLst>
                    <a:ext uri="{FF2B5EF4-FFF2-40B4-BE49-F238E27FC236}">
                      <a16:creationId xmlns:a16="http://schemas.microsoft.com/office/drawing/2014/main" id="{97D4F3F9-E4CA-49BE-9687-3F63603D623D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Volný tvar 28">
                  <a:extLst>
                    <a:ext uri="{FF2B5EF4-FFF2-40B4-BE49-F238E27FC236}">
                      <a16:creationId xmlns:a16="http://schemas.microsoft.com/office/drawing/2014/main" id="{58C931AE-A55D-7812-F1CC-3ADA30F490FE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Volný tvar 29">
                  <a:extLst>
                    <a:ext uri="{FF2B5EF4-FFF2-40B4-BE49-F238E27FC236}">
                      <a16:creationId xmlns:a16="http://schemas.microsoft.com/office/drawing/2014/main" id="{EBF21EF7-6010-50E0-4EC2-58BEEBF129EE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6" name="Skupina 30">
              <a:extLst>
                <a:ext uri="{FF2B5EF4-FFF2-40B4-BE49-F238E27FC236}">
                  <a16:creationId xmlns:a16="http://schemas.microsoft.com/office/drawing/2014/main" id="{32423205-E420-B61A-C878-CCD795830E9A}"/>
                </a:ext>
              </a:extLst>
            </p:cNvPr>
            <p:cNvGrpSpPr/>
            <p:nvPr/>
          </p:nvGrpSpPr>
          <p:grpSpPr>
            <a:xfrm>
              <a:off x="1368000" y="2592000"/>
              <a:ext cx="896153" cy="504056"/>
              <a:chOff x="2307695" y="3212976"/>
              <a:chExt cx="896153" cy="504056"/>
            </a:xfrm>
          </p:grpSpPr>
          <p:sp>
            <p:nvSpPr>
              <p:cNvPr id="268" name="Obdélník 31">
                <a:extLst>
                  <a:ext uri="{FF2B5EF4-FFF2-40B4-BE49-F238E27FC236}">
                    <a16:creationId xmlns:a16="http://schemas.microsoft.com/office/drawing/2014/main" id="{333B47E5-1E23-58C1-F614-F88994914AA3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69" name="Skupina 32">
                <a:extLst>
                  <a:ext uri="{FF2B5EF4-FFF2-40B4-BE49-F238E27FC236}">
                    <a16:creationId xmlns:a16="http://schemas.microsoft.com/office/drawing/2014/main" id="{F6871C3B-EEA3-C7D5-50EB-CFE035BBAF4F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70" name="Volný tvar 33">
                  <a:extLst>
                    <a:ext uri="{FF2B5EF4-FFF2-40B4-BE49-F238E27FC236}">
                      <a16:creationId xmlns:a16="http://schemas.microsoft.com/office/drawing/2014/main" id="{7F58E7B8-46B8-02EA-54DD-428C2A9DA84B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Volný tvar 34">
                  <a:extLst>
                    <a:ext uri="{FF2B5EF4-FFF2-40B4-BE49-F238E27FC236}">
                      <a16:creationId xmlns:a16="http://schemas.microsoft.com/office/drawing/2014/main" id="{9DF75345-A3B9-40C4-9594-907C2B4ADC39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Volný tvar 35">
                  <a:extLst>
                    <a:ext uri="{FF2B5EF4-FFF2-40B4-BE49-F238E27FC236}">
                      <a16:creationId xmlns:a16="http://schemas.microsoft.com/office/drawing/2014/main" id="{793897D7-EBAA-9304-4F94-D293433C1EB3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Volný tvar 36">
                  <a:extLst>
                    <a:ext uri="{FF2B5EF4-FFF2-40B4-BE49-F238E27FC236}">
                      <a16:creationId xmlns:a16="http://schemas.microsoft.com/office/drawing/2014/main" id="{067073C7-2550-FC25-66EE-A702C480CA3E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Volný tvar 37">
                  <a:extLst>
                    <a:ext uri="{FF2B5EF4-FFF2-40B4-BE49-F238E27FC236}">
                      <a16:creationId xmlns:a16="http://schemas.microsoft.com/office/drawing/2014/main" id="{646D56B3-84BB-01D6-E723-99F699A04DB8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Volný tvar 38">
                  <a:extLst>
                    <a:ext uri="{FF2B5EF4-FFF2-40B4-BE49-F238E27FC236}">
                      <a16:creationId xmlns:a16="http://schemas.microsoft.com/office/drawing/2014/main" id="{47D2E000-9B5F-DE44-96DF-1912F8258430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Volný tvar 39">
                  <a:extLst>
                    <a:ext uri="{FF2B5EF4-FFF2-40B4-BE49-F238E27FC236}">
                      <a16:creationId xmlns:a16="http://schemas.microsoft.com/office/drawing/2014/main" id="{A3378C2F-0B42-2AF5-12A7-DC0634238492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Volný tvar 40">
                  <a:extLst>
                    <a:ext uri="{FF2B5EF4-FFF2-40B4-BE49-F238E27FC236}">
                      <a16:creationId xmlns:a16="http://schemas.microsoft.com/office/drawing/2014/main" id="{1C9730E6-D53E-BFD3-E344-B563C0B64D9E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7" name="Skupina 41">
              <a:extLst>
                <a:ext uri="{FF2B5EF4-FFF2-40B4-BE49-F238E27FC236}">
                  <a16:creationId xmlns:a16="http://schemas.microsoft.com/office/drawing/2014/main" id="{AF9BDAE0-C1B1-EB98-3D10-A8B815915BB4}"/>
                </a:ext>
              </a:extLst>
            </p:cNvPr>
            <p:cNvGrpSpPr/>
            <p:nvPr/>
          </p:nvGrpSpPr>
          <p:grpSpPr>
            <a:xfrm>
              <a:off x="1224000" y="2700000"/>
              <a:ext cx="896153" cy="504056"/>
              <a:chOff x="2307695" y="3212976"/>
              <a:chExt cx="896153" cy="504056"/>
            </a:xfrm>
          </p:grpSpPr>
          <p:sp>
            <p:nvSpPr>
              <p:cNvPr id="258" name="Obdélník 42">
                <a:extLst>
                  <a:ext uri="{FF2B5EF4-FFF2-40B4-BE49-F238E27FC236}">
                    <a16:creationId xmlns:a16="http://schemas.microsoft.com/office/drawing/2014/main" id="{17B574C5-5DB2-80E4-7B09-2EB314E7E5B3}"/>
                  </a:ext>
                </a:extLst>
              </p:cNvPr>
              <p:cNvSpPr/>
              <p:nvPr/>
            </p:nvSpPr>
            <p:spPr>
              <a:xfrm>
                <a:off x="2307695" y="3212976"/>
                <a:ext cx="896153" cy="504056"/>
              </a:xfrm>
              <a:prstGeom prst="rect">
                <a:avLst/>
              </a:prstGeom>
              <a:gradFill rotWithShape="1">
                <a:gsLst>
                  <a:gs pos="0">
                    <a:srgbClr val="EB641B">
                      <a:tint val="62000"/>
                      <a:satMod val="180000"/>
                    </a:srgbClr>
                  </a:gs>
                  <a:gs pos="65000">
                    <a:srgbClr val="EB641B">
                      <a:tint val="32000"/>
                      <a:satMod val="250000"/>
                    </a:srgbClr>
                  </a:gs>
                  <a:gs pos="100000">
                    <a:srgbClr val="EB641B">
                      <a:tint val="23000"/>
                      <a:satMod val="30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EB641B"/>
                </a:solidFill>
                <a:prstDash val="solid"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grpSp>
            <p:nvGrpSpPr>
              <p:cNvPr id="259" name="Skupina 43">
                <a:extLst>
                  <a:ext uri="{FF2B5EF4-FFF2-40B4-BE49-F238E27FC236}">
                    <a16:creationId xmlns:a16="http://schemas.microsoft.com/office/drawing/2014/main" id="{6B9A9F05-E85D-7B68-A170-844FFA57369A}"/>
                  </a:ext>
                </a:extLst>
              </p:cNvPr>
              <p:cNvGrpSpPr/>
              <p:nvPr/>
            </p:nvGrpSpPr>
            <p:grpSpPr>
              <a:xfrm>
                <a:off x="2430568" y="3320988"/>
                <a:ext cx="650406" cy="288032"/>
                <a:chOff x="2411760" y="2852936"/>
                <a:chExt cx="650406" cy="288032"/>
              </a:xfrm>
            </p:grpSpPr>
            <p:sp>
              <p:nvSpPr>
                <p:cNvPr id="260" name="Volný tvar 44">
                  <a:extLst>
                    <a:ext uri="{FF2B5EF4-FFF2-40B4-BE49-F238E27FC236}">
                      <a16:creationId xmlns:a16="http://schemas.microsoft.com/office/drawing/2014/main" id="{00876773-707C-6923-5593-51CF52C4D323}"/>
                    </a:ext>
                  </a:extLst>
                </p:cNvPr>
                <p:cNvSpPr/>
                <p:nvPr/>
              </p:nvSpPr>
              <p:spPr>
                <a:xfrm>
                  <a:off x="2411760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Volný tvar 45">
                  <a:extLst>
                    <a:ext uri="{FF2B5EF4-FFF2-40B4-BE49-F238E27FC236}">
                      <a16:creationId xmlns:a16="http://schemas.microsoft.com/office/drawing/2014/main" id="{D2841B50-523C-4BD9-83BB-6047500F02A4}"/>
                    </a:ext>
                  </a:extLst>
                </p:cNvPr>
                <p:cNvSpPr/>
                <p:nvPr/>
              </p:nvSpPr>
              <p:spPr>
                <a:xfrm>
                  <a:off x="2494549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Volný tvar 46">
                  <a:extLst>
                    <a:ext uri="{FF2B5EF4-FFF2-40B4-BE49-F238E27FC236}">
                      <a16:creationId xmlns:a16="http://schemas.microsoft.com/office/drawing/2014/main" id="{0FF72356-75A4-BA90-59D0-1E74AD54B27A}"/>
                    </a:ext>
                  </a:extLst>
                </p:cNvPr>
                <p:cNvSpPr/>
                <p:nvPr/>
              </p:nvSpPr>
              <p:spPr>
                <a:xfrm>
                  <a:off x="258210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Volný tvar 47">
                  <a:extLst>
                    <a:ext uri="{FF2B5EF4-FFF2-40B4-BE49-F238E27FC236}">
                      <a16:creationId xmlns:a16="http://schemas.microsoft.com/office/drawing/2014/main" id="{A5FFA7AB-0A93-95FC-7F20-2094EF74A02C}"/>
                    </a:ext>
                  </a:extLst>
                </p:cNvPr>
                <p:cNvSpPr/>
                <p:nvPr/>
              </p:nvSpPr>
              <p:spPr>
                <a:xfrm>
                  <a:off x="265948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Volný tvar 48">
                  <a:extLst>
                    <a:ext uri="{FF2B5EF4-FFF2-40B4-BE49-F238E27FC236}">
                      <a16:creationId xmlns:a16="http://schemas.microsoft.com/office/drawing/2014/main" id="{BB57E81F-D9BC-D5D4-B205-6682DF8FF2E1}"/>
                    </a:ext>
                  </a:extLst>
                </p:cNvPr>
                <p:cNvSpPr/>
                <p:nvPr/>
              </p:nvSpPr>
              <p:spPr>
                <a:xfrm>
                  <a:off x="2737055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Volný tvar 49">
                  <a:extLst>
                    <a:ext uri="{FF2B5EF4-FFF2-40B4-BE49-F238E27FC236}">
                      <a16:creationId xmlns:a16="http://schemas.microsoft.com/office/drawing/2014/main" id="{73BE8559-9943-381F-84AD-E3A05B374D70}"/>
                    </a:ext>
                  </a:extLst>
                </p:cNvPr>
                <p:cNvSpPr/>
                <p:nvPr/>
              </p:nvSpPr>
              <p:spPr>
                <a:xfrm>
                  <a:off x="2819844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Volný tvar 50">
                  <a:extLst>
                    <a:ext uri="{FF2B5EF4-FFF2-40B4-BE49-F238E27FC236}">
                      <a16:creationId xmlns:a16="http://schemas.microsoft.com/office/drawing/2014/main" id="{73A2553E-D42F-4F05-7051-FC812C04CA71}"/>
                    </a:ext>
                  </a:extLst>
                </p:cNvPr>
                <p:cNvSpPr/>
                <p:nvPr/>
              </p:nvSpPr>
              <p:spPr>
                <a:xfrm>
                  <a:off x="2907396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Volný tvar 51">
                  <a:extLst>
                    <a:ext uri="{FF2B5EF4-FFF2-40B4-BE49-F238E27FC236}">
                      <a16:creationId xmlns:a16="http://schemas.microsoft.com/office/drawing/2014/main" id="{B7D622EE-9B51-1A4C-7286-BF40A6C9DC03}"/>
                    </a:ext>
                  </a:extLst>
                </p:cNvPr>
                <p:cNvSpPr/>
                <p:nvPr/>
              </p:nvSpPr>
              <p:spPr>
                <a:xfrm>
                  <a:off x="2984781" y="2852936"/>
                  <a:ext cx="77385" cy="288032"/>
                </a:xfrm>
                <a:custGeom>
                  <a:avLst/>
                  <a:gdLst>
                    <a:gd name="connsiteX0" fmla="*/ 136100 w 246032"/>
                    <a:gd name="connsiteY0" fmla="*/ 0 h 376237"/>
                    <a:gd name="connsiteX1" fmla="*/ 2750 w 246032"/>
                    <a:gd name="connsiteY1" fmla="*/ 157162 h 376237"/>
                    <a:gd name="connsiteX2" fmla="*/ 245638 w 246032"/>
                    <a:gd name="connsiteY2" fmla="*/ 176212 h 376237"/>
                    <a:gd name="connsiteX3" fmla="*/ 59900 w 246032"/>
                    <a:gd name="connsiteY3" fmla="*/ 300037 h 376237"/>
                    <a:gd name="connsiteX4" fmla="*/ 69425 w 246032"/>
                    <a:gd name="connsiteY4" fmla="*/ 376237 h 376237"/>
                    <a:gd name="connsiteX5" fmla="*/ 69425 w 246032"/>
                    <a:gd name="connsiteY5" fmla="*/ 376237 h 376237"/>
                    <a:gd name="connsiteX0" fmla="*/ 145017 w 245424"/>
                    <a:gd name="connsiteY0" fmla="*/ 0 h 414337"/>
                    <a:gd name="connsiteX1" fmla="*/ 2142 w 245424"/>
                    <a:gd name="connsiteY1" fmla="*/ 195262 h 414337"/>
                    <a:gd name="connsiteX2" fmla="*/ 245030 w 245424"/>
                    <a:gd name="connsiteY2" fmla="*/ 214312 h 414337"/>
                    <a:gd name="connsiteX3" fmla="*/ 59292 w 245424"/>
                    <a:gd name="connsiteY3" fmla="*/ 338137 h 414337"/>
                    <a:gd name="connsiteX4" fmla="*/ 68817 w 245424"/>
                    <a:gd name="connsiteY4" fmla="*/ 414337 h 414337"/>
                    <a:gd name="connsiteX5" fmla="*/ 68817 w 245424"/>
                    <a:gd name="connsiteY5" fmla="*/ 414337 h 414337"/>
                    <a:gd name="connsiteX0" fmla="*/ 96696 w 196730"/>
                    <a:gd name="connsiteY0" fmla="*/ 0 h 414337"/>
                    <a:gd name="connsiteX1" fmla="*/ 23671 w 196730"/>
                    <a:gd name="connsiteY1" fmla="*/ 160337 h 414337"/>
                    <a:gd name="connsiteX2" fmla="*/ 196709 w 196730"/>
                    <a:gd name="connsiteY2" fmla="*/ 214312 h 414337"/>
                    <a:gd name="connsiteX3" fmla="*/ 10971 w 196730"/>
                    <a:gd name="connsiteY3" fmla="*/ 338137 h 414337"/>
                    <a:gd name="connsiteX4" fmla="*/ 20496 w 196730"/>
                    <a:gd name="connsiteY4" fmla="*/ 414337 h 414337"/>
                    <a:gd name="connsiteX5" fmla="*/ 20496 w 196730"/>
                    <a:gd name="connsiteY5" fmla="*/ 414337 h 414337"/>
                    <a:gd name="connsiteX0" fmla="*/ 91718 w 121914"/>
                    <a:gd name="connsiteY0" fmla="*/ 0 h 414337"/>
                    <a:gd name="connsiteX1" fmla="*/ 18693 w 121914"/>
                    <a:gd name="connsiteY1" fmla="*/ 160337 h 414337"/>
                    <a:gd name="connsiteX2" fmla="*/ 121881 w 121914"/>
                    <a:gd name="connsiteY2" fmla="*/ 201612 h 414337"/>
                    <a:gd name="connsiteX3" fmla="*/ 5993 w 121914"/>
                    <a:gd name="connsiteY3" fmla="*/ 338137 h 414337"/>
                    <a:gd name="connsiteX4" fmla="*/ 15518 w 121914"/>
                    <a:gd name="connsiteY4" fmla="*/ 414337 h 414337"/>
                    <a:gd name="connsiteX5" fmla="*/ 15518 w 121914"/>
                    <a:gd name="connsiteY5" fmla="*/ 414337 h 414337"/>
                    <a:gd name="connsiteX0" fmla="*/ 86608 w 116779"/>
                    <a:gd name="connsiteY0" fmla="*/ 0 h 414337"/>
                    <a:gd name="connsiteX1" fmla="*/ 13583 w 116779"/>
                    <a:gd name="connsiteY1" fmla="*/ 160337 h 414337"/>
                    <a:gd name="connsiteX2" fmla="*/ 116771 w 116779"/>
                    <a:gd name="connsiteY2" fmla="*/ 201612 h 414337"/>
                    <a:gd name="connsiteX3" fmla="*/ 7233 w 116779"/>
                    <a:gd name="connsiteY3" fmla="*/ 296862 h 414337"/>
                    <a:gd name="connsiteX4" fmla="*/ 10408 w 116779"/>
                    <a:gd name="connsiteY4" fmla="*/ 414337 h 414337"/>
                    <a:gd name="connsiteX5" fmla="*/ 10408 w 116779"/>
                    <a:gd name="connsiteY5" fmla="*/ 414337 h 414337"/>
                    <a:gd name="connsiteX0" fmla="*/ 86608 w 116780"/>
                    <a:gd name="connsiteY0" fmla="*/ 0 h 414337"/>
                    <a:gd name="connsiteX1" fmla="*/ 10409 w 116780"/>
                    <a:gd name="connsiteY1" fmla="*/ 74612 h 414337"/>
                    <a:gd name="connsiteX2" fmla="*/ 13583 w 116780"/>
                    <a:gd name="connsiteY2" fmla="*/ 160337 h 414337"/>
                    <a:gd name="connsiteX3" fmla="*/ 116771 w 116780"/>
                    <a:gd name="connsiteY3" fmla="*/ 201612 h 414337"/>
                    <a:gd name="connsiteX4" fmla="*/ 7233 w 116780"/>
                    <a:gd name="connsiteY4" fmla="*/ 296862 h 414337"/>
                    <a:gd name="connsiteX5" fmla="*/ 10408 w 116780"/>
                    <a:gd name="connsiteY5" fmla="*/ 414337 h 414337"/>
                    <a:gd name="connsiteX6" fmla="*/ 10408 w 116780"/>
                    <a:gd name="connsiteY6" fmla="*/ 414337 h 414337"/>
                    <a:gd name="connsiteX0" fmla="*/ 1208 w 136155"/>
                    <a:gd name="connsiteY0" fmla="*/ 0 h 414337"/>
                    <a:gd name="connsiteX1" fmla="*/ 29784 w 136155"/>
                    <a:gd name="connsiteY1" fmla="*/ 74612 h 414337"/>
                    <a:gd name="connsiteX2" fmla="*/ 32958 w 136155"/>
                    <a:gd name="connsiteY2" fmla="*/ 160337 h 414337"/>
                    <a:gd name="connsiteX3" fmla="*/ 136146 w 136155"/>
                    <a:gd name="connsiteY3" fmla="*/ 201612 h 414337"/>
                    <a:gd name="connsiteX4" fmla="*/ 26608 w 136155"/>
                    <a:gd name="connsiteY4" fmla="*/ 296862 h 414337"/>
                    <a:gd name="connsiteX5" fmla="*/ 29783 w 136155"/>
                    <a:gd name="connsiteY5" fmla="*/ 414337 h 414337"/>
                    <a:gd name="connsiteX6" fmla="*/ 29783 w 136155"/>
                    <a:gd name="connsiteY6" fmla="*/ 414337 h 414337"/>
                    <a:gd name="connsiteX0" fmla="*/ 30609 w 165557"/>
                    <a:gd name="connsiteY0" fmla="*/ 0 h 414337"/>
                    <a:gd name="connsiteX1" fmla="*/ 2035 w 165557"/>
                    <a:gd name="connsiteY1" fmla="*/ 93662 h 414337"/>
                    <a:gd name="connsiteX2" fmla="*/ 62359 w 165557"/>
                    <a:gd name="connsiteY2" fmla="*/ 160337 h 414337"/>
                    <a:gd name="connsiteX3" fmla="*/ 165547 w 165557"/>
                    <a:gd name="connsiteY3" fmla="*/ 201612 h 414337"/>
                    <a:gd name="connsiteX4" fmla="*/ 56009 w 165557"/>
                    <a:gd name="connsiteY4" fmla="*/ 296862 h 414337"/>
                    <a:gd name="connsiteX5" fmla="*/ 59184 w 165557"/>
                    <a:gd name="connsiteY5" fmla="*/ 414337 h 414337"/>
                    <a:gd name="connsiteX6" fmla="*/ 59184 w 165557"/>
                    <a:gd name="connsiteY6" fmla="*/ 414337 h 414337"/>
                    <a:gd name="connsiteX0" fmla="*/ 30295 w 101766"/>
                    <a:gd name="connsiteY0" fmla="*/ 0 h 414337"/>
                    <a:gd name="connsiteX1" fmla="*/ 1721 w 101766"/>
                    <a:gd name="connsiteY1" fmla="*/ 93662 h 414337"/>
                    <a:gd name="connsiteX2" fmla="*/ 62045 w 101766"/>
                    <a:gd name="connsiteY2" fmla="*/ 160337 h 414337"/>
                    <a:gd name="connsiteX3" fmla="*/ 101733 w 101766"/>
                    <a:gd name="connsiteY3" fmla="*/ 220662 h 414337"/>
                    <a:gd name="connsiteX4" fmla="*/ 55695 w 101766"/>
                    <a:gd name="connsiteY4" fmla="*/ 296862 h 414337"/>
                    <a:gd name="connsiteX5" fmla="*/ 58870 w 101766"/>
                    <a:gd name="connsiteY5" fmla="*/ 414337 h 414337"/>
                    <a:gd name="connsiteX6" fmla="*/ 58870 w 101766"/>
                    <a:gd name="connsiteY6" fmla="*/ 414337 h 414337"/>
                    <a:gd name="connsiteX0" fmla="*/ 29730 w 105960"/>
                    <a:gd name="connsiteY0" fmla="*/ 0 h 414337"/>
                    <a:gd name="connsiteX1" fmla="*/ 1156 w 105960"/>
                    <a:gd name="connsiteY1" fmla="*/ 93662 h 414337"/>
                    <a:gd name="connsiteX2" fmla="*/ 93230 w 105960"/>
                    <a:gd name="connsiteY2" fmla="*/ 153987 h 414337"/>
                    <a:gd name="connsiteX3" fmla="*/ 101168 w 105960"/>
                    <a:gd name="connsiteY3" fmla="*/ 220662 h 414337"/>
                    <a:gd name="connsiteX4" fmla="*/ 55130 w 105960"/>
                    <a:gd name="connsiteY4" fmla="*/ 296862 h 414337"/>
                    <a:gd name="connsiteX5" fmla="*/ 58305 w 105960"/>
                    <a:gd name="connsiteY5" fmla="*/ 414337 h 414337"/>
                    <a:gd name="connsiteX6" fmla="*/ 58305 w 105960"/>
                    <a:gd name="connsiteY6" fmla="*/ 414337 h 414337"/>
                    <a:gd name="connsiteX0" fmla="*/ 29598 w 93270"/>
                    <a:gd name="connsiteY0" fmla="*/ 0 h 414337"/>
                    <a:gd name="connsiteX1" fmla="*/ 1024 w 93270"/>
                    <a:gd name="connsiteY1" fmla="*/ 93662 h 414337"/>
                    <a:gd name="connsiteX2" fmla="*/ 93098 w 93270"/>
                    <a:gd name="connsiteY2" fmla="*/ 153987 h 414337"/>
                    <a:gd name="connsiteX3" fmla="*/ 24836 w 93270"/>
                    <a:gd name="connsiteY3" fmla="*/ 217487 h 414337"/>
                    <a:gd name="connsiteX4" fmla="*/ 54998 w 93270"/>
                    <a:gd name="connsiteY4" fmla="*/ 296862 h 414337"/>
                    <a:gd name="connsiteX5" fmla="*/ 58173 w 93270"/>
                    <a:gd name="connsiteY5" fmla="*/ 414337 h 414337"/>
                    <a:gd name="connsiteX6" fmla="*/ 58173 w 93270"/>
                    <a:gd name="connsiteY6" fmla="*/ 414337 h 414337"/>
                    <a:gd name="connsiteX0" fmla="*/ 13866 w 77386"/>
                    <a:gd name="connsiteY0" fmla="*/ 0 h 414337"/>
                    <a:gd name="connsiteX1" fmla="*/ 1167 w 77386"/>
                    <a:gd name="connsiteY1" fmla="*/ 93662 h 414337"/>
                    <a:gd name="connsiteX2" fmla="*/ 77366 w 77386"/>
                    <a:gd name="connsiteY2" fmla="*/ 153987 h 414337"/>
                    <a:gd name="connsiteX3" fmla="*/ 9104 w 77386"/>
                    <a:gd name="connsiteY3" fmla="*/ 217487 h 414337"/>
                    <a:gd name="connsiteX4" fmla="*/ 39266 w 77386"/>
                    <a:gd name="connsiteY4" fmla="*/ 296862 h 414337"/>
                    <a:gd name="connsiteX5" fmla="*/ 42441 w 77386"/>
                    <a:gd name="connsiteY5" fmla="*/ 414337 h 414337"/>
                    <a:gd name="connsiteX6" fmla="*/ 42441 w 77386"/>
                    <a:gd name="connsiteY6" fmla="*/ 414337 h 414337"/>
                    <a:gd name="connsiteX0" fmla="*/ 32916 w 77386"/>
                    <a:gd name="connsiteY0" fmla="*/ 0 h 379412"/>
                    <a:gd name="connsiteX1" fmla="*/ 1167 w 77386"/>
                    <a:gd name="connsiteY1" fmla="*/ 58737 h 379412"/>
                    <a:gd name="connsiteX2" fmla="*/ 77366 w 77386"/>
                    <a:gd name="connsiteY2" fmla="*/ 119062 h 379412"/>
                    <a:gd name="connsiteX3" fmla="*/ 9104 w 77386"/>
                    <a:gd name="connsiteY3" fmla="*/ 182562 h 379412"/>
                    <a:gd name="connsiteX4" fmla="*/ 39266 w 77386"/>
                    <a:gd name="connsiteY4" fmla="*/ 261937 h 379412"/>
                    <a:gd name="connsiteX5" fmla="*/ 42441 w 77386"/>
                    <a:gd name="connsiteY5" fmla="*/ 379412 h 379412"/>
                    <a:gd name="connsiteX6" fmla="*/ 42441 w 77386"/>
                    <a:gd name="connsiteY6" fmla="*/ 379412 h 379412"/>
                    <a:gd name="connsiteX0" fmla="*/ 32916 w 77385"/>
                    <a:gd name="connsiteY0" fmla="*/ 0 h 379412"/>
                    <a:gd name="connsiteX1" fmla="*/ 1167 w 77385"/>
                    <a:gd name="connsiteY1" fmla="*/ 58737 h 379412"/>
                    <a:gd name="connsiteX2" fmla="*/ 77366 w 77385"/>
                    <a:gd name="connsiteY2" fmla="*/ 119062 h 379412"/>
                    <a:gd name="connsiteX3" fmla="*/ 9104 w 77385"/>
                    <a:gd name="connsiteY3" fmla="*/ 182562 h 379412"/>
                    <a:gd name="connsiteX4" fmla="*/ 48791 w 77385"/>
                    <a:gd name="connsiteY4" fmla="*/ 261937 h 379412"/>
                    <a:gd name="connsiteX5" fmla="*/ 42441 w 77385"/>
                    <a:gd name="connsiteY5" fmla="*/ 379412 h 379412"/>
                    <a:gd name="connsiteX6" fmla="*/ 42441 w 77385"/>
                    <a:gd name="connsiteY6" fmla="*/ 379412 h 379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7385" h="379412">
                      <a:moveTo>
                        <a:pt x="32916" y="0"/>
                      </a:moveTo>
                      <a:cubicBezTo>
                        <a:pt x="23391" y="11377"/>
                        <a:pt x="13338" y="32014"/>
                        <a:pt x="1167" y="58737"/>
                      </a:cubicBezTo>
                      <a:cubicBezTo>
                        <a:pt x="-11004" y="85460"/>
                        <a:pt x="76043" y="98424"/>
                        <a:pt x="77366" y="119062"/>
                      </a:cubicBezTo>
                      <a:cubicBezTo>
                        <a:pt x="78689" y="139700"/>
                        <a:pt x="13866" y="158750"/>
                        <a:pt x="9104" y="182562"/>
                      </a:cubicBezTo>
                      <a:cubicBezTo>
                        <a:pt x="4342" y="206374"/>
                        <a:pt x="43235" y="229129"/>
                        <a:pt x="48791" y="261937"/>
                      </a:cubicBezTo>
                      <a:cubicBezTo>
                        <a:pt x="54347" y="294745"/>
                        <a:pt x="43499" y="359833"/>
                        <a:pt x="42441" y="379412"/>
                      </a:cubicBezTo>
                      <a:lnTo>
                        <a:pt x="42441" y="379412"/>
                      </a:lnTo>
                    </a:path>
                  </a:pathLst>
                </a:custGeom>
                <a:noFill/>
                <a:ln w="31750" cap="rnd" cmpd="sng" algn="ctr">
                  <a:solidFill>
                    <a:sysClr val="windowText" lastClr="000000"/>
                  </a:solidFill>
                  <a:prstDash val="solid"/>
                  <a:tailEnd type="triangl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cs-CZ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 Unicode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98" name="Skupina 52">
            <a:extLst>
              <a:ext uri="{FF2B5EF4-FFF2-40B4-BE49-F238E27FC236}">
                <a16:creationId xmlns:a16="http://schemas.microsoft.com/office/drawing/2014/main" id="{88C56114-0C9F-1D23-A27F-F48396E3A72F}"/>
              </a:ext>
            </a:extLst>
          </p:cNvPr>
          <p:cNvGrpSpPr/>
          <p:nvPr/>
        </p:nvGrpSpPr>
        <p:grpSpPr>
          <a:xfrm>
            <a:off x="5392828" y="2762944"/>
            <a:ext cx="896153" cy="504056"/>
            <a:chOff x="2307695" y="3212976"/>
            <a:chExt cx="896153" cy="504056"/>
          </a:xfrm>
        </p:grpSpPr>
        <p:sp>
          <p:nvSpPr>
            <p:cNvPr id="299" name="Obdélník 53">
              <a:extLst>
                <a:ext uri="{FF2B5EF4-FFF2-40B4-BE49-F238E27FC236}">
                  <a16:creationId xmlns:a16="http://schemas.microsoft.com/office/drawing/2014/main" id="{C2EFD0BE-B0D0-A3EA-89AE-32EA96C7760E}"/>
                </a:ext>
              </a:extLst>
            </p:cNvPr>
            <p:cNvSpPr/>
            <p:nvPr/>
          </p:nvSpPr>
          <p:spPr>
            <a:xfrm>
              <a:off x="2307695" y="3212976"/>
              <a:ext cx="896153" cy="504056"/>
            </a:xfrm>
            <a:prstGeom prst="rect">
              <a:avLst/>
            </a:prstGeom>
            <a:gradFill rotWithShape="1">
              <a:gsLst>
                <a:gs pos="0">
                  <a:srgbClr val="EB641B">
                    <a:tint val="62000"/>
                    <a:satMod val="180000"/>
                  </a:srgbClr>
                </a:gs>
                <a:gs pos="65000">
                  <a:srgbClr val="EB641B">
                    <a:tint val="32000"/>
                    <a:satMod val="250000"/>
                  </a:srgbClr>
                </a:gs>
                <a:gs pos="100000">
                  <a:srgbClr val="EB641B">
                    <a:tint val="23000"/>
                    <a:satMod val="30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EB641B"/>
              </a:solidFill>
              <a:prstDash val="solid"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grpSp>
          <p:nvGrpSpPr>
            <p:cNvPr id="300" name="Skupina 54">
              <a:extLst>
                <a:ext uri="{FF2B5EF4-FFF2-40B4-BE49-F238E27FC236}">
                  <a16:creationId xmlns:a16="http://schemas.microsoft.com/office/drawing/2014/main" id="{6C48E059-6A02-A370-670E-B3EF146B9392}"/>
                </a:ext>
              </a:extLst>
            </p:cNvPr>
            <p:cNvGrpSpPr/>
            <p:nvPr/>
          </p:nvGrpSpPr>
          <p:grpSpPr>
            <a:xfrm>
              <a:off x="2430568" y="3320988"/>
              <a:ext cx="650406" cy="288032"/>
              <a:chOff x="2411760" y="2852936"/>
              <a:chExt cx="650406" cy="288032"/>
            </a:xfrm>
          </p:grpSpPr>
          <p:sp>
            <p:nvSpPr>
              <p:cNvPr id="301" name="Volný tvar 55">
                <a:extLst>
                  <a:ext uri="{FF2B5EF4-FFF2-40B4-BE49-F238E27FC236}">
                    <a16:creationId xmlns:a16="http://schemas.microsoft.com/office/drawing/2014/main" id="{602CD015-F713-4411-5C97-BAF0BC8C7F41}"/>
                  </a:ext>
                </a:extLst>
              </p:cNvPr>
              <p:cNvSpPr/>
              <p:nvPr/>
            </p:nvSpPr>
            <p:spPr>
              <a:xfrm>
                <a:off x="2411760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2" name="Volný tvar 56">
                <a:extLst>
                  <a:ext uri="{FF2B5EF4-FFF2-40B4-BE49-F238E27FC236}">
                    <a16:creationId xmlns:a16="http://schemas.microsoft.com/office/drawing/2014/main" id="{FE208A5B-7EEF-A0A4-33BB-85AEB5074804}"/>
                  </a:ext>
                </a:extLst>
              </p:cNvPr>
              <p:cNvSpPr/>
              <p:nvPr/>
            </p:nvSpPr>
            <p:spPr>
              <a:xfrm>
                <a:off x="2494549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3" name="Volný tvar 57">
                <a:extLst>
                  <a:ext uri="{FF2B5EF4-FFF2-40B4-BE49-F238E27FC236}">
                    <a16:creationId xmlns:a16="http://schemas.microsoft.com/office/drawing/2014/main" id="{43162EEE-2137-74BB-94D3-E1D490870D7B}"/>
                  </a:ext>
                </a:extLst>
              </p:cNvPr>
              <p:cNvSpPr/>
              <p:nvPr/>
            </p:nvSpPr>
            <p:spPr>
              <a:xfrm>
                <a:off x="2582101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4" name="Volný tvar 58">
                <a:extLst>
                  <a:ext uri="{FF2B5EF4-FFF2-40B4-BE49-F238E27FC236}">
                    <a16:creationId xmlns:a16="http://schemas.microsoft.com/office/drawing/2014/main" id="{14E943E8-5F57-A688-1D88-92E7B21F2B92}"/>
                  </a:ext>
                </a:extLst>
              </p:cNvPr>
              <p:cNvSpPr/>
              <p:nvPr/>
            </p:nvSpPr>
            <p:spPr>
              <a:xfrm>
                <a:off x="2659486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5" name="Volný tvar 59">
                <a:extLst>
                  <a:ext uri="{FF2B5EF4-FFF2-40B4-BE49-F238E27FC236}">
                    <a16:creationId xmlns:a16="http://schemas.microsoft.com/office/drawing/2014/main" id="{858B3031-6FF0-B07D-789D-E5B37EE83CEB}"/>
                  </a:ext>
                </a:extLst>
              </p:cNvPr>
              <p:cNvSpPr/>
              <p:nvPr/>
            </p:nvSpPr>
            <p:spPr>
              <a:xfrm>
                <a:off x="2737055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6" name="Volný tvar 60">
                <a:extLst>
                  <a:ext uri="{FF2B5EF4-FFF2-40B4-BE49-F238E27FC236}">
                    <a16:creationId xmlns:a16="http://schemas.microsoft.com/office/drawing/2014/main" id="{686F06C9-881A-48E4-7B55-16C59F9C3593}"/>
                  </a:ext>
                </a:extLst>
              </p:cNvPr>
              <p:cNvSpPr/>
              <p:nvPr/>
            </p:nvSpPr>
            <p:spPr>
              <a:xfrm>
                <a:off x="2819844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7" name="Volný tvar 61">
                <a:extLst>
                  <a:ext uri="{FF2B5EF4-FFF2-40B4-BE49-F238E27FC236}">
                    <a16:creationId xmlns:a16="http://schemas.microsoft.com/office/drawing/2014/main" id="{60DDEB93-B3B0-E329-A8E1-4E369543411A}"/>
                  </a:ext>
                </a:extLst>
              </p:cNvPr>
              <p:cNvSpPr/>
              <p:nvPr/>
            </p:nvSpPr>
            <p:spPr>
              <a:xfrm>
                <a:off x="2907396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08" name="Volný tvar 62">
                <a:extLst>
                  <a:ext uri="{FF2B5EF4-FFF2-40B4-BE49-F238E27FC236}">
                    <a16:creationId xmlns:a16="http://schemas.microsoft.com/office/drawing/2014/main" id="{7DA8E53E-7A93-51AC-7207-ED4503FFA2C5}"/>
                  </a:ext>
                </a:extLst>
              </p:cNvPr>
              <p:cNvSpPr/>
              <p:nvPr/>
            </p:nvSpPr>
            <p:spPr>
              <a:xfrm>
                <a:off x="2984781" y="2852936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9" name="Volný tvar 64">
            <a:extLst>
              <a:ext uri="{FF2B5EF4-FFF2-40B4-BE49-F238E27FC236}">
                <a16:creationId xmlns:a16="http://schemas.microsoft.com/office/drawing/2014/main" id="{5D33EC60-5F2A-8BB2-9688-0DA9A4773C35}"/>
              </a:ext>
            </a:extLst>
          </p:cNvPr>
          <p:cNvSpPr/>
          <p:nvPr/>
        </p:nvSpPr>
        <p:spPr>
          <a:xfrm>
            <a:off x="9267908" y="2870956"/>
            <a:ext cx="77385" cy="288032"/>
          </a:xfrm>
          <a:custGeom>
            <a:avLst/>
            <a:gdLst>
              <a:gd name="connsiteX0" fmla="*/ 136100 w 246032"/>
              <a:gd name="connsiteY0" fmla="*/ 0 h 376237"/>
              <a:gd name="connsiteX1" fmla="*/ 2750 w 246032"/>
              <a:gd name="connsiteY1" fmla="*/ 157162 h 376237"/>
              <a:gd name="connsiteX2" fmla="*/ 245638 w 246032"/>
              <a:gd name="connsiteY2" fmla="*/ 176212 h 376237"/>
              <a:gd name="connsiteX3" fmla="*/ 59900 w 246032"/>
              <a:gd name="connsiteY3" fmla="*/ 300037 h 376237"/>
              <a:gd name="connsiteX4" fmla="*/ 69425 w 246032"/>
              <a:gd name="connsiteY4" fmla="*/ 376237 h 376237"/>
              <a:gd name="connsiteX5" fmla="*/ 69425 w 246032"/>
              <a:gd name="connsiteY5" fmla="*/ 376237 h 376237"/>
              <a:gd name="connsiteX0" fmla="*/ 145017 w 245424"/>
              <a:gd name="connsiteY0" fmla="*/ 0 h 414337"/>
              <a:gd name="connsiteX1" fmla="*/ 2142 w 245424"/>
              <a:gd name="connsiteY1" fmla="*/ 195262 h 414337"/>
              <a:gd name="connsiteX2" fmla="*/ 245030 w 245424"/>
              <a:gd name="connsiteY2" fmla="*/ 214312 h 414337"/>
              <a:gd name="connsiteX3" fmla="*/ 59292 w 245424"/>
              <a:gd name="connsiteY3" fmla="*/ 338137 h 414337"/>
              <a:gd name="connsiteX4" fmla="*/ 68817 w 245424"/>
              <a:gd name="connsiteY4" fmla="*/ 414337 h 414337"/>
              <a:gd name="connsiteX5" fmla="*/ 68817 w 245424"/>
              <a:gd name="connsiteY5" fmla="*/ 414337 h 414337"/>
              <a:gd name="connsiteX0" fmla="*/ 96696 w 196730"/>
              <a:gd name="connsiteY0" fmla="*/ 0 h 414337"/>
              <a:gd name="connsiteX1" fmla="*/ 23671 w 196730"/>
              <a:gd name="connsiteY1" fmla="*/ 160337 h 414337"/>
              <a:gd name="connsiteX2" fmla="*/ 196709 w 196730"/>
              <a:gd name="connsiteY2" fmla="*/ 214312 h 414337"/>
              <a:gd name="connsiteX3" fmla="*/ 10971 w 196730"/>
              <a:gd name="connsiteY3" fmla="*/ 338137 h 414337"/>
              <a:gd name="connsiteX4" fmla="*/ 20496 w 196730"/>
              <a:gd name="connsiteY4" fmla="*/ 414337 h 414337"/>
              <a:gd name="connsiteX5" fmla="*/ 20496 w 196730"/>
              <a:gd name="connsiteY5" fmla="*/ 414337 h 414337"/>
              <a:gd name="connsiteX0" fmla="*/ 91718 w 121914"/>
              <a:gd name="connsiteY0" fmla="*/ 0 h 414337"/>
              <a:gd name="connsiteX1" fmla="*/ 18693 w 121914"/>
              <a:gd name="connsiteY1" fmla="*/ 160337 h 414337"/>
              <a:gd name="connsiteX2" fmla="*/ 121881 w 121914"/>
              <a:gd name="connsiteY2" fmla="*/ 201612 h 414337"/>
              <a:gd name="connsiteX3" fmla="*/ 5993 w 121914"/>
              <a:gd name="connsiteY3" fmla="*/ 338137 h 414337"/>
              <a:gd name="connsiteX4" fmla="*/ 15518 w 121914"/>
              <a:gd name="connsiteY4" fmla="*/ 414337 h 414337"/>
              <a:gd name="connsiteX5" fmla="*/ 15518 w 121914"/>
              <a:gd name="connsiteY5" fmla="*/ 414337 h 414337"/>
              <a:gd name="connsiteX0" fmla="*/ 86608 w 116779"/>
              <a:gd name="connsiteY0" fmla="*/ 0 h 414337"/>
              <a:gd name="connsiteX1" fmla="*/ 13583 w 116779"/>
              <a:gd name="connsiteY1" fmla="*/ 160337 h 414337"/>
              <a:gd name="connsiteX2" fmla="*/ 116771 w 116779"/>
              <a:gd name="connsiteY2" fmla="*/ 201612 h 414337"/>
              <a:gd name="connsiteX3" fmla="*/ 7233 w 116779"/>
              <a:gd name="connsiteY3" fmla="*/ 296862 h 414337"/>
              <a:gd name="connsiteX4" fmla="*/ 10408 w 116779"/>
              <a:gd name="connsiteY4" fmla="*/ 414337 h 414337"/>
              <a:gd name="connsiteX5" fmla="*/ 10408 w 116779"/>
              <a:gd name="connsiteY5" fmla="*/ 414337 h 414337"/>
              <a:gd name="connsiteX0" fmla="*/ 86608 w 116780"/>
              <a:gd name="connsiteY0" fmla="*/ 0 h 414337"/>
              <a:gd name="connsiteX1" fmla="*/ 10409 w 116780"/>
              <a:gd name="connsiteY1" fmla="*/ 74612 h 414337"/>
              <a:gd name="connsiteX2" fmla="*/ 13583 w 116780"/>
              <a:gd name="connsiteY2" fmla="*/ 160337 h 414337"/>
              <a:gd name="connsiteX3" fmla="*/ 116771 w 116780"/>
              <a:gd name="connsiteY3" fmla="*/ 201612 h 414337"/>
              <a:gd name="connsiteX4" fmla="*/ 7233 w 116780"/>
              <a:gd name="connsiteY4" fmla="*/ 296862 h 414337"/>
              <a:gd name="connsiteX5" fmla="*/ 10408 w 116780"/>
              <a:gd name="connsiteY5" fmla="*/ 414337 h 414337"/>
              <a:gd name="connsiteX6" fmla="*/ 10408 w 116780"/>
              <a:gd name="connsiteY6" fmla="*/ 414337 h 414337"/>
              <a:gd name="connsiteX0" fmla="*/ 1208 w 136155"/>
              <a:gd name="connsiteY0" fmla="*/ 0 h 414337"/>
              <a:gd name="connsiteX1" fmla="*/ 29784 w 136155"/>
              <a:gd name="connsiteY1" fmla="*/ 74612 h 414337"/>
              <a:gd name="connsiteX2" fmla="*/ 32958 w 136155"/>
              <a:gd name="connsiteY2" fmla="*/ 160337 h 414337"/>
              <a:gd name="connsiteX3" fmla="*/ 136146 w 136155"/>
              <a:gd name="connsiteY3" fmla="*/ 201612 h 414337"/>
              <a:gd name="connsiteX4" fmla="*/ 26608 w 136155"/>
              <a:gd name="connsiteY4" fmla="*/ 296862 h 414337"/>
              <a:gd name="connsiteX5" fmla="*/ 29783 w 136155"/>
              <a:gd name="connsiteY5" fmla="*/ 414337 h 414337"/>
              <a:gd name="connsiteX6" fmla="*/ 29783 w 136155"/>
              <a:gd name="connsiteY6" fmla="*/ 414337 h 414337"/>
              <a:gd name="connsiteX0" fmla="*/ 30609 w 165557"/>
              <a:gd name="connsiteY0" fmla="*/ 0 h 414337"/>
              <a:gd name="connsiteX1" fmla="*/ 2035 w 165557"/>
              <a:gd name="connsiteY1" fmla="*/ 93662 h 414337"/>
              <a:gd name="connsiteX2" fmla="*/ 62359 w 165557"/>
              <a:gd name="connsiteY2" fmla="*/ 160337 h 414337"/>
              <a:gd name="connsiteX3" fmla="*/ 165547 w 165557"/>
              <a:gd name="connsiteY3" fmla="*/ 201612 h 414337"/>
              <a:gd name="connsiteX4" fmla="*/ 56009 w 165557"/>
              <a:gd name="connsiteY4" fmla="*/ 296862 h 414337"/>
              <a:gd name="connsiteX5" fmla="*/ 59184 w 165557"/>
              <a:gd name="connsiteY5" fmla="*/ 414337 h 414337"/>
              <a:gd name="connsiteX6" fmla="*/ 59184 w 165557"/>
              <a:gd name="connsiteY6" fmla="*/ 414337 h 414337"/>
              <a:gd name="connsiteX0" fmla="*/ 30295 w 101766"/>
              <a:gd name="connsiteY0" fmla="*/ 0 h 414337"/>
              <a:gd name="connsiteX1" fmla="*/ 1721 w 101766"/>
              <a:gd name="connsiteY1" fmla="*/ 93662 h 414337"/>
              <a:gd name="connsiteX2" fmla="*/ 62045 w 101766"/>
              <a:gd name="connsiteY2" fmla="*/ 160337 h 414337"/>
              <a:gd name="connsiteX3" fmla="*/ 101733 w 101766"/>
              <a:gd name="connsiteY3" fmla="*/ 220662 h 414337"/>
              <a:gd name="connsiteX4" fmla="*/ 55695 w 101766"/>
              <a:gd name="connsiteY4" fmla="*/ 296862 h 414337"/>
              <a:gd name="connsiteX5" fmla="*/ 58870 w 101766"/>
              <a:gd name="connsiteY5" fmla="*/ 414337 h 414337"/>
              <a:gd name="connsiteX6" fmla="*/ 58870 w 101766"/>
              <a:gd name="connsiteY6" fmla="*/ 414337 h 414337"/>
              <a:gd name="connsiteX0" fmla="*/ 29730 w 105960"/>
              <a:gd name="connsiteY0" fmla="*/ 0 h 414337"/>
              <a:gd name="connsiteX1" fmla="*/ 1156 w 105960"/>
              <a:gd name="connsiteY1" fmla="*/ 93662 h 414337"/>
              <a:gd name="connsiteX2" fmla="*/ 93230 w 105960"/>
              <a:gd name="connsiteY2" fmla="*/ 153987 h 414337"/>
              <a:gd name="connsiteX3" fmla="*/ 101168 w 105960"/>
              <a:gd name="connsiteY3" fmla="*/ 220662 h 414337"/>
              <a:gd name="connsiteX4" fmla="*/ 55130 w 105960"/>
              <a:gd name="connsiteY4" fmla="*/ 296862 h 414337"/>
              <a:gd name="connsiteX5" fmla="*/ 58305 w 105960"/>
              <a:gd name="connsiteY5" fmla="*/ 414337 h 414337"/>
              <a:gd name="connsiteX6" fmla="*/ 58305 w 105960"/>
              <a:gd name="connsiteY6" fmla="*/ 414337 h 414337"/>
              <a:gd name="connsiteX0" fmla="*/ 29598 w 93270"/>
              <a:gd name="connsiteY0" fmla="*/ 0 h 414337"/>
              <a:gd name="connsiteX1" fmla="*/ 1024 w 93270"/>
              <a:gd name="connsiteY1" fmla="*/ 93662 h 414337"/>
              <a:gd name="connsiteX2" fmla="*/ 93098 w 93270"/>
              <a:gd name="connsiteY2" fmla="*/ 153987 h 414337"/>
              <a:gd name="connsiteX3" fmla="*/ 24836 w 93270"/>
              <a:gd name="connsiteY3" fmla="*/ 217487 h 414337"/>
              <a:gd name="connsiteX4" fmla="*/ 54998 w 93270"/>
              <a:gd name="connsiteY4" fmla="*/ 296862 h 414337"/>
              <a:gd name="connsiteX5" fmla="*/ 58173 w 93270"/>
              <a:gd name="connsiteY5" fmla="*/ 414337 h 414337"/>
              <a:gd name="connsiteX6" fmla="*/ 58173 w 93270"/>
              <a:gd name="connsiteY6" fmla="*/ 414337 h 414337"/>
              <a:gd name="connsiteX0" fmla="*/ 13866 w 77386"/>
              <a:gd name="connsiteY0" fmla="*/ 0 h 414337"/>
              <a:gd name="connsiteX1" fmla="*/ 1167 w 77386"/>
              <a:gd name="connsiteY1" fmla="*/ 93662 h 414337"/>
              <a:gd name="connsiteX2" fmla="*/ 77366 w 77386"/>
              <a:gd name="connsiteY2" fmla="*/ 153987 h 414337"/>
              <a:gd name="connsiteX3" fmla="*/ 9104 w 77386"/>
              <a:gd name="connsiteY3" fmla="*/ 217487 h 414337"/>
              <a:gd name="connsiteX4" fmla="*/ 39266 w 77386"/>
              <a:gd name="connsiteY4" fmla="*/ 296862 h 414337"/>
              <a:gd name="connsiteX5" fmla="*/ 42441 w 77386"/>
              <a:gd name="connsiteY5" fmla="*/ 414337 h 414337"/>
              <a:gd name="connsiteX6" fmla="*/ 42441 w 77386"/>
              <a:gd name="connsiteY6" fmla="*/ 414337 h 414337"/>
              <a:gd name="connsiteX0" fmla="*/ 32916 w 77386"/>
              <a:gd name="connsiteY0" fmla="*/ 0 h 379412"/>
              <a:gd name="connsiteX1" fmla="*/ 1167 w 77386"/>
              <a:gd name="connsiteY1" fmla="*/ 58737 h 379412"/>
              <a:gd name="connsiteX2" fmla="*/ 77366 w 77386"/>
              <a:gd name="connsiteY2" fmla="*/ 119062 h 379412"/>
              <a:gd name="connsiteX3" fmla="*/ 9104 w 77386"/>
              <a:gd name="connsiteY3" fmla="*/ 182562 h 379412"/>
              <a:gd name="connsiteX4" fmla="*/ 39266 w 77386"/>
              <a:gd name="connsiteY4" fmla="*/ 261937 h 379412"/>
              <a:gd name="connsiteX5" fmla="*/ 42441 w 77386"/>
              <a:gd name="connsiteY5" fmla="*/ 379412 h 379412"/>
              <a:gd name="connsiteX6" fmla="*/ 42441 w 77386"/>
              <a:gd name="connsiteY6" fmla="*/ 379412 h 379412"/>
              <a:gd name="connsiteX0" fmla="*/ 32916 w 77385"/>
              <a:gd name="connsiteY0" fmla="*/ 0 h 379412"/>
              <a:gd name="connsiteX1" fmla="*/ 1167 w 77385"/>
              <a:gd name="connsiteY1" fmla="*/ 58737 h 379412"/>
              <a:gd name="connsiteX2" fmla="*/ 77366 w 77385"/>
              <a:gd name="connsiteY2" fmla="*/ 119062 h 379412"/>
              <a:gd name="connsiteX3" fmla="*/ 9104 w 77385"/>
              <a:gd name="connsiteY3" fmla="*/ 182562 h 379412"/>
              <a:gd name="connsiteX4" fmla="*/ 48791 w 77385"/>
              <a:gd name="connsiteY4" fmla="*/ 261937 h 379412"/>
              <a:gd name="connsiteX5" fmla="*/ 42441 w 77385"/>
              <a:gd name="connsiteY5" fmla="*/ 379412 h 379412"/>
              <a:gd name="connsiteX6" fmla="*/ 42441 w 77385"/>
              <a:gd name="connsiteY6" fmla="*/ 379412 h 37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385" h="379412">
                <a:moveTo>
                  <a:pt x="32916" y="0"/>
                </a:moveTo>
                <a:cubicBezTo>
                  <a:pt x="23391" y="11377"/>
                  <a:pt x="13338" y="32014"/>
                  <a:pt x="1167" y="58737"/>
                </a:cubicBezTo>
                <a:cubicBezTo>
                  <a:pt x="-11004" y="85460"/>
                  <a:pt x="76043" y="98424"/>
                  <a:pt x="77366" y="119062"/>
                </a:cubicBezTo>
                <a:cubicBezTo>
                  <a:pt x="78689" y="139700"/>
                  <a:pt x="13866" y="158750"/>
                  <a:pt x="9104" y="182562"/>
                </a:cubicBezTo>
                <a:cubicBezTo>
                  <a:pt x="4342" y="206374"/>
                  <a:pt x="43235" y="229129"/>
                  <a:pt x="48791" y="261937"/>
                </a:cubicBezTo>
                <a:cubicBezTo>
                  <a:pt x="54347" y="294745"/>
                  <a:pt x="43499" y="359833"/>
                  <a:pt x="42441" y="379412"/>
                </a:cubicBezTo>
                <a:lnTo>
                  <a:pt x="42441" y="379412"/>
                </a:lnTo>
              </a:path>
            </a:pathLst>
          </a:custGeom>
          <a:noFill/>
          <a:ln w="31750" cap="rnd" cmpd="sng" algn="ctr">
            <a:solidFill>
              <a:sysClr val="windowText" lastClr="000000"/>
            </a:solidFill>
            <a:prstDash val="soli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grpSp>
        <p:nvGrpSpPr>
          <p:cNvPr id="310" name="Skupina 70">
            <a:extLst>
              <a:ext uri="{FF2B5EF4-FFF2-40B4-BE49-F238E27FC236}">
                <a16:creationId xmlns:a16="http://schemas.microsoft.com/office/drawing/2014/main" id="{25E4730B-5726-2CB9-7628-C478AE6DE666}"/>
              </a:ext>
            </a:extLst>
          </p:cNvPr>
          <p:cNvGrpSpPr/>
          <p:nvPr/>
        </p:nvGrpSpPr>
        <p:grpSpPr>
          <a:xfrm>
            <a:off x="7399923" y="2812286"/>
            <a:ext cx="504056" cy="405396"/>
            <a:chOff x="4139952" y="2132856"/>
            <a:chExt cx="504056" cy="405396"/>
          </a:xfrm>
        </p:grpSpPr>
        <p:grpSp>
          <p:nvGrpSpPr>
            <p:cNvPr id="311" name="Skupina 68">
              <a:extLst>
                <a:ext uri="{FF2B5EF4-FFF2-40B4-BE49-F238E27FC236}">
                  <a16:creationId xmlns:a16="http://schemas.microsoft.com/office/drawing/2014/main" id="{7C088861-EA1E-E55A-D25B-10512ED686CB}"/>
                </a:ext>
              </a:extLst>
            </p:cNvPr>
            <p:cNvGrpSpPr/>
            <p:nvPr/>
          </p:nvGrpSpPr>
          <p:grpSpPr>
            <a:xfrm>
              <a:off x="4237210" y="2191538"/>
              <a:ext cx="309540" cy="288032"/>
              <a:chOff x="4137077" y="2264521"/>
              <a:chExt cx="309540" cy="288032"/>
            </a:xfrm>
          </p:grpSpPr>
          <p:sp>
            <p:nvSpPr>
              <p:cNvPr id="313" name="Volný tvar 6">
                <a:extLst>
                  <a:ext uri="{FF2B5EF4-FFF2-40B4-BE49-F238E27FC236}">
                    <a16:creationId xmlns:a16="http://schemas.microsoft.com/office/drawing/2014/main" id="{CD8B68F2-91DD-70A8-E7AF-424B40DBBFE0}"/>
                  </a:ext>
                </a:extLst>
              </p:cNvPr>
              <p:cNvSpPr/>
              <p:nvPr/>
            </p:nvSpPr>
            <p:spPr>
              <a:xfrm>
                <a:off x="4137077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14" name="Volný tvar 65">
                <a:extLst>
                  <a:ext uri="{FF2B5EF4-FFF2-40B4-BE49-F238E27FC236}">
                    <a16:creationId xmlns:a16="http://schemas.microsoft.com/office/drawing/2014/main" id="{6BF3FFBD-9776-08DA-244C-F1B6FFFE3C46}"/>
                  </a:ext>
                </a:extLst>
              </p:cNvPr>
              <p:cNvSpPr/>
              <p:nvPr/>
            </p:nvSpPr>
            <p:spPr>
              <a:xfrm>
                <a:off x="4214462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15" name="Volný tvar 66">
                <a:extLst>
                  <a:ext uri="{FF2B5EF4-FFF2-40B4-BE49-F238E27FC236}">
                    <a16:creationId xmlns:a16="http://schemas.microsoft.com/office/drawing/2014/main" id="{B5EB52F2-6025-D6A9-7412-2376BE893CB4}"/>
                  </a:ext>
                </a:extLst>
              </p:cNvPr>
              <p:cNvSpPr/>
              <p:nvPr/>
            </p:nvSpPr>
            <p:spPr>
              <a:xfrm>
                <a:off x="4291847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  <p:sp>
            <p:nvSpPr>
              <p:cNvPr id="316" name="Volný tvar 67">
                <a:extLst>
                  <a:ext uri="{FF2B5EF4-FFF2-40B4-BE49-F238E27FC236}">
                    <a16:creationId xmlns:a16="http://schemas.microsoft.com/office/drawing/2014/main" id="{69C1A1BD-F811-BA19-0E42-200A2DC535D2}"/>
                  </a:ext>
                </a:extLst>
              </p:cNvPr>
              <p:cNvSpPr/>
              <p:nvPr/>
            </p:nvSpPr>
            <p:spPr>
              <a:xfrm>
                <a:off x="4369232" y="2264521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 algn="ctr">
                <a:solidFill>
                  <a:sysClr val="windowText" lastClr="000000"/>
                </a:solidFill>
                <a:prstDash val="solid"/>
                <a:tailEnd type="triangl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endParaRPr>
              </a:p>
            </p:txBody>
          </p:sp>
        </p:grpSp>
        <p:sp>
          <p:nvSpPr>
            <p:cNvPr id="312" name="Obdélník 69">
              <a:extLst>
                <a:ext uri="{FF2B5EF4-FFF2-40B4-BE49-F238E27FC236}">
                  <a16:creationId xmlns:a16="http://schemas.microsoft.com/office/drawing/2014/main" id="{6FDD8B7D-6E94-9A0E-A2D8-62E317564746}"/>
                </a:ext>
              </a:extLst>
            </p:cNvPr>
            <p:cNvSpPr/>
            <p:nvPr/>
          </p:nvSpPr>
          <p:spPr>
            <a:xfrm>
              <a:off x="4139952" y="2132856"/>
              <a:ext cx="504056" cy="405396"/>
            </a:xfrm>
            <a:prstGeom prst="rect">
              <a:avLst/>
            </a:prstGeom>
            <a:noFill/>
            <a:ln w="12700" cap="rnd" cmpd="sng" algn="ctr">
              <a:solidFill>
                <a:sysClr val="window" lastClr="FFFFFF">
                  <a:lumMod val="50000"/>
                </a:sys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</p:grpSp>
      <p:pic>
        <p:nvPicPr>
          <p:cNvPr id="317" name="Obrázek 71">
            <a:extLst>
              <a:ext uri="{FF2B5EF4-FFF2-40B4-BE49-F238E27FC236}">
                <a16:creationId xmlns:a16="http://schemas.microsoft.com/office/drawing/2014/main" id="{6C8112E2-E07B-A461-069B-2F78781DE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099" y="4622239"/>
            <a:ext cx="648072" cy="653428"/>
          </a:xfrm>
          <a:prstGeom prst="rect">
            <a:avLst/>
          </a:prstGeom>
        </p:spPr>
      </p:pic>
      <p:pic>
        <p:nvPicPr>
          <p:cNvPr id="318" name="Picture 8" descr="http://upload.wikimedia.org/wikipedia/commons/thumb/1/1d/Fermi.svg/500px-Fermi.svg.png">
            <a:extLst>
              <a:ext uri="{FF2B5EF4-FFF2-40B4-BE49-F238E27FC236}">
                <a16:creationId xmlns:a16="http://schemas.microsoft.com/office/drawing/2014/main" id="{ABBDF50A-C6A1-F746-94EA-19E1EBBD9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45" y="3799331"/>
            <a:ext cx="1410579" cy="229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" name="Picture 2">
            <a:extLst>
              <a:ext uri="{FF2B5EF4-FFF2-40B4-BE49-F238E27FC236}">
                <a16:creationId xmlns:a16="http://schemas.microsoft.com/office/drawing/2014/main" id="{7B2AE322-B590-97B1-67F2-B39EF776C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261" y="4340496"/>
            <a:ext cx="1816290" cy="121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0" name="TextovéPole 76">
            <a:extLst>
              <a:ext uri="{FF2B5EF4-FFF2-40B4-BE49-F238E27FC236}">
                <a16:creationId xmlns:a16="http://schemas.microsoft.com/office/drawing/2014/main" id="{B6E22C9B-8590-BE93-B8B9-54BB1E9866C7}"/>
              </a:ext>
            </a:extLst>
          </p:cNvPr>
          <p:cNvSpPr txBox="1"/>
          <p:nvPr/>
        </p:nvSpPr>
        <p:spPr>
          <a:xfrm>
            <a:off x="3573947" y="5517587"/>
            <a:ext cx="551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GPU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1" name="TextovéPole 79">
            <a:extLst>
              <a:ext uri="{FF2B5EF4-FFF2-40B4-BE49-F238E27FC236}">
                <a16:creationId xmlns:a16="http://schemas.microsoft.com/office/drawing/2014/main" id="{0927D313-8853-C01B-1B27-6D4F8DB263B6}"/>
              </a:ext>
            </a:extLst>
          </p:cNvPr>
          <p:cNvSpPr txBox="1"/>
          <p:nvPr/>
        </p:nvSpPr>
        <p:spPr>
          <a:xfrm>
            <a:off x="5538933" y="6014409"/>
            <a:ext cx="2337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Streaming Multiprocessor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2" name="TextovéPole 80">
            <a:extLst>
              <a:ext uri="{FF2B5EF4-FFF2-40B4-BE49-F238E27FC236}">
                <a16:creationId xmlns:a16="http://schemas.microsoft.com/office/drawing/2014/main" id="{D719C440-7226-186A-2818-D79B5E3DAEA2}"/>
              </a:ext>
            </a:extLst>
          </p:cNvPr>
          <p:cNvSpPr txBox="1"/>
          <p:nvPr/>
        </p:nvSpPr>
        <p:spPr>
          <a:xfrm>
            <a:off x="8981031" y="5275667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Lucida Sans Unicode"/>
              </a:rPr>
              <a:t>Core</a:t>
            </a:r>
            <a:endParaRPr lang="cs-CZ" sz="1600" dirty="0">
              <a:solidFill>
                <a:prstClr val="black"/>
              </a:solidFill>
              <a:latin typeface="Lucida Sans Unicode"/>
            </a:endParaRPr>
          </a:p>
        </p:txBody>
      </p:sp>
      <p:cxnSp>
        <p:nvCxnSpPr>
          <p:cNvPr id="323" name="Přímá spojnice 81">
            <a:extLst>
              <a:ext uri="{FF2B5EF4-FFF2-40B4-BE49-F238E27FC236}">
                <a16:creationId xmlns:a16="http://schemas.microsoft.com/office/drawing/2014/main" id="{33AB7457-DBA7-E94F-7B9E-EB805EB4556A}"/>
              </a:ext>
            </a:extLst>
          </p:cNvPr>
          <p:cNvCxnSpPr/>
          <p:nvPr/>
        </p:nvCxnSpPr>
        <p:spPr>
          <a:xfrm>
            <a:off x="3874514" y="3548408"/>
            <a:ext cx="10954" cy="792088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cxnSp>
        <p:nvCxnSpPr>
          <p:cNvPr id="324" name="Přímá spojnice 84">
            <a:extLst>
              <a:ext uri="{FF2B5EF4-FFF2-40B4-BE49-F238E27FC236}">
                <a16:creationId xmlns:a16="http://schemas.microsoft.com/office/drawing/2014/main" id="{C8C54D20-0911-C0D8-C4B1-4EC147D159F7}"/>
              </a:ext>
            </a:extLst>
          </p:cNvPr>
          <p:cNvCxnSpPr/>
          <p:nvPr/>
        </p:nvCxnSpPr>
        <p:spPr>
          <a:xfrm>
            <a:off x="9301123" y="3238687"/>
            <a:ext cx="10954" cy="1318386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sp>
        <p:nvSpPr>
          <p:cNvPr id="325" name="TextovéPole 87">
            <a:extLst>
              <a:ext uri="{FF2B5EF4-FFF2-40B4-BE49-F238E27FC236}">
                <a16:creationId xmlns:a16="http://schemas.microsoft.com/office/drawing/2014/main" id="{D028FE92-04A2-3692-AD4F-DB33F8E6564B}"/>
              </a:ext>
            </a:extLst>
          </p:cNvPr>
          <p:cNvSpPr txBox="1"/>
          <p:nvPr/>
        </p:nvSpPr>
        <p:spPr>
          <a:xfrm>
            <a:off x="3693679" y="2262390"/>
            <a:ext cx="784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prstClr val="black"/>
                </a:solidFill>
              </a:rPr>
              <a:t>nd</a:t>
            </a:r>
            <a:r>
              <a:rPr lang="en-US" sz="1600" dirty="0">
                <a:solidFill>
                  <a:prstClr val="black"/>
                </a:solidFill>
              </a:rPr>
              <a:t>-grid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6" name="TextovéPole 88">
            <a:extLst>
              <a:ext uri="{FF2B5EF4-FFF2-40B4-BE49-F238E27FC236}">
                <a16:creationId xmlns:a16="http://schemas.microsoft.com/office/drawing/2014/main" id="{78DC42ED-D48E-6E06-6D19-B5C3340D4E57}"/>
              </a:ext>
            </a:extLst>
          </p:cNvPr>
          <p:cNvSpPr txBox="1"/>
          <p:nvPr/>
        </p:nvSpPr>
        <p:spPr>
          <a:xfrm>
            <a:off x="5224300" y="2262390"/>
            <a:ext cx="1155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work-group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7" name="TextovéPole 89">
            <a:extLst>
              <a:ext uri="{FF2B5EF4-FFF2-40B4-BE49-F238E27FC236}">
                <a16:creationId xmlns:a16="http://schemas.microsoft.com/office/drawing/2014/main" id="{E2C36ED9-EA0D-4EAC-AD7A-AC522668745C}"/>
              </a:ext>
            </a:extLst>
          </p:cNvPr>
          <p:cNvSpPr txBox="1"/>
          <p:nvPr/>
        </p:nvSpPr>
        <p:spPr>
          <a:xfrm>
            <a:off x="7348374" y="2262390"/>
            <a:ext cx="607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warp</a:t>
            </a:r>
            <a:endParaRPr lang="cs-CZ" sz="1600" dirty="0">
              <a:solidFill>
                <a:prstClr val="black"/>
              </a:solidFill>
            </a:endParaRPr>
          </a:p>
        </p:txBody>
      </p:sp>
      <p:sp>
        <p:nvSpPr>
          <p:cNvPr id="328" name="TextovéPole 90">
            <a:extLst>
              <a:ext uri="{FF2B5EF4-FFF2-40B4-BE49-F238E27FC236}">
                <a16:creationId xmlns:a16="http://schemas.microsoft.com/office/drawing/2014/main" id="{D1AD3B20-A38C-E02A-CC89-3EF31CF45434}"/>
              </a:ext>
            </a:extLst>
          </p:cNvPr>
          <p:cNvSpPr txBox="1"/>
          <p:nvPr/>
        </p:nvSpPr>
        <p:spPr>
          <a:xfrm>
            <a:off x="8778031" y="2262390"/>
            <a:ext cx="1046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work-item</a:t>
            </a:r>
            <a:endParaRPr lang="cs-CZ" sz="1600" dirty="0">
              <a:solidFill>
                <a:prstClr val="black"/>
              </a:solidFill>
            </a:endParaRPr>
          </a:p>
        </p:txBody>
      </p:sp>
      <p:cxnSp>
        <p:nvCxnSpPr>
          <p:cNvPr id="329" name="Přímá spojnice 91">
            <a:extLst>
              <a:ext uri="{FF2B5EF4-FFF2-40B4-BE49-F238E27FC236}">
                <a16:creationId xmlns:a16="http://schemas.microsoft.com/office/drawing/2014/main" id="{0A630AA7-FCF2-6DB4-4417-FE1BD42F8877}"/>
              </a:ext>
            </a:extLst>
          </p:cNvPr>
          <p:cNvCxnSpPr/>
          <p:nvPr/>
        </p:nvCxnSpPr>
        <p:spPr>
          <a:xfrm flipH="1">
            <a:off x="7183899" y="3303853"/>
            <a:ext cx="468052" cy="495478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cxnSp>
        <p:nvCxnSpPr>
          <p:cNvPr id="330" name="Přímá spojnice 93">
            <a:extLst>
              <a:ext uri="{FF2B5EF4-FFF2-40B4-BE49-F238E27FC236}">
                <a16:creationId xmlns:a16="http://schemas.microsoft.com/office/drawing/2014/main" id="{66515962-6054-E554-CAFF-CF9725319201}"/>
              </a:ext>
            </a:extLst>
          </p:cNvPr>
          <p:cNvCxnSpPr/>
          <p:nvPr/>
        </p:nvCxnSpPr>
        <p:spPr>
          <a:xfrm>
            <a:off x="5926756" y="3343411"/>
            <a:ext cx="502874" cy="455920"/>
          </a:xfrm>
          <a:prstGeom prst="line">
            <a:avLst/>
          </a:prstGeom>
          <a:noFill/>
          <a:ln w="12700" cap="rnd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sp>
        <p:nvSpPr>
          <p:cNvPr id="331" name="Zaoblený obdélníkový popisek 97">
            <a:extLst>
              <a:ext uri="{FF2B5EF4-FFF2-40B4-BE49-F238E27FC236}">
                <a16:creationId xmlns:a16="http://schemas.microsoft.com/office/drawing/2014/main" id="{AB8C78F9-AE6B-24BA-4414-F036F3BA0770}"/>
              </a:ext>
            </a:extLst>
          </p:cNvPr>
          <p:cNvSpPr/>
          <p:nvPr/>
        </p:nvSpPr>
        <p:spPr>
          <a:xfrm>
            <a:off x="4291810" y="3712954"/>
            <a:ext cx="1944216" cy="460804"/>
          </a:xfrm>
          <a:prstGeom prst="wedgeRoundRectCallout">
            <a:avLst>
              <a:gd name="adj1" fmla="val 42569"/>
              <a:gd name="adj2" fmla="val -94099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Assigned to SM</a:t>
            </a: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Courier New" pitchFamily="49" charset="0"/>
            </a:endParaRPr>
          </a:p>
        </p:txBody>
      </p:sp>
      <p:sp>
        <p:nvSpPr>
          <p:cNvPr id="332" name="Zaoblený obdélníkový popisek 98">
            <a:extLst>
              <a:ext uri="{FF2B5EF4-FFF2-40B4-BE49-F238E27FC236}">
                <a16:creationId xmlns:a16="http://schemas.microsoft.com/office/drawing/2014/main" id="{81026AF1-69AE-9F7C-1938-C7894139F487}"/>
              </a:ext>
            </a:extLst>
          </p:cNvPr>
          <p:cNvSpPr/>
          <p:nvPr/>
        </p:nvSpPr>
        <p:spPr>
          <a:xfrm>
            <a:off x="7374319" y="3592316"/>
            <a:ext cx="1798950" cy="796553"/>
          </a:xfrm>
          <a:prstGeom prst="wedgeRoundRectCallout">
            <a:avLst>
              <a:gd name="adj1" fmla="val -33644"/>
              <a:gd name="adj2" fmla="val -110750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Threads in a warp run in lockstep</a:t>
            </a:r>
          </a:p>
        </p:txBody>
      </p:sp>
      <p:sp>
        <p:nvSpPr>
          <p:cNvPr id="333" name="Zaoblený obdélníkový popisek 99">
            <a:extLst>
              <a:ext uri="{FF2B5EF4-FFF2-40B4-BE49-F238E27FC236}">
                <a16:creationId xmlns:a16="http://schemas.microsoft.com/office/drawing/2014/main" id="{9338DACB-CAAA-A950-6DFD-E731FE3ADAA7}"/>
              </a:ext>
            </a:extLst>
          </p:cNvPr>
          <p:cNvSpPr/>
          <p:nvPr/>
        </p:nvSpPr>
        <p:spPr>
          <a:xfrm>
            <a:off x="1708678" y="3594679"/>
            <a:ext cx="1944216" cy="460804"/>
          </a:xfrm>
          <a:prstGeom prst="wedgeRoundRectCallout">
            <a:avLst>
              <a:gd name="adj1" fmla="val 33163"/>
              <a:gd name="adj2" fmla="val -94099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The same kernel</a:t>
            </a: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Courier New" pitchFamily="49" charset="0"/>
            </a:endParaRPr>
          </a:p>
        </p:txBody>
      </p:sp>
      <p:sp>
        <p:nvSpPr>
          <p:cNvPr id="334" name="Footer Placeholder 333">
            <a:extLst>
              <a:ext uri="{FF2B5EF4-FFF2-40B4-BE49-F238E27FC236}">
                <a16:creationId xmlns:a16="http://schemas.microsoft.com/office/drawing/2014/main" id="{9DEA0E59-C2F5-48C7-CED4-41FDB2805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335" name="Zaoblený obdélníkový popisek 98">
            <a:extLst>
              <a:ext uri="{FF2B5EF4-FFF2-40B4-BE49-F238E27FC236}">
                <a16:creationId xmlns:a16="http://schemas.microsoft.com/office/drawing/2014/main" id="{1132F752-1C76-ECF8-173E-70C66E33F2C9}"/>
              </a:ext>
            </a:extLst>
          </p:cNvPr>
          <p:cNvSpPr/>
          <p:nvPr/>
        </p:nvSpPr>
        <p:spPr>
          <a:xfrm>
            <a:off x="9507760" y="3548408"/>
            <a:ext cx="2432514" cy="796553"/>
          </a:xfrm>
          <a:prstGeom prst="wedgeRoundRectCallout">
            <a:avLst>
              <a:gd name="adj1" fmla="val -59582"/>
              <a:gd name="adj2" fmla="val -9731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Threads (warps)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are being swapped quite fast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96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" grpId="0" animBg="1"/>
      <p:bldP spid="332" grpId="0" animBg="1"/>
      <p:bldP spid="333" grpId="0" animBg="1"/>
      <p:bldP spid="3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320C-4771-C664-4BB8-CE68C48F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Lockstep Execution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9B3D4-2300-63C5-FA6A-D538F8755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Lockstep</a:t>
            </a:r>
          </a:p>
          <a:p>
            <a:pPr lvl="1"/>
            <a:r>
              <a:rPr lang="en-US" dirty="0"/>
              <a:t>Multiple threads (warp) execute the same instruction simultaneously</a:t>
            </a:r>
          </a:p>
          <a:p>
            <a:pPr lvl="1"/>
            <a:r>
              <a:rPr lang="en-US" dirty="0"/>
              <a:t>Simplifies the design of the SMs</a:t>
            </a:r>
          </a:p>
          <a:p>
            <a:pPr lvl="1"/>
            <a:r>
              <a:rPr lang="en-US" dirty="0"/>
              <a:t> The programmer needs to know</a:t>
            </a:r>
          </a:p>
          <a:p>
            <a:pPr lvl="2"/>
            <a:r>
              <a:rPr lang="en-US" dirty="0"/>
              <a:t>When optimizing the code</a:t>
            </a:r>
          </a:p>
          <a:p>
            <a:pPr lvl="2"/>
            <a:r>
              <a:rPr lang="en-US" dirty="0"/>
              <a:t>Not expressed explicitly in SYCL</a:t>
            </a:r>
          </a:p>
          <a:p>
            <a:pPr lvl="2"/>
            <a:r>
              <a:rPr lang="en-US" dirty="0"/>
              <a:t>Cannot rely on that (e.g., for sync.)</a:t>
            </a:r>
          </a:p>
          <a:p>
            <a:pPr lvl="1"/>
            <a:r>
              <a:rPr lang="en-US" dirty="0"/>
              <a:t>Divergence is possible</a:t>
            </a:r>
          </a:p>
          <a:p>
            <a:pPr lvl="2"/>
            <a:r>
              <a:rPr lang="en-US" dirty="0"/>
              <a:t>But not very efficient</a:t>
            </a:r>
          </a:p>
          <a:p>
            <a:pPr lvl="1"/>
            <a:r>
              <a:rPr lang="en-US" dirty="0"/>
              <a:t>Volta significantly loosens lockstep</a:t>
            </a:r>
          </a:p>
          <a:p>
            <a:pPr lvl="2"/>
            <a:r>
              <a:rPr lang="en-US" dirty="0"/>
              <a:t>Threads may diverge in hardware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D811D-1B05-ED3A-04F6-A3DFB9664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3C6EC-8F7A-75ED-A62C-2A012254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10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35D26-7FFE-F74C-951B-B2FE6C8E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pic>
        <p:nvPicPr>
          <p:cNvPr id="7" name="Google Shape;230;p23">
            <a:extLst>
              <a:ext uri="{FF2B5EF4-FFF2-40B4-BE49-F238E27FC236}">
                <a16:creationId xmlns:a16="http://schemas.microsoft.com/office/drawing/2014/main" id="{4EEC3C1A-9F09-7E76-16EA-0148E19266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07920" y="3469665"/>
            <a:ext cx="4645880" cy="27072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663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11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  <a:endParaRPr lang="cs-CZ" dirty="0"/>
          </a:p>
        </p:txBody>
      </p:sp>
      <p:sp>
        <p:nvSpPr>
          <p:cNvPr id="8" name="Zaoblený obdélník 7"/>
          <p:cNvSpPr/>
          <p:nvPr/>
        </p:nvSpPr>
        <p:spPr>
          <a:xfrm>
            <a:off x="4960036" y="3006663"/>
            <a:ext cx="1152128" cy="2270968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B4DE86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Global Memory</a:t>
            </a:r>
            <a:endParaRPr lang="cs-CZ" dirty="0"/>
          </a:p>
        </p:txBody>
      </p:sp>
      <p:sp>
        <p:nvSpPr>
          <p:cNvPr id="9" name="Zaoblený obdélník 8"/>
          <p:cNvSpPr/>
          <p:nvPr/>
        </p:nvSpPr>
        <p:spPr>
          <a:xfrm>
            <a:off x="6834570" y="3006546"/>
            <a:ext cx="576064" cy="22710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L2 Cache</a:t>
            </a:r>
            <a:endParaRPr lang="cs-CZ" dirty="0"/>
          </a:p>
        </p:txBody>
      </p:sp>
      <p:grpSp>
        <p:nvGrpSpPr>
          <p:cNvPr id="32" name="Skupina 31"/>
          <p:cNvGrpSpPr/>
          <p:nvPr/>
        </p:nvGrpSpPr>
        <p:grpSpPr>
          <a:xfrm>
            <a:off x="3881326" y="3997502"/>
            <a:ext cx="1080000" cy="252000"/>
            <a:chOff x="6480000" y="3600000"/>
            <a:chExt cx="180000" cy="252000"/>
          </a:xfrm>
        </p:grpSpPr>
        <p:cxnSp>
          <p:nvCxnSpPr>
            <p:cNvPr id="33" name="Přímá spojnice 32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Přímá spojnice 33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Přímá spojnice 34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Přímá spojnice 35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Přímá spojnice 36"/>
            <p:cNvCxnSpPr/>
            <p:nvPr/>
          </p:nvCxnSpPr>
          <p:spPr>
            <a:xfrm>
              <a:off x="6480000" y="374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Přímá spojnice 37"/>
            <p:cNvCxnSpPr/>
            <p:nvPr/>
          </p:nvCxnSpPr>
          <p:spPr>
            <a:xfrm>
              <a:off x="6480000" y="378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Přímá spojnice 38"/>
            <p:cNvCxnSpPr/>
            <p:nvPr/>
          </p:nvCxnSpPr>
          <p:spPr>
            <a:xfrm>
              <a:off x="6480000" y="381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Přímá spojnice 39"/>
            <p:cNvCxnSpPr/>
            <p:nvPr/>
          </p:nvCxnSpPr>
          <p:spPr>
            <a:xfrm>
              <a:off x="6480000" y="385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Skupina 49"/>
          <p:cNvGrpSpPr/>
          <p:nvPr/>
        </p:nvGrpSpPr>
        <p:grpSpPr>
          <a:xfrm>
            <a:off x="6114570" y="3872147"/>
            <a:ext cx="720000" cy="540000"/>
            <a:chOff x="6480000" y="3600000"/>
            <a:chExt cx="180000" cy="540000"/>
          </a:xfrm>
        </p:grpSpPr>
        <p:cxnSp>
          <p:nvCxnSpPr>
            <p:cNvPr id="16" name="Přímá spojnice 15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nice 16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římá spojnice 17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římá spojnice 18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Přímá spojnice 26"/>
            <p:cNvCxnSpPr/>
            <p:nvPr/>
          </p:nvCxnSpPr>
          <p:spPr>
            <a:xfrm>
              <a:off x="6480000" y="374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Přímá spojnice 27"/>
            <p:cNvCxnSpPr/>
            <p:nvPr/>
          </p:nvCxnSpPr>
          <p:spPr>
            <a:xfrm>
              <a:off x="6480000" y="378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římá spojnice 28"/>
            <p:cNvCxnSpPr/>
            <p:nvPr/>
          </p:nvCxnSpPr>
          <p:spPr>
            <a:xfrm>
              <a:off x="6480000" y="381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Přímá spojnice 29"/>
            <p:cNvCxnSpPr/>
            <p:nvPr/>
          </p:nvCxnSpPr>
          <p:spPr>
            <a:xfrm>
              <a:off x="6480000" y="385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Přímá spojnice 41"/>
            <p:cNvCxnSpPr/>
            <p:nvPr/>
          </p:nvCxnSpPr>
          <p:spPr>
            <a:xfrm>
              <a:off x="6480000" y="388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Přímá spojnice 42"/>
            <p:cNvCxnSpPr/>
            <p:nvPr/>
          </p:nvCxnSpPr>
          <p:spPr>
            <a:xfrm>
              <a:off x="6480000" y="392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Přímá spojnice 43"/>
            <p:cNvCxnSpPr/>
            <p:nvPr/>
          </p:nvCxnSpPr>
          <p:spPr>
            <a:xfrm>
              <a:off x="6480000" y="396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Přímá spojnice 44"/>
            <p:cNvCxnSpPr/>
            <p:nvPr/>
          </p:nvCxnSpPr>
          <p:spPr>
            <a:xfrm>
              <a:off x="6480000" y="399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Přímá spojnice 45"/>
            <p:cNvCxnSpPr/>
            <p:nvPr/>
          </p:nvCxnSpPr>
          <p:spPr>
            <a:xfrm>
              <a:off x="6480000" y="403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Přímá spojnice 46"/>
            <p:cNvCxnSpPr/>
            <p:nvPr/>
          </p:nvCxnSpPr>
          <p:spPr>
            <a:xfrm>
              <a:off x="6480000" y="406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Přímá spojnice 47"/>
            <p:cNvCxnSpPr/>
            <p:nvPr/>
          </p:nvCxnSpPr>
          <p:spPr>
            <a:xfrm>
              <a:off x="6480000" y="4104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Přímá spojnice 48"/>
            <p:cNvCxnSpPr/>
            <p:nvPr/>
          </p:nvCxnSpPr>
          <p:spPr>
            <a:xfrm>
              <a:off x="6480000" y="414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Skupina 50"/>
          <p:cNvGrpSpPr/>
          <p:nvPr/>
        </p:nvGrpSpPr>
        <p:grpSpPr>
          <a:xfrm>
            <a:off x="7410634" y="3429882"/>
            <a:ext cx="180000" cy="108000"/>
            <a:chOff x="6480000" y="3600000"/>
            <a:chExt cx="180000" cy="108000"/>
          </a:xfrm>
        </p:grpSpPr>
        <p:cxnSp>
          <p:nvCxnSpPr>
            <p:cNvPr id="52" name="Přímá spojnice 51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Přímá spojnice 52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Přímá spojnice 53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Přímá spojnice 54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Zaoblený obdélník 12"/>
          <p:cNvSpPr/>
          <p:nvPr/>
        </p:nvSpPr>
        <p:spPr>
          <a:xfrm>
            <a:off x="8202682" y="3006662"/>
            <a:ext cx="432048" cy="954441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B4DE86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Registers</a:t>
            </a:r>
            <a:endParaRPr lang="cs-CZ" sz="1400" dirty="0"/>
          </a:p>
        </p:txBody>
      </p:sp>
      <p:grpSp>
        <p:nvGrpSpPr>
          <p:cNvPr id="56" name="Skupina 55"/>
          <p:cNvGrpSpPr/>
          <p:nvPr/>
        </p:nvGrpSpPr>
        <p:grpSpPr>
          <a:xfrm>
            <a:off x="8634730" y="3006663"/>
            <a:ext cx="900080" cy="324036"/>
            <a:chOff x="7344328" y="1995571"/>
            <a:chExt cx="900080" cy="324036"/>
          </a:xfrm>
        </p:grpSpPr>
        <p:sp>
          <p:nvSpPr>
            <p:cNvPr id="14" name="Obdélník 13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21" name="Skupina 20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22" name="Přímá spojnice 21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Přímá spojnice 22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Přímá spojnice 23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Přímá spojnice 24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Skupina 56"/>
          <p:cNvGrpSpPr/>
          <p:nvPr/>
        </p:nvGrpSpPr>
        <p:grpSpPr>
          <a:xfrm>
            <a:off x="8634730" y="3637067"/>
            <a:ext cx="900080" cy="324036"/>
            <a:chOff x="7344328" y="1995571"/>
            <a:chExt cx="900080" cy="324036"/>
          </a:xfrm>
        </p:grpSpPr>
        <p:sp>
          <p:nvSpPr>
            <p:cNvPr id="58" name="Obdélník 57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59" name="Skupina 58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60" name="Přímá spojnice 59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Přímá spojnice 60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Přímá spojnice 61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Přímá spojnice 62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TextovéPole 63"/>
          <p:cNvSpPr txBox="1"/>
          <p:nvPr/>
        </p:nvSpPr>
        <p:spPr>
          <a:xfrm>
            <a:off x="8945825" y="3299216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65" name="Skupina 64"/>
          <p:cNvGrpSpPr/>
          <p:nvPr/>
        </p:nvGrpSpPr>
        <p:grpSpPr>
          <a:xfrm>
            <a:off x="8022682" y="3429882"/>
            <a:ext cx="180000" cy="108000"/>
            <a:chOff x="6480000" y="3600000"/>
            <a:chExt cx="180000" cy="108000"/>
          </a:xfrm>
        </p:grpSpPr>
        <p:cxnSp>
          <p:nvCxnSpPr>
            <p:cNvPr id="66" name="Přímá spojnice 65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Přímá spojnice 66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Přímá spojnice 67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Přímá spojnice 68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Skupina 72"/>
          <p:cNvGrpSpPr/>
          <p:nvPr/>
        </p:nvGrpSpPr>
        <p:grpSpPr>
          <a:xfrm>
            <a:off x="7410634" y="4746407"/>
            <a:ext cx="180000" cy="108000"/>
            <a:chOff x="6480000" y="3600000"/>
            <a:chExt cx="180000" cy="108000"/>
          </a:xfrm>
        </p:grpSpPr>
        <p:cxnSp>
          <p:nvCxnSpPr>
            <p:cNvPr id="97" name="Přímá spojnice 96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Přímá spojnice 97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Přímá spojnice 98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Přímá spojnice 99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Zaoblený obdélník 75"/>
          <p:cNvSpPr/>
          <p:nvPr/>
        </p:nvSpPr>
        <p:spPr>
          <a:xfrm>
            <a:off x="8202682" y="4323187"/>
            <a:ext cx="432048" cy="954441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B4DE86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Registers</a:t>
            </a:r>
            <a:endParaRPr lang="cs-CZ" sz="1400" dirty="0"/>
          </a:p>
        </p:txBody>
      </p:sp>
      <p:grpSp>
        <p:nvGrpSpPr>
          <p:cNvPr id="77" name="Skupina 76"/>
          <p:cNvGrpSpPr/>
          <p:nvPr/>
        </p:nvGrpSpPr>
        <p:grpSpPr>
          <a:xfrm>
            <a:off x="8634730" y="4323188"/>
            <a:ext cx="900080" cy="324036"/>
            <a:chOff x="7344328" y="1995571"/>
            <a:chExt cx="900080" cy="324036"/>
          </a:xfrm>
        </p:grpSpPr>
        <p:sp>
          <p:nvSpPr>
            <p:cNvPr id="91" name="Obdélník 90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92" name="Skupina 91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93" name="Přímá spojnice 92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Přímá spojnice 93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Přímá spojnice 94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Přímá spojnice 95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Skupina 77"/>
          <p:cNvGrpSpPr/>
          <p:nvPr/>
        </p:nvGrpSpPr>
        <p:grpSpPr>
          <a:xfrm>
            <a:off x="8634730" y="4953592"/>
            <a:ext cx="900080" cy="324036"/>
            <a:chOff x="7344328" y="1995571"/>
            <a:chExt cx="900080" cy="324036"/>
          </a:xfrm>
        </p:grpSpPr>
        <p:sp>
          <p:nvSpPr>
            <p:cNvPr id="85" name="Obdélník 84"/>
            <p:cNvSpPr/>
            <p:nvPr/>
          </p:nvSpPr>
          <p:spPr>
            <a:xfrm>
              <a:off x="7524328" y="1995571"/>
              <a:ext cx="720080" cy="32403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Core</a:t>
              </a:r>
              <a:endParaRPr lang="cs-CZ" sz="1400" dirty="0"/>
            </a:p>
          </p:txBody>
        </p:sp>
        <p:grpSp>
          <p:nvGrpSpPr>
            <p:cNvPr id="86" name="Skupina 85"/>
            <p:cNvGrpSpPr/>
            <p:nvPr/>
          </p:nvGrpSpPr>
          <p:grpSpPr>
            <a:xfrm>
              <a:off x="7344328" y="2103589"/>
              <a:ext cx="180000" cy="108000"/>
              <a:chOff x="6480000" y="3600000"/>
              <a:chExt cx="180000" cy="108000"/>
            </a:xfrm>
          </p:grpSpPr>
          <p:cxnSp>
            <p:nvCxnSpPr>
              <p:cNvPr id="87" name="Přímá spojnice 86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Přímá spojnice 87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Přímá spojnice 88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Přímá spojnice 89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TextovéPole 78"/>
          <p:cNvSpPr txBox="1"/>
          <p:nvPr/>
        </p:nvSpPr>
        <p:spPr>
          <a:xfrm>
            <a:off x="8945825" y="461574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80" name="Skupina 79"/>
          <p:cNvGrpSpPr/>
          <p:nvPr/>
        </p:nvGrpSpPr>
        <p:grpSpPr>
          <a:xfrm>
            <a:off x="8022682" y="4746407"/>
            <a:ext cx="180000" cy="108000"/>
            <a:chOff x="6480000" y="3600000"/>
            <a:chExt cx="180000" cy="108000"/>
          </a:xfrm>
        </p:grpSpPr>
        <p:cxnSp>
          <p:nvCxnSpPr>
            <p:cNvPr id="81" name="Přímá spojnice 80"/>
            <p:cNvCxnSpPr/>
            <p:nvPr/>
          </p:nvCxnSpPr>
          <p:spPr>
            <a:xfrm>
              <a:off x="6480000" y="3600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Přímá spojnice 81"/>
            <p:cNvCxnSpPr/>
            <p:nvPr/>
          </p:nvCxnSpPr>
          <p:spPr>
            <a:xfrm>
              <a:off x="6480000" y="3636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Přímá spojnice 82"/>
            <p:cNvCxnSpPr/>
            <p:nvPr/>
          </p:nvCxnSpPr>
          <p:spPr>
            <a:xfrm>
              <a:off x="6480000" y="3672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Přímá spojnice 83"/>
            <p:cNvCxnSpPr/>
            <p:nvPr/>
          </p:nvCxnSpPr>
          <p:spPr>
            <a:xfrm>
              <a:off x="6480000" y="3708000"/>
              <a:ext cx="180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ovéPole 100"/>
          <p:cNvSpPr txBox="1"/>
          <p:nvPr/>
        </p:nvSpPr>
        <p:spPr>
          <a:xfrm>
            <a:off x="8199854" y="390348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121" name="Skupina 120"/>
          <p:cNvGrpSpPr/>
          <p:nvPr/>
        </p:nvGrpSpPr>
        <p:grpSpPr>
          <a:xfrm>
            <a:off x="2657190" y="2276872"/>
            <a:ext cx="1224136" cy="3694550"/>
            <a:chOff x="1536330" y="1264861"/>
            <a:chExt cx="1224136" cy="3694550"/>
          </a:xfrm>
        </p:grpSpPr>
        <p:sp>
          <p:nvSpPr>
            <p:cNvPr id="7" name="Obdélník 6"/>
            <p:cNvSpPr/>
            <p:nvPr/>
          </p:nvSpPr>
          <p:spPr>
            <a:xfrm>
              <a:off x="1536330" y="2428983"/>
              <a:ext cx="1224136" cy="129614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Host</a:t>
              </a:r>
              <a:endParaRPr lang="cs-CZ" dirty="0"/>
            </a:p>
          </p:txBody>
        </p:sp>
        <p:sp>
          <p:nvSpPr>
            <p:cNvPr id="10" name="Obdélník 9"/>
            <p:cNvSpPr/>
            <p:nvPr/>
          </p:nvSpPr>
          <p:spPr>
            <a:xfrm>
              <a:off x="1698350" y="4095315"/>
              <a:ext cx="864096" cy="86409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CPU</a:t>
              </a:r>
              <a:endParaRPr lang="cs-CZ" sz="1600" dirty="0"/>
            </a:p>
          </p:txBody>
        </p:sp>
        <p:grpSp>
          <p:nvGrpSpPr>
            <p:cNvPr id="102" name="Skupina 101"/>
            <p:cNvGrpSpPr/>
            <p:nvPr/>
          </p:nvGrpSpPr>
          <p:grpSpPr>
            <a:xfrm rot="5400000">
              <a:off x="1968398" y="3789315"/>
              <a:ext cx="360000" cy="252000"/>
              <a:chOff x="6480000" y="3600000"/>
              <a:chExt cx="180000" cy="252000"/>
            </a:xfrm>
          </p:grpSpPr>
          <p:cxnSp>
            <p:nvCxnSpPr>
              <p:cNvPr id="103" name="Přímá spojnice 102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Přímá spojnice 103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Přímá spojnice 104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Přímá spojnice 105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Přímá spojnice 106"/>
              <p:cNvCxnSpPr/>
              <p:nvPr/>
            </p:nvCxnSpPr>
            <p:spPr>
              <a:xfrm>
                <a:off x="6480000" y="3744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Přímá spojnice 107"/>
              <p:cNvCxnSpPr/>
              <p:nvPr/>
            </p:nvCxnSpPr>
            <p:spPr>
              <a:xfrm>
                <a:off x="6480000" y="378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Přímá spojnice 108"/>
              <p:cNvCxnSpPr/>
              <p:nvPr/>
            </p:nvCxnSpPr>
            <p:spPr>
              <a:xfrm>
                <a:off x="6480000" y="381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Přímá spojnice 109"/>
              <p:cNvCxnSpPr/>
              <p:nvPr/>
            </p:nvCxnSpPr>
            <p:spPr>
              <a:xfrm>
                <a:off x="6480000" y="385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Skupina 110"/>
            <p:cNvGrpSpPr/>
            <p:nvPr/>
          </p:nvGrpSpPr>
          <p:grpSpPr>
            <a:xfrm rot="5400000">
              <a:off x="1986398" y="2126451"/>
              <a:ext cx="360000" cy="252000"/>
              <a:chOff x="6480000" y="3600000"/>
              <a:chExt cx="180000" cy="252000"/>
            </a:xfrm>
          </p:grpSpPr>
          <p:cxnSp>
            <p:nvCxnSpPr>
              <p:cNvPr id="112" name="Přímá spojnice 111"/>
              <p:cNvCxnSpPr/>
              <p:nvPr/>
            </p:nvCxnSpPr>
            <p:spPr>
              <a:xfrm>
                <a:off x="6480000" y="360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Přímá spojnice 112"/>
              <p:cNvCxnSpPr/>
              <p:nvPr/>
            </p:nvCxnSpPr>
            <p:spPr>
              <a:xfrm>
                <a:off x="6480000" y="363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Přímá spojnice 113"/>
              <p:cNvCxnSpPr/>
              <p:nvPr/>
            </p:nvCxnSpPr>
            <p:spPr>
              <a:xfrm>
                <a:off x="6480000" y="367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Přímá spojnice 114"/>
              <p:cNvCxnSpPr/>
              <p:nvPr/>
            </p:nvCxnSpPr>
            <p:spPr>
              <a:xfrm>
                <a:off x="6480000" y="3708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Přímá spojnice 115"/>
              <p:cNvCxnSpPr/>
              <p:nvPr/>
            </p:nvCxnSpPr>
            <p:spPr>
              <a:xfrm>
                <a:off x="6480000" y="3744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Přímá spojnice 116"/>
              <p:cNvCxnSpPr/>
              <p:nvPr/>
            </p:nvCxnSpPr>
            <p:spPr>
              <a:xfrm>
                <a:off x="6480000" y="3780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Přímá spojnice 117"/>
              <p:cNvCxnSpPr/>
              <p:nvPr/>
            </p:nvCxnSpPr>
            <p:spPr>
              <a:xfrm>
                <a:off x="6480000" y="3816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Přímá spojnice 118"/>
              <p:cNvCxnSpPr/>
              <p:nvPr/>
            </p:nvCxnSpPr>
            <p:spPr>
              <a:xfrm>
                <a:off x="6480000" y="3852000"/>
                <a:ext cx="1800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0" name="Zaoblený obdélník 119"/>
            <p:cNvSpPr/>
            <p:nvPr/>
          </p:nvSpPr>
          <p:spPr>
            <a:xfrm>
              <a:off x="1536330" y="1264861"/>
              <a:ext cx="1224136" cy="807589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100000">
                  <a:srgbClr val="B4DE86"/>
                </a:gs>
              </a:gsLst>
            </a:gra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sz="1600" dirty="0"/>
                <a:t>Host Memory</a:t>
              </a:r>
              <a:endParaRPr lang="cs-CZ" sz="1600" dirty="0"/>
            </a:p>
          </p:txBody>
        </p:sp>
      </p:grpSp>
      <p:grpSp>
        <p:nvGrpSpPr>
          <p:cNvPr id="130" name="Skupina 129"/>
          <p:cNvGrpSpPr/>
          <p:nvPr/>
        </p:nvGrpSpPr>
        <p:grpSpPr>
          <a:xfrm>
            <a:off x="7528098" y="2665648"/>
            <a:ext cx="2097704" cy="1386499"/>
            <a:chOff x="5899205" y="2303483"/>
            <a:chExt cx="2097704" cy="1386499"/>
          </a:xfrm>
        </p:grpSpPr>
        <p:sp>
          <p:nvSpPr>
            <p:cNvPr id="123" name="Obdélník 122"/>
            <p:cNvSpPr/>
            <p:nvPr/>
          </p:nvSpPr>
          <p:spPr>
            <a:xfrm>
              <a:off x="5899205" y="2583259"/>
              <a:ext cx="2097704" cy="1106723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4" name="TextovéPole 123"/>
            <p:cNvSpPr txBox="1"/>
            <p:nvPr/>
          </p:nvSpPr>
          <p:spPr>
            <a:xfrm>
              <a:off x="6655348" y="2303483"/>
              <a:ext cx="559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/>
                <a:t>SMP</a:t>
              </a:r>
            </a:p>
          </p:txBody>
        </p:sp>
      </p:grpSp>
      <p:grpSp>
        <p:nvGrpSpPr>
          <p:cNvPr id="131" name="Skupina 130"/>
          <p:cNvGrpSpPr/>
          <p:nvPr/>
        </p:nvGrpSpPr>
        <p:grpSpPr>
          <a:xfrm>
            <a:off x="5783080" y="2276872"/>
            <a:ext cx="4058746" cy="3262502"/>
            <a:chOff x="4154187" y="1914708"/>
            <a:chExt cx="4058746" cy="3262502"/>
          </a:xfrm>
        </p:grpSpPr>
        <p:sp>
          <p:nvSpPr>
            <p:cNvPr id="125" name="Obdélník 124"/>
            <p:cNvSpPr/>
            <p:nvPr/>
          </p:nvSpPr>
          <p:spPr>
            <a:xfrm>
              <a:off x="4154187" y="2205842"/>
              <a:ext cx="4058746" cy="2971368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6" name="TextovéPole 125"/>
            <p:cNvSpPr txBox="1"/>
            <p:nvPr/>
          </p:nvSpPr>
          <p:spPr>
            <a:xfrm>
              <a:off x="6005707" y="1914708"/>
              <a:ext cx="9685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/>
                <a:t>GPU </a:t>
              </a:r>
              <a:r>
                <a:rPr lang="cs-CZ" sz="1600" dirty="0" err="1"/>
                <a:t>Chip</a:t>
              </a:r>
              <a:endParaRPr lang="cs-CZ" sz="1600" dirty="0"/>
            </a:p>
          </p:txBody>
        </p:sp>
      </p:grpSp>
      <p:grpSp>
        <p:nvGrpSpPr>
          <p:cNvPr id="132" name="Skupina 131"/>
          <p:cNvGrpSpPr/>
          <p:nvPr/>
        </p:nvGrpSpPr>
        <p:grpSpPr>
          <a:xfrm>
            <a:off x="4774163" y="1884011"/>
            <a:ext cx="5283687" cy="3905223"/>
            <a:chOff x="3145269" y="1521846"/>
            <a:chExt cx="5283687" cy="3905223"/>
          </a:xfrm>
        </p:grpSpPr>
        <p:sp>
          <p:nvSpPr>
            <p:cNvPr id="127" name="Obdélník 126"/>
            <p:cNvSpPr/>
            <p:nvPr/>
          </p:nvSpPr>
          <p:spPr>
            <a:xfrm>
              <a:off x="3145269" y="1836077"/>
              <a:ext cx="5283687" cy="3590992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8" name="TextovéPole 127"/>
            <p:cNvSpPr txBox="1"/>
            <p:nvPr/>
          </p:nvSpPr>
          <p:spPr>
            <a:xfrm>
              <a:off x="5132926" y="1521846"/>
              <a:ext cx="11550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/>
                <a:t>GPU </a:t>
              </a:r>
              <a:r>
                <a:rPr lang="cs-CZ" sz="1600" dirty="0" err="1"/>
                <a:t>Device</a:t>
              </a:r>
              <a:endParaRPr lang="cs-CZ" sz="1600" dirty="0"/>
            </a:p>
          </p:txBody>
        </p:sp>
      </p:grpSp>
      <p:sp>
        <p:nvSpPr>
          <p:cNvPr id="133" name="Zaoblený obdélníkový popisek 132"/>
          <p:cNvSpPr/>
          <p:nvPr/>
        </p:nvSpPr>
        <p:spPr>
          <a:xfrm>
            <a:off x="3632624" y="4475691"/>
            <a:ext cx="1596996" cy="781637"/>
          </a:xfrm>
          <a:prstGeom prst="wedgeRoundRectCallout">
            <a:avLst>
              <a:gd name="adj1" fmla="val -10230"/>
              <a:gd name="adj2" fmla="val -90231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PCI Express</a:t>
            </a:r>
          </a:p>
          <a:p>
            <a:pPr algn="ctr"/>
            <a:r>
              <a:rPr lang="cs-CZ" sz="1600" dirty="0"/>
              <a:t>(16</a:t>
            </a:r>
            <a:r>
              <a:rPr lang="en-US" sz="1600" dirty="0"/>
              <a:t>/32 </a:t>
            </a:r>
            <a:r>
              <a:rPr lang="en-US" sz="1600" dirty="0" err="1"/>
              <a:t>GBps</a:t>
            </a:r>
            <a:r>
              <a:rPr lang="en-US" sz="1600" dirty="0"/>
              <a:t>)</a:t>
            </a:r>
            <a:endParaRPr lang="cs-CZ" sz="1600" dirty="0"/>
          </a:p>
        </p:txBody>
      </p:sp>
      <p:sp>
        <p:nvSpPr>
          <p:cNvPr id="134" name="Zaoblený obdélníkový popisek 133"/>
          <p:cNvSpPr/>
          <p:nvPr/>
        </p:nvSpPr>
        <p:spPr>
          <a:xfrm>
            <a:off x="1320559" y="3031135"/>
            <a:ext cx="1273537" cy="629237"/>
          </a:xfrm>
          <a:prstGeom prst="wedgeRoundRectCallout">
            <a:avLst>
              <a:gd name="adj1" fmla="val 102735"/>
              <a:gd name="adj2" fmla="val -27044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~ 25 </a:t>
            </a:r>
            <a:r>
              <a:rPr lang="en-US" sz="1600" dirty="0" err="1"/>
              <a:t>GBps</a:t>
            </a:r>
            <a:endParaRPr lang="cs-CZ" sz="1600" dirty="0"/>
          </a:p>
        </p:txBody>
      </p:sp>
      <p:sp>
        <p:nvSpPr>
          <p:cNvPr id="136" name="Zaoblený obdélníkový popisek 135"/>
          <p:cNvSpPr/>
          <p:nvPr/>
        </p:nvSpPr>
        <p:spPr>
          <a:xfrm>
            <a:off x="5874575" y="5016911"/>
            <a:ext cx="1525545" cy="781635"/>
          </a:xfrm>
          <a:prstGeom prst="wedgeRoundRectCallout">
            <a:avLst>
              <a:gd name="adj1" fmla="val -19470"/>
              <a:gd name="adj2" fmla="val -136566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&gt; 100 </a:t>
            </a:r>
            <a:r>
              <a:rPr lang="en-US" sz="1600" dirty="0" err="1"/>
              <a:t>GBps</a:t>
            </a:r>
            <a:br>
              <a:rPr lang="en-US" sz="1600" dirty="0"/>
            </a:br>
            <a:r>
              <a:rPr lang="en-US" sz="1600" dirty="0"/>
              <a:t>and</a:t>
            </a:r>
            <a:br>
              <a:rPr lang="en-US" sz="1600" dirty="0"/>
            </a:br>
            <a:r>
              <a:rPr lang="en-US" sz="1600" dirty="0"/>
              <a:t>&gt;1000 (HBM2)</a:t>
            </a:r>
            <a:endParaRPr lang="cs-CZ" sz="16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8088D9-F205-DD9F-6DCA-A199635694E1}"/>
              </a:ext>
            </a:extLst>
          </p:cNvPr>
          <p:cNvGrpSpPr/>
          <p:nvPr/>
        </p:nvGrpSpPr>
        <p:grpSpPr>
          <a:xfrm>
            <a:off x="7590634" y="3051835"/>
            <a:ext cx="434875" cy="909269"/>
            <a:chOff x="7590634" y="3051835"/>
            <a:chExt cx="434875" cy="909269"/>
          </a:xfrm>
        </p:grpSpPr>
        <p:sp>
          <p:nvSpPr>
            <p:cNvPr id="11" name="Zaoblený obdélník 10"/>
            <p:cNvSpPr/>
            <p:nvPr/>
          </p:nvSpPr>
          <p:spPr>
            <a:xfrm>
              <a:off x="7590634" y="3477302"/>
              <a:ext cx="432048" cy="48380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400" dirty="0"/>
                <a:t>L1</a:t>
              </a:r>
              <a:endParaRPr lang="cs-CZ" sz="1400" dirty="0"/>
            </a:p>
          </p:txBody>
        </p:sp>
        <p:sp>
          <p:nvSpPr>
            <p:cNvPr id="2" name="Zaoblený obdélník 12">
              <a:extLst>
                <a:ext uri="{FF2B5EF4-FFF2-40B4-BE49-F238E27FC236}">
                  <a16:creationId xmlns:a16="http://schemas.microsoft.com/office/drawing/2014/main" id="{250525A9-83ED-AF98-2215-6A281E6DFD97}"/>
                </a:ext>
              </a:extLst>
            </p:cNvPr>
            <p:cNvSpPr/>
            <p:nvPr/>
          </p:nvSpPr>
          <p:spPr>
            <a:xfrm>
              <a:off x="7596572" y="3051835"/>
              <a:ext cx="428937" cy="432047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100000">
                  <a:srgbClr val="B4DE86"/>
                </a:gs>
              </a:gsLst>
            </a:gra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err="1"/>
                <a:t>Shm</a:t>
              </a:r>
              <a:endParaRPr lang="cs-CZ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7A2358-36F0-1FF6-A4D6-F843B9DBA77F}"/>
              </a:ext>
            </a:extLst>
          </p:cNvPr>
          <p:cNvGrpSpPr/>
          <p:nvPr/>
        </p:nvGrpSpPr>
        <p:grpSpPr>
          <a:xfrm>
            <a:off x="7585377" y="4337149"/>
            <a:ext cx="434875" cy="909269"/>
            <a:chOff x="7590634" y="3051835"/>
            <a:chExt cx="434875" cy="909269"/>
          </a:xfrm>
        </p:grpSpPr>
        <p:sp>
          <p:nvSpPr>
            <p:cNvPr id="20" name="Zaoblený obdélník 10">
              <a:extLst>
                <a:ext uri="{FF2B5EF4-FFF2-40B4-BE49-F238E27FC236}">
                  <a16:creationId xmlns:a16="http://schemas.microsoft.com/office/drawing/2014/main" id="{C7892FC5-DB2F-C027-E76A-11D570551A5A}"/>
                </a:ext>
              </a:extLst>
            </p:cNvPr>
            <p:cNvSpPr/>
            <p:nvPr/>
          </p:nvSpPr>
          <p:spPr>
            <a:xfrm>
              <a:off x="7590634" y="3477302"/>
              <a:ext cx="432048" cy="48380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400" dirty="0"/>
                <a:t>L1</a:t>
              </a:r>
              <a:endParaRPr lang="cs-CZ" sz="1400" dirty="0"/>
            </a:p>
          </p:txBody>
        </p:sp>
        <p:sp>
          <p:nvSpPr>
            <p:cNvPr id="26" name="Zaoblený obdélník 12">
              <a:extLst>
                <a:ext uri="{FF2B5EF4-FFF2-40B4-BE49-F238E27FC236}">
                  <a16:creationId xmlns:a16="http://schemas.microsoft.com/office/drawing/2014/main" id="{2B428DA5-C090-C45D-6761-411B408C69F7}"/>
                </a:ext>
              </a:extLst>
            </p:cNvPr>
            <p:cNvSpPr/>
            <p:nvPr/>
          </p:nvSpPr>
          <p:spPr>
            <a:xfrm>
              <a:off x="7596572" y="3051835"/>
              <a:ext cx="428937" cy="432047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100000">
                  <a:srgbClr val="B4DE86"/>
                </a:gs>
              </a:gsLst>
            </a:gra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1200" dirty="0" err="1"/>
                <a:t>Shm</a:t>
              </a:r>
              <a:endParaRPr lang="cs-CZ" sz="1200" dirty="0"/>
            </a:p>
          </p:txBody>
        </p:sp>
      </p:grpSp>
      <p:sp>
        <p:nvSpPr>
          <p:cNvPr id="31" name="Zaoblený obdélníkový popisek 132">
            <a:extLst>
              <a:ext uri="{FF2B5EF4-FFF2-40B4-BE49-F238E27FC236}">
                <a16:creationId xmlns:a16="http://schemas.microsoft.com/office/drawing/2014/main" id="{1F45405B-6DAF-883B-9291-578C63866369}"/>
              </a:ext>
            </a:extLst>
          </p:cNvPr>
          <p:cNvSpPr/>
          <p:nvPr/>
        </p:nvSpPr>
        <p:spPr>
          <a:xfrm>
            <a:off x="8707775" y="2178966"/>
            <a:ext cx="1596996" cy="588104"/>
          </a:xfrm>
          <a:prstGeom prst="wedgeRoundRectCallout">
            <a:avLst>
              <a:gd name="adj1" fmla="val -62334"/>
              <a:gd name="adj2" fmla="val 107232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Private memory</a:t>
            </a:r>
            <a:endParaRPr lang="cs-CZ" sz="1600" dirty="0"/>
          </a:p>
        </p:txBody>
      </p:sp>
      <p:sp>
        <p:nvSpPr>
          <p:cNvPr id="41" name="Zaoblený obdélníkový popisek 132">
            <a:extLst>
              <a:ext uri="{FF2B5EF4-FFF2-40B4-BE49-F238E27FC236}">
                <a16:creationId xmlns:a16="http://schemas.microsoft.com/office/drawing/2014/main" id="{627C4A76-52A7-869A-CD96-1A490320BE6E}"/>
              </a:ext>
            </a:extLst>
          </p:cNvPr>
          <p:cNvSpPr/>
          <p:nvPr/>
        </p:nvSpPr>
        <p:spPr>
          <a:xfrm>
            <a:off x="5988381" y="2158113"/>
            <a:ext cx="1596996" cy="588104"/>
          </a:xfrm>
          <a:prstGeom prst="wedgeRoundRectCallout">
            <a:avLst>
              <a:gd name="adj1" fmla="val 57334"/>
              <a:gd name="adj2" fmla="val 118116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Local memory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48670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6" grpId="0" animBg="1"/>
      <p:bldP spid="31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A00-709F-5BBB-B459-3EBBEBE5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6CB02-DE1F-D52B-D148-91F3BF64C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90448" cy="4351338"/>
          </a:xfrm>
        </p:spPr>
        <p:txBody>
          <a:bodyPr>
            <a:normAutofit/>
          </a:bodyPr>
          <a:lstStyle/>
          <a:p>
            <a:r>
              <a:rPr lang="en-US" dirty="0"/>
              <a:t>Host-device transfers</a:t>
            </a:r>
          </a:p>
          <a:p>
            <a:pPr lvl="1"/>
            <a:r>
              <a:rPr lang="en-US" dirty="0"/>
              <a:t>Implicit (declared by accessors, handled by the scheduler) – no control</a:t>
            </a:r>
          </a:p>
          <a:p>
            <a:pPr lvl="1"/>
            <a:r>
              <a:rPr lang="en-US" dirty="0"/>
              <a:t>Explicit </a:t>
            </a:r>
            <a:r>
              <a:rPr lang="en-US" dirty="0" err="1"/>
              <a:t>handler.copy</a:t>
            </a:r>
            <a:r>
              <a:rPr lang="en-US" dirty="0"/>
              <a:t>(</a:t>
            </a:r>
            <a:r>
              <a:rPr lang="en-US" dirty="0" err="1"/>
              <a:t>src</a:t>
            </a:r>
            <a:r>
              <a:rPr lang="en-US" dirty="0"/>
              <a:t>, </a:t>
            </a:r>
            <a:r>
              <a:rPr lang="en-US" dirty="0" err="1"/>
              <a:t>dest</a:t>
            </a:r>
            <a:r>
              <a:rPr lang="en-US" dirty="0"/>
              <a:t>);</a:t>
            </a:r>
          </a:p>
          <a:p>
            <a:r>
              <a:rPr lang="en-US" dirty="0"/>
              <a:t>Registers</a:t>
            </a:r>
          </a:p>
          <a:p>
            <a:pPr lvl="1"/>
            <a:r>
              <a:rPr lang="en-US" dirty="0"/>
              <a:t>All local variables of the kernel</a:t>
            </a:r>
          </a:p>
          <a:p>
            <a:pPr lvl="1"/>
            <a:r>
              <a:rPr lang="en-US" dirty="0"/>
              <a:t>Limited size, registry spilling (cached in L1)</a:t>
            </a:r>
          </a:p>
          <a:p>
            <a:r>
              <a:rPr lang="en-US" dirty="0"/>
              <a:t>Local (shared) memory</a:t>
            </a:r>
          </a:p>
          <a:p>
            <a:pPr lvl="1"/>
            <a:r>
              <a:rPr lang="en-US" dirty="0"/>
              <a:t>Special memory shared among work-group</a:t>
            </a:r>
          </a:p>
          <a:p>
            <a:pPr lvl="1"/>
            <a:r>
              <a:rPr lang="en-US" dirty="0"/>
              <a:t>Very fast, used for (manual) caching or data exchange (items in group)</a:t>
            </a:r>
            <a:br>
              <a:rPr lang="en-US" dirty="0"/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::accessor&lt;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1, 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::access::target::local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&gt;(…);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6D091-2B39-B4C4-FCC1-AF653E25F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8CE941-A047-F772-509A-01D62A253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12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ED62A8-ADAA-2D62-D0F1-DC2E25CD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3821017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7E9A-C3D9-ED93-292B-F1FE35BEB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Example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E1E13-5FA5-9813-2D22-24E3B6C49B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 auto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[](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exception_list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exception_ptr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 :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rethrow_exception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(e);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catch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terminate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std::vector&lt;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A, B, C;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gpu_selector_v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BF1B7-9083-77DA-64FA-877417494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968" y="1825625"/>
            <a:ext cx="612068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::range&lt;1&gt;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A.size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};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buffer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C.data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::queue q(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submit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([&amp;](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::handler &amp;h)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cs-CZ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h,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read_only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b(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h,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read_only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c_buf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h,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write_only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no_init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parallel_for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[=](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  c[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+ b[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</a:t>
            </a:r>
            <a:r>
              <a:rPr lang="en-US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wait_and_throw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catch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(std::exception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&amp;e) {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print e and terminate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cs-CZ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B94C7-4EB5-DA4B-B832-35A978903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8C66D-D555-60C4-C0E3-720B0CC7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8414F-FABB-1216-A3B0-35E6C1D9B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0972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828D-EE3C-D5A5-12D6-14B81D17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(Reminder)</a:t>
            </a:r>
            <a:endParaRPr lang="cs-C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9F09A2-3638-56AE-1C6B-F8B1FDA6FA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Host side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dirty="0"/>
              <a:t>Events</a:t>
            </a:r>
          </a:p>
          <a:p>
            <a:pPr lvl="2"/>
            <a:r>
              <a:rPr lang="en-US" dirty="0"/>
              <a:t>Returned by queue operations</a:t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(…);</a:t>
            </a:r>
          </a:p>
          <a:p>
            <a:pPr lvl="2"/>
            <a:r>
              <a:rPr lang="en-US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2"/>
            <a:r>
              <a:rPr lang="en-US" dirty="0"/>
              <a:t>Events can be passed as dependencies to some operations</a:t>
            </a:r>
            <a:br>
              <a:rPr lang="en-US" dirty="0"/>
            </a:b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queue.submit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(…, </a:t>
            </a:r>
            <a:r>
              <a:rPr lang="en-US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…)</a:t>
            </a:r>
          </a:p>
          <a:p>
            <a:pPr lvl="1"/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9A3E08-A3D8-B8F3-08EE-F71B034D9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52392" cy="4351338"/>
          </a:xfrm>
        </p:spPr>
        <p:txBody>
          <a:bodyPr>
            <a:noAutofit/>
          </a:bodyPr>
          <a:lstStyle/>
          <a:p>
            <a:r>
              <a:rPr lang="en-US" dirty="0"/>
              <a:t>In kernel</a:t>
            </a:r>
          </a:p>
          <a:p>
            <a:pPr lvl="1"/>
            <a:r>
              <a:rPr lang="en-US" dirty="0"/>
              <a:t>Barriers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nd_item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::barrier()</a:t>
            </a:r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Only within the work group!</a:t>
            </a:r>
          </a:p>
          <a:p>
            <a:pPr lvl="1"/>
            <a:r>
              <a:rPr lang="en-US" dirty="0"/>
              <a:t>Atomic operations</a:t>
            </a:r>
          </a:p>
          <a:p>
            <a:pPr lvl="2"/>
            <a:r>
              <a:rPr lang="en-US" dirty="0"/>
              <a:t>Similar to C++</a:t>
            </a:r>
          </a:p>
          <a:p>
            <a:pPr marL="914400" lvl="2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 = 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sycl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oneapi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atomic_ref</a:t>
            </a:r>
            <a:b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order,scope,space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&gt;(a[0]);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 += something;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64DB3-7C31-3E4A-A295-5BEF7798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23. 4. 2024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0120D-ADC4-80D1-268D-7D380A870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14</a:t>
            </a:fld>
            <a:endParaRPr lang="cs-CZ"/>
          </a:p>
        </p:txBody>
      </p:sp>
      <p:sp>
        <p:nvSpPr>
          <p:cNvPr id="3" name="Zaoblený obdélníkový popisek 133">
            <a:extLst>
              <a:ext uri="{FF2B5EF4-FFF2-40B4-BE49-F238E27FC236}">
                <a16:creationId xmlns:a16="http://schemas.microsoft.com/office/drawing/2014/main" id="{4692A299-E821-B3CE-2189-D1CDF57A37B7}"/>
              </a:ext>
            </a:extLst>
          </p:cNvPr>
          <p:cNvSpPr/>
          <p:nvPr/>
        </p:nvSpPr>
        <p:spPr>
          <a:xfrm>
            <a:off x="767408" y="5385892"/>
            <a:ext cx="3024336" cy="791071"/>
          </a:xfrm>
          <a:prstGeom prst="wedgeRoundRectCallout">
            <a:avLst>
              <a:gd name="adj1" fmla="val -20623"/>
              <a:gd name="adj2" fmla="val -77904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Kernel execution overhead is in the range of </a:t>
            </a:r>
            <a:r>
              <a:rPr lang="el-GR" sz="1600" dirty="0"/>
              <a:t>μ</a:t>
            </a:r>
            <a:r>
              <a:rPr lang="en-US" sz="1600" dirty="0"/>
              <a:t>s</a:t>
            </a:r>
            <a:endParaRPr lang="cs-CZ" sz="1600" dirty="0"/>
          </a:p>
        </p:txBody>
      </p:sp>
      <p:sp>
        <p:nvSpPr>
          <p:cNvPr id="8" name="Zaoblený obdélníkový popisek 133">
            <a:extLst>
              <a:ext uri="{FF2B5EF4-FFF2-40B4-BE49-F238E27FC236}">
                <a16:creationId xmlns:a16="http://schemas.microsoft.com/office/drawing/2014/main" id="{2D6003E2-15D7-F972-E294-B51987A37834}"/>
              </a:ext>
            </a:extLst>
          </p:cNvPr>
          <p:cNvSpPr/>
          <p:nvPr/>
        </p:nvSpPr>
        <p:spPr>
          <a:xfrm>
            <a:off x="2570584" y="1674656"/>
            <a:ext cx="3449216" cy="555004"/>
          </a:xfrm>
          <a:prstGeom prst="wedgeRoundRectCallout">
            <a:avLst>
              <a:gd name="adj1" fmla="val -58095"/>
              <a:gd name="adj2" fmla="val 73818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Queue can be configured as in-order</a:t>
            </a:r>
            <a:endParaRPr lang="cs-CZ" sz="1600" dirty="0"/>
          </a:p>
        </p:txBody>
      </p:sp>
      <p:sp>
        <p:nvSpPr>
          <p:cNvPr id="9" name="Zaoblený obdélníkový popisek 133">
            <a:extLst>
              <a:ext uri="{FF2B5EF4-FFF2-40B4-BE49-F238E27FC236}">
                <a16:creationId xmlns:a16="http://schemas.microsoft.com/office/drawing/2014/main" id="{87D28DD9-1795-440B-42A2-0DCCC658CA91}"/>
              </a:ext>
            </a:extLst>
          </p:cNvPr>
          <p:cNvSpPr/>
          <p:nvPr/>
        </p:nvSpPr>
        <p:spPr>
          <a:xfrm>
            <a:off x="7176120" y="5416724"/>
            <a:ext cx="3744416" cy="791071"/>
          </a:xfrm>
          <a:prstGeom prst="wedgeRoundRectCallout">
            <a:avLst>
              <a:gd name="adj1" fmla="val -23662"/>
              <a:gd name="adj2" fmla="val -84541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Available both for local and global memory, quite efficient (if no collisions)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70544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Masking Instructions</a:t>
            </a:r>
          </a:p>
          <a:p>
            <a:pPr lvl="1"/>
            <a:r>
              <a:rPr lang="en-US" dirty="0"/>
              <a:t>In case of data-driven branches</a:t>
            </a:r>
          </a:p>
          <a:p>
            <a:pPr lvl="2"/>
            <a:r>
              <a:rPr lang="en-US" dirty="0"/>
              <a:t>if-else conditions, while loops, …</a:t>
            </a:r>
          </a:p>
          <a:p>
            <a:pPr lvl="1"/>
            <a:r>
              <a:rPr lang="en-US" dirty="0"/>
              <a:t>All branches are traversed, threads mask their execution in invalid branches</a:t>
            </a:r>
            <a:endParaRPr lang="cs-CZ" dirty="0"/>
          </a:p>
          <a:p>
            <a:pPr marL="630936" lvl="2" indent="0">
              <a:buNone/>
            </a:pPr>
            <a:endParaRPr lang="cs-CZ" sz="1000" dirty="0"/>
          </a:p>
          <a:p>
            <a:pPr marL="630936" lvl="2" indent="0">
              <a:buNone/>
            </a:pP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cs-CZ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cs-CZ" b="1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cs-CZ" b="1" dirty="0" err="1">
                <a:latin typeface="Courier New" pitchFamily="49" charset="0"/>
                <a:cs typeface="Courier New" pitchFamily="49" charset="0"/>
              </a:rPr>
              <a:t>threadIdx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.x</a:t>
            </a:r>
            <a:r>
              <a:rPr lang="cs-C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% 2 == 0) {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... even threads code ...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... odd threads code ...</a:t>
            </a:r>
          </a:p>
          <a:p>
            <a:pPr marL="630936" lvl="2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  <a:endParaRPr lang="cs-CZ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15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Lockstep Implementation</a:t>
            </a:r>
            <a:endParaRPr lang="cs-CZ" dirty="0"/>
          </a:p>
        </p:txBody>
      </p:sp>
      <p:grpSp>
        <p:nvGrpSpPr>
          <p:cNvPr id="10" name="Skupina 9"/>
          <p:cNvGrpSpPr/>
          <p:nvPr/>
        </p:nvGrpSpPr>
        <p:grpSpPr>
          <a:xfrm>
            <a:off x="7104112" y="3645024"/>
            <a:ext cx="250389" cy="534253"/>
            <a:chOff x="6448610" y="3614827"/>
            <a:chExt cx="250389" cy="534253"/>
          </a:xfrm>
        </p:grpSpPr>
        <p:sp>
          <p:nvSpPr>
            <p:cNvPr id="8" name="Volný tvar 7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9" name="TextovéPole 8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0</a:t>
              </a:r>
              <a:endParaRPr lang="cs-CZ" sz="1000" dirty="0"/>
            </a:p>
          </p:txBody>
        </p:sp>
      </p:grpSp>
      <p:grpSp>
        <p:nvGrpSpPr>
          <p:cNvPr id="11" name="Skupina 10"/>
          <p:cNvGrpSpPr/>
          <p:nvPr/>
        </p:nvGrpSpPr>
        <p:grpSpPr>
          <a:xfrm>
            <a:off x="7370531" y="3645024"/>
            <a:ext cx="250389" cy="534253"/>
            <a:chOff x="6448609" y="3614827"/>
            <a:chExt cx="250389" cy="534253"/>
          </a:xfrm>
        </p:grpSpPr>
        <p:sp>
          <p:nvSpPr>
            <p:cNvPr id="12" name="Volný tvar 11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13" name="TextovéPole 12"/>
            <p:cNvSpPr txBox="1"/>
            <p:nvPr/>
          </p:nvSpPr>
          <p:spPr>
            <a:xfrm>
              <a:off x="6448609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1</a:t>
              </a:r>
              <a:endParaRPr lang="cs-CZ" sz="1000" dirty="0"/>
            </a:p>
          </p:txBody>
        </p:sp>
      </p:grpSp>
      <p:grpSp>
        <p:nvGrpSpPr>
          <p:cNvPr id="14" name="Skupina 13"/>
          <p:cNvGrpSpPr/>
          <p:nvPr/>
        </p:nvGrpSpPr>
        <p:grpSpPr>
          <a:xfrm>
            <a:off x="7636952" y="3645024"/>
            <a:ext cx="250389" cy="534253"/>
            <a:chOff x="6448610" y="3614827"/>
            <a:chExt cx="250389" cy="534253"/>
          </a:xfrm>
        </p:grpSpPr>
        <p:sp>
          <p:nvSpPr>
            <p:cNvPr id="15" name="Volný tvar 14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16" name="TextovéPole 15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2</a:t>
              </a:r>
              <a:endParaRPr lang="cs-CZ" sz="1000" dirty="0"/>
            </a:p>
          </p:txBody>
        </p:sp>
      </p:grpSp>
      <p:grpSp>
        <p:nvGrpSpPr>
          <p:cNvPr id="17" name="Skupina 16"/>
          <p:cNvGrpSpPr/>
          <p:nvPr/>
        </p:nvGrpSpPr>
        <p:grpSpPr>
          <a:xfrm>
            <a:off x="7903372" y="3645024"/>
            <a:ext cx="250389" cy="534253"/>
            <a:chOff x="6448610" y="3614827"/>
            <a:chExt cx="250389" cy="534253"/>
          </a:xfrm>
        </p:grpSpPr>
        <p:sp>
          <p:nvSpPr>
            <p:cNvPr id="18" name="Volný tvar 17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19" name="TextovéPole 18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3</a:t>
              </a:r>
              <a:endParaRPr lang="cs-CZ" sz="1000" dirty="0"/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8169792" y="3645024"/>
            <a:ext cx="250389" cy="534253"/>
            <a:chOff x="6448610" y="3614827"/>
            <a:chExt cx="250389" cy="534253"/>
          </a:xfrm>
        </p:grpSpPr>
        <p:sp>
          <p:nvSpPr>
            <p:cNvPr id="21" name="Volný tvar 20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22" name="TextovéPole 21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4</a:t>
              </a:r>
              <a:endParaRPr lang="cs-CZ" sz="1000" dirty="0"/>
            </a:p>
          </p:txBody>
        </p:sp>
      </p:grpSp>
      <p:pic>
        <p:nvPicPr>
          <p:cNvPr id="4098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381459" y="4025315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914299" y="4025314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ovéPole 22"/>
          <p:cNvSpPr txBox="1"/>
          <p:nvPr/>
        </p:nvSpPr>
        <p:spPr>
          <a:xfrm>
            <a:off x="8502756" y="3768133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grpSp>
        <p:nvGrpSpPr>
          <p:cNvPr id="41" name="Skupina 40"/>
          <p:cNvGrpSpPr/>
          <p:nvPr/>
        </p:nvGrpSpPr>
        <p:grpSpPr>
          <a:xfrm>
            <a:off x="7104112" y="4386010"/>
            <a:ext cx="250389" cy="534253"/>
            <a:chOff x="6448610" y="3614827"/>
            <a:chExt cx="250389" cy="534253"/>
          </a:xfrm>
        </p:grpSpPr>
        <p:sp>
          <p:nvSpPr>
            <p:cNvPr id="42" name="Volný tvar 41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43" name="TextovéPole 42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0</a:t>
              </a:r>
              <a:endParaRPr lang="cs-CZ" sz="1000" dirty="0"/>
            </a:p>
          </p:txBody>
        </p:sp>
      </p:grpSp>
      <p:grpSp>
        <p:nvGrpSpPr>
          <p:cNvPr id="44" name="Skupina 43"/>
          <p:cNvGrpSpPr/>
          <p:nvPr/>
        </p:nvGrpSpPr>
        <p:grpSpPr>
          <a:xfrm>
            <a:off x="7370531" y="4386010"/>
            <a:ext cx="250389" cy="534253"/>
            <a:chOff x="6448609" y="3614827"/>
            <a:chExt cx="250389" cy="534253"/>
          </a:xfrm>
        </p:grpSpPr>
        <p:sp>
          <p:nvSpPr>
            <p:cNvPr id="45" name="Volný tvar 44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46" name="TextovéPole 45"/>
            <p:cNvSpPr txBox="1"/>
            <p:nvPr/>
          </p:nvSpPr>
          <p:spPr>
            <a:xfrm>
              <a:off x="6448609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1</a:t>
              </a:r>
              <a:endParaRPr lang="cs-CZ" sz="1000" dirty="0"/>
            </a:p>
          </p:txBody>
        </p:sp>
      </p:grpSp>
      <p:grpSp>
        <p:nvGrpSpPr>
          <p:cNvPr id="47" name="Skupina 46"/>
          <p:cNvGrpSpPr/>
          <p:nvPr/>
        </p:nvGrpSpPr>
        <p:grpSpPr>
          <a:xfrm>
            <a:off x="7636952" y="4386010"/>
            <a:ext cx="250389" cy="534253"/>
            <a:chOff x="6448610" y="3614827"/>
            <a:chExt cx="250389" cy="534253"/>
          </a:xfrm>
        </p:grpSpPr>
        <p:sp>
          <p:nvSpPr>
            <p:cNvPr id="48" name="Volný tvar 47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49" name="TextovéPole 48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2</a:t>
              </a:r>
              <a:endParaRPr lang="cs-CZ" sz="1000" dirty="0"/>
            </a:p>
          </p:txBody>
        </p:sp>
      </p:grpSp>
      <p:grpSp>
        <p:nvGrpSpPr>
          <p:cNvPr id="50" name="Skupina 49"/>
          <p:cNvGrpSpPr/>
          <p:nvPr/>
        </p:nvGrpSpPr>
        <p:grpSpPr>
          <a:xfrm>
            <a:off x="7903372" y="4386010"/>
            <a:ext cx="250389" cy="534253"/>
            <a:chOff x="6448610" y="3614827"/>
            <a:chExt cx="250389" cy="534253"/>
          </a:xfrm>
        </p:grpSpPr>
        <p:sp>
          <p:nvSpPr>
            <p:cNvPr id="51" name="Volný tvar 50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52" name="TextovéPole 51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3</a:t>
              </a:r>
              <a:endParaRPr lang="cs-CZ" sz="1000" dirty="0"/>
            </a:p>
          </p:txBody>
        </p:sp>
      </p:grpSp>
      <p:grpSp>
        <p:nvGrpSpPr>
          <p:cNvPr id="53" name="Skupina 52"/>
          <p:cNvGrpSpPr/>
          <p:nvPr/>
        </p:nvGrpSpPr>
        <p:grpSpPr>
          <a:xfrm>
            <a:off x="8169792" y="4386010"/>
            <a:ext cx="250389" cy="534253"/>
            <a:chOff x="6448610" y="3614827"/>
            <a:chExt cx="250389" cy="534253"/>
          </a:xfrm>
        </p:grpSpPr>
        <p:sp>
          <p:nvSpPr>
            <p:cNvPr id="54" name="Volný tvar 53"/>
            <p:cNvSpPr/>
            <p:nvPr/>
          </p:nvSpPr>
          <p:spPr>
            <a:xfrm>
              <a:off x="6535113" y="3861048"/>
              <a:ext cx="77385" cy="288032"/>
            </a:xfrm>
            <a:custGeom>
              <a:avLst/>
              <a:gdLst>
                <a:gd name="connsiteX0" fmla="*/ 136100 w 246032"/>
                <a:gd name="connsiteY0" fmla="*/ 0 h 376237"/>
                <a:gd name="connsiteX1" fmla="*/ 2750 w 246032"/>
                <a:gd name="connsiteY1" fmla="*/ 157162 h 376237"/>
                <a:gd name="connsiteX2" fmla="*/ 245638 w 246032"/>
                <a:gd name="connsiteY2" fmla="*/ 176212 h 376237"/>
                <a:gd name="connsiteX3" fmla="*/ 59900 w 246032"/>
                <a:gd name="connsiteY3" fmla="*/ 300037 h 376237"/>
                <a:gd name="connsiteX4" fmla="*/ 69425 w 246032"/>
                <a:gd name="connsiteY4" fmla="*/ 376237 h 376237"/>
                <a:gd name="connsiteX5" fmla="*/ 69425 w 246032"/>
                <a:gd name="connsiteY5" fmla="*/ 376237 h 376237"/>
                <a:gd name="connsiteX0" fmla="*/ 145017 w 245424"/>
                <a:gd name="connsiteY0" fmla="*/ 0 h 414337"/>
                <a:gd name="connsiteX1" fmla="*/ 2142 w 245424"/>
                <a:gd name="connsiteY1" fmla="*/ 195262 h 414337"/>
                <a:gd name="connsiteX2" fmla="*/ 245030 w 245424"/>
                <a:gd name="connsiteY2" fmla="*/ 214312 h 414337"/>
                <a:gd name="connsiteX3" fmla="*/ 59292 w 245424"/>
                <a:gd name="connsiteY3" fmla="*/ 338137 h 414337"/>
                <a:gd name="connsiteX4" fmla="*/ 68817 w 245424"/>
                <a:gd name="connsiteY4" fmla="*/ 414337 h 414337"/>
                <a:gd name="connsiteX5" fmla="*/ 68817 w 245424"/>
                <a:gd name="connsiteY5" fmla="*/ 414337 h 414337"/>
                <a:gd name="connsiteX0" fmla="*/ 96696 w 196730"/>
                <a:gd name="connsiteY0" fmla="*/ 0 h 414337"/>
                <a:gd name="connsiteX1" fmla="*/ 23671 w 196730"/>
                <a:gd name="connsiteY1" fmla="*/ 160337 h 414337"/>
                <a:gd name="connsiteX2" fmla="*/ 196709 w 196730"/>
                <a:gd name="connsiteY2" fmla="*/ 214312 h 414337"/>
                <a:gd name="connsiteX3" fmla="*/ 10971 w 196730"/>
                <a:gd name="connsiteY3" fmla="*/ 338137 h 414337"/>
                <a:gd name="connsiteX4" fmla="*/ 20496 w 196730"/>
                <a:gd name="connsiteY4" fmla="*/ 414337 h 414337"/>
                <a:gd name="connsiteX5" fmla="*/ 20496 w 196730"/>
                <a:gd name="connsiteY5" fmla="*/ 414337 h 414337"/>
                <a:gd name="connsiteX0" fmla="*/ 91718 w 121914"/>
                <a:gd name="connsiteY0" fmla="*/ 0 h 414337"/>
                <a:gd name="connsiteX1" fmla="*/ 18693 w 121914"/>
                <a:gd name="connsiteY1" fmla="*/ 160337 h 414337"/>
                <a:gd name="connsiteX2" fmla="*/ 121881 w 121914"/>
                <a:gd name="connsiteY2" fmla="*/ 201612 h 414337"/>
                <a:gd name="connsiteX3" fmla="*/ 5993 w 121914"/>
                <a:gd name="connsiteY3" fmla="*/ 338137 h 414337"/>
                <a:gd name="connsiteX4" fmla="*/ 15518 w 121914"/>
                <a:gd name="connsiteY4" fmla="*/ 414337 h 414337"/>
                <a:gd name="connsiteX5" fmla="*/ 15518 w 121914"/>
                <a:gd name="connsiteY5" fmla="*/ 414337 h 414337"/>
                <a:gd name="connsiteX0" fmla="*/ 86608 w 116779"/>
                <a:gd name="connsiteY0" fmla="*/ 0 h 414337"/>
                <a:gd name="connsiteX1" fmla="*/ 13583 w 116779"/>
                <a:gd name="connsiteY1" fmla="*/ 160337 h 414337"/>
                <a:gd name="connsiteX2" fmla="*/ 116771 w 116779"/>
                <a:gd name="connsiteY2" fmla="*/ 201612 h 414337"/>
                <a:gd name="connsiteX3" fmla="*/ 7233 w 116779"/>
                <a:gd name="connsiteY3" fmla="*/ 296862 h 414337"/>
                <a:gd name="connsiteX4" fmla="*/ 10408 w 116779"/>
                <a:gd name="connsiteY4" fmla="*/ 414337 h 414337"/>
                <a:gd name="connsiteX5" fmla="*/ 10408 w 116779"/>
                <a:gd name="connsiteY5" fmla="*/ 414337 h 414337"/>
                <a:gd name="connsiteX0" fmla="*/ 86608 w 116780"/>
                <a:gd name="connsiteY0" fmla="*/ 0 h 414337"/>
                <a:gd name="connsiteX1" fmla="*/ 10409 w 116780"/>
                <a:gd name="connsiteY1" fmla="*/ 74612 h 414337"/>
                <a:gd name="connsiteX2" fmla="*/ 13583 w 116780"/>
                <a:gd name="connsiteY2" fmla="*/ 160337 h 414337"/>
                <a:gd name="connsiteX3" fmla="*/ 116771 w 116780"/>
                <a:gd name="connsiteY3" fmla="*/ 201612 h 414337"/>
                <a:gd name="connsiteX4" fmla="*/ 7233 w 116780"/>
                <a:gd name="connsiteY4" fmla="*/ 296862 h 414337"/>
                <a:gd name="connsiteX5" fmla="*/ 10408 w 116780"/>
                <a:gd name="connsiteY5" fmla="*/ 414337 h 414337"/>
                <a:gd name="connsiteX6" fmla="*/ 10408 w 116780"/>
                <a:gd name="connsiteY6" fmla="*/ 414337 h 414337"/>
                <a:gd name="connsiteX0" fmla="*/ 1208 w 136155"/>
                <a:gd name="connsiteY0" fmla="*/ 0 h 414337"/>
                <a:gd name="connsiteX1" fmla="*/ 29784 w 136155"/>
                <a:gd name="connsiteY1" fmla="*/ 74612 h 414337"/>
                <a:gd name="connsiteX2" fmla="*/ 32958 w 136155"/>
                <a:gd name="connsiteY2" fmla="*/ 160337 h 414337"/>
                <a:gd name="connsiteX3" fmla="*/ 136146 w 136155"/>
                <a:gd name="connsiteY3" fmla="*/ 201612 h 414337"/>
                <a:gd name="connsiteX4" fmla="*/ 26608 w 136155"/>
                <a:gd name="connsiteY4" fmla="*/ 296862 h 414337"/>
                <a:gd name="connsiteX5" fmla="*/ 29783 w 136155"/>
                <a:gd name="connsiteY5" fmla="*/ 414337 h 414337"/>
                <a:gd name="connsiteX6" fmla="*/ 29783 w 136155"/>
                <a:gd name="connsiteY6" fmla="*/ 414337 h 414337"/>
                <a:gd name="connsiteX0" fmla="*/ 30609 w 165557"/>
                <a:gd name="connsiteY0" fmla="*/ 0 h 414337"/>
                <a:gd name="connsiteX1" fmla="*/ 2035 w 165557"/>
                <a:gd name="connsiteY1" fmla="*/ 93662 h 414337"/>
                <a:gd name="connsiteX2" fmla="*/ 62359 w 165557"/>
                <a:gd name="connsiteY2" fmla="*/ 160337 h 414337"/>
                <a:gd name="connsiteX3" fmla="*/ 165547 w 165557"/>
                <a:gd name="connsiteY3" fmla="*/ 201612 h 414337"/>
                <a:gd name="connsiteX4" fmla="*/ 56009 w 165557"/>
                <a:gd name="connsiteY4" fmla="*/ 296862 h 414337"/>
                <a:gd name="connsiteX5" fmla="*/ 59184 w 165557"/>
                <a:gd name="connsiteY5" fmla="*/ 414337 h 414337"/>
                <a:gd name="connsiteX6" fmla="*/ 59184 w 165557"/>
                <a:gd name="connsiteY6" fmla="*/ 414337 h 414337"/>
                <a:gd name="connsiteX0" fmla="*/ 30295 w 101766"/>
                <a:gd name="connsiteY0" fmla="*/ 0 h 414337"/>
                <a:gd name="connsiteX1" fmla="*/ 1721 w 101766"/>
                <a:gd name="connsiteY1" fmla="*/ 93662 h 414337"/>
                <a:gd name="connsiteX2" fmla="*/ 62045 w 101766"/>
                <a:gd name="connsiteY2" fmla="*/ 160337 h 414337"/>
                <a:gd name="connsiteX3" fmla="*/ 101733 w 101766"/>
                <a:gd name="connsiteY3" fmla="*/ 220662 h 414337"/>
                <a:gd name="connsiteX4" fmla="*/ 55695 w 101766"/>
                <a:gd name="connsiteY4" fmla="*/ 296862 h 414337"/>
                <a:gd name="connsiteX5" fmla="*/ 58870 w 101766"/>
                <a:gd name="connsiteY5" fmla="*/ 414337 h 414337"/>
                <a:gd name="connsiteX6" fmla="*/ 58870 w 101766"/>
                <a:gd name="connsiteY6" fmla="*/ 414337 h 414337"/>
                <a:gd name="connsiteX0" fmla="*/ 29730 w 105960"/>
                <a:gd name="connsiteY0" fmla="*/ 0 h 414337"/>
                <a:gd name="connsiteX1" fmla="*/ 1156 w 105960"/>
                <a:gd name="connsiteY1" fmla="*/ 93662 h 414337"/>
                <a:gd name="connsiteX2" fmla="*/ 93230 w 105960"/>
                <a:gd name="connsiteY2" fmla="*/ 153987 h 414337"/>
                <a:gd name="connsiteX3" fmla="*/ 101168 w 105960"/>
                <a:gd name="connsiteY3" fmla="*/ 220662 h 414337"/>
                <a:gd name="connsiteX4" fmla="*/ 55130 w 105960"/>
                <a:gd name="connsiteY4" fmla="*/ 296862 h 414337"/>
                <a:gd name="connsiteX5" fmla="*/ 58305 w 105960"/>
                <a:gd name="connsiteY5" fmla="*/ 414337 h 414337"/>
                <a:gd name="connsiteX6" fmla="*/ 58305 w 105960"/>
                <a:gd name="connsiteY6" fmla="*/ 414337 h 414337"/>
                <a:gd name="connsiteX0" fmla="*/ 29598 w 93270"/>
                <a:gd name="connsiteY0" fmla="*/ 0 h 414337"/>
                <a:gd name="connsiteX1" fmla="*/ 1024 w 93270"/>
                <a:gd name="connsiteY1" fmla="*/ 93662 h 414337"/>
                <a:gd name="connsiteX2" fmla="*/ 93098 w 93270"/>
                <a:gd name="connsiteY2" fmla="*/ 153987 h 414337"/>
                <a:gd name="connsiteX3" fmla="*/ 24836 w 93270"/>
                <a:gd name="connsiteY3" fmla="*/ 217487 h 414337"/>
                <a:gd name="connsiteX4" fmla="*/ 54998 w 93270"/>
                <a:gd name="connsiteY4" fmla="*/ 296862 h 414337"/>
                <a:gd name="connsiteX5" fmla="*/ 58173 w 93270"/>
                <a:gd name="connsiteY5" fmla="*/ 414337 h 414337"/>
                <a:gd name="connsiteX6" fmla="*/ 58173 w 93270"/>
                <a:gd name="connsiteY6" fmla="*/ 414337 h 414337"/>
                <a:gd name="connsiteX0" fmla="*/ 13866 w 77386"/>
                <a:gd name="connsiteY0" fmla="*/ 0 h 414337"/>
                <a:gd name="connsiteX1" fmla="*/ 1167 w 77386"/>
                <a:gd name="connsiteY1" fmla="*/ 93662 h 414337"/>
                <a:gd name="connsiteX2" fmla="*/ 77366 w 77386"/>
                <a:gd name="connsiteY2" fmla="*/ 153987 h 414337"/>
                <a:gd name="connsiteX3" fmla="*/ 9104 w 77386"/>
                <a:gd name="connsiteY3" fmla="*/ 217487 h 414337"/>
                <a:gd name="connsiteX4" fmla="*/ 39266 w 77386"/>
                <a:gd name="connsiteY4" fmla="*/ 296862 h 414337"/>
                <a:gd name="connsiteX5" fmla="*/ 42441 w 77386"/>
                <a:gd name="connsiteY5" fmla="*/ 414337 h 414337"/>
                <a:gd name="connsiteX6" fmla="*/ 42441 w 77386"/>
                <a:gd name="connsiteY6" fmla="*/ 414337 h 414337"/>
                <a:gd name="connsiteX0" fmla="*/ 32916 w 77386"/>
                <a:gd name="connsiteY0" fmla="*/ 0 h 379412"/>
                <a:gd name="connsiteX1" fmla="*/ 1167 w 77386"/>
                <a:gd name="connsiteY1" fmla="*/ 58737 h 379412"/>
                <a:gd name="connsiteX2" fmla="*/ 77366 w 77386"/>
                <a:gd name="connsiteY2" fmla="*/ 119062 h 379412"/>
                <a:gd name="connsiteX3" fmla="*/ 9104 w 77386"/>
                <a:gd name="connsiteY3" fmla="*/ 182562 h 379412"/>
                <a:gd name="connsiteX4" fmla="*/ 39266 w 77386"/>
                <a:gd name="connsiteY4" fmla="*/ 261937 h 379412"/>
                <a:gd name="connsiteX5" fmla="*/ 42441 w 77386"/>
                <a:gd name="connsiteY5" fmla="*/ 379412 h 379412"/>
                <a:gd name="connsiteX6" fmla="*/ 42441 w 77386"/>
                <a:gd name="connsiteY6" fmla="*/ 379412 h 379412"/>
                <a:gd name="connsiteX0" fmla="*/ 32916 w 77385"/>
                <a:gd name="connsiteY0" fmla="*/ 0 h 379412"/>
                <a:gd name="connsiteX1" fmla="*/ 1167 w 77385"/>
                <a:gd name="connsiteY1" fmla="*/ 58737 h 379412"/>
                <a:gd name="connsiteX2" fmla="*/ 77366 w 77385"/>
                <a:gd name="connsiteY2" fmla="*/ 119062 h 379412"/>
                <a:gd name="connsiteX3" fmla="*/ 9104 w 77385"/>
                <a:gd name="connsiteY3" fmla="*/ 182562 h 379412"/>
                <a:gd name="connsiteX4" fmla="*/ 48791 w 77385"/>
                <a:gd name="connsiteY4" fmla="*/ 261937 h 379412"/>
                <a:gd name="connsiteX5" fmla="*/ 42441 w 77385"/>
                <a:gd name="connsiteY5" fmla="*/ 379412 h 379412"/>
                <a:gd name="connsiteX6" fmla="*/ 42441 w 77385"/>
                <a:gd name="connsiteY6" fmla="*/ 379412 h 37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85" h="379412">
                  <a:moveTo>
                    <a:pt x="32916" y="0"/>
                  </a:moveTo>
                  <a:cubicBezTo>
                    <a:pt x="23391" y="11377"/>
                    <a:pt x="13338" y="32014"/>
                    <a:pt x="1167" y="58737"/>
                  </a:cubicBezTo>
                  <a:cubicBezTo>
                    <a:pt x="-11004" y="85460"/>
                    <a:pt x="76043" y="98424"/>
                    <a:pt x="77366" y="119062"/>
                  </a:cubicBezTo>
                  <a:cubicBezTo>
                    <a:pt x="78689" y="139700"/>
                    <a:pt x="13866" y="158750"/>
                    <a:pt x="9104" y="182562"/>
                  </a:cubicBezTo>
                  <a:cubicBezTo>
                    <a:pt x="4342" y="206374"/>
                    <a:pt x="43235" y="229129"/>
                    <a:pt x="48791" y="261937"/>
                  </a:cubicBezTo>
                  <a:cubicBezTo>
                    <a:pt x="54347" y="294745"/>
                    <a:pt x="43499" y="359833"/>
                    <a:pt x="42441" y="379412"/>
                  </a:cubicBezTo>
                  <a:lnTo>
                    <a:pt x="42441" y="379412"/>
                  </a:lnTo>
                </a:path>
              </a:pathLst>
            </a:custGeom>
            <a:noFill/>
            <a:ln w="31750" cap="rnd" cmpd="sng">
              <a:solidFill>
                <a:schemeClr val="tx1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55" name="TextovéPole 54"/>
            <p:cNvSpPr txBox="1"/>
            <p:nvPr/>
          </p:nvSpPr>
          <p:spPr>
            <a:xfrm>
              <a:off x="6448610" y="3614827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4</a:t>
              </a:r>
              <a:endParaRPr lang="cs-CZ" sz="1000" dirty="0"/>
            </a:p>
          </p:txBody>
        </p:sp>
      </p:grpSp>
      <p:pic>
        <p:nvPicPr>
          <p:cNvPr id="56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115039" y="4766301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7647879" y="4766299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ovéPole 57"/>
          <p:cNvSpPr txBox="1"/>
          <p:nvPr/>
        </p:nvSpPr>
        <p:spPr>
          <a:xfrm>
            <a:off x="8502756" y="450911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cs-CZ" dirty="0"/>
          </a:p>
        </p:txBody>
      </p:sp>
      <p:pic>
        <p:nvPicPr>
          <p:cNvPr id="59" name="Picture 2" descr="http://www.darky-novinky.cz/resize/domain/raj-darku/files/originalni-darky/maska-vendetta.jpg?w=1024&amp;h=76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6749" r="18765" b="6861"/>
          <a:stretch/>
        </p:blipFill>
        <p:spPr bwMode="auto">
          <a:xfrm>
            <a:off x="8180719" y="4766299"/>
            <a:ext cx="228535" cy="3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391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Reorganization</a:t>
            </a:r>
          </a:p>
          <a:p>
            <a:pPr lvl="1"/>
            <a:r>
              <a:rPr lang="en-US" dirty="0"/>
              <a:t>In case the workload is imbalanced</a:t>
            </a:r>
          </a:p>
          <a:p>
            <a:pPr lvl="1"/>
            <a:r>
              <a:rPr lang="en-US" dirty="0"/>
              <a:t>“Cheap” load balancing can lead to better occupancy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Example</a:t>
            </a:r>
          </a:p>
          <a:p>
            <a:pPr lvl="2"/>
            <a:r>
              <a:rPr lang="en-US" dirty="0"/>
              <a:t>Matrix with dimensions not divisible by warp size</a:t>
            </a:r>
          </a:p>
          <a:p>
            <a:pPr lvl="2"/>
            <a:r>
              <a:rPr lang="en-US" dirty="0"/>
              <a:t>Item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)</a:t>
            </a:r>
            <a:r>
              <a:rPr lang="en-US" dirty="0"/>
              <a:t> has linear index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*width + j</a:t>
            </a:r>
          </a:p>
          <a:p>
            <a:pPr lvl="1"/>
            <a:endParaRPr lang="en-US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16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Thread Divergence</a:t>
            </a:r>
            <a:endParaRPr lang="cs-CZ" dirty="0"/>
          </a:p>
        </p:txBody>
      </p:sp>
      <p:grpSp>
        <p:nvGrpSpPr>
          <p:cNvPr id="58" name="Skupina 57"/>
          <p:cNvGrpSpPr/>
          <p:nvPr/>
        </p:nvGrpSpPr>
        <p:grpSpPr>
          <a:xfrm>
            <a:off x="4146838" y="3285782"/>
            <a:ext cx="3898324" cy="1431024"/>
            <a:chOff x="2477127" y="3988900"/>
            <a:chExt cx="3898324" cy="1431024"/>
          </a:xfrm>
        </p:grpSpPr>
        <p:grpSp>
          <p:nvGrpSpPr>
            <p:cNvPr id="55" name="Skupina 54"/>
            <p:cNvGrpSpPr/>
            <p:nvPr/>
          </p:nvGrpSpPr>
          <p:grpSpPr>
            <a:xfrm>
              <a:off x="2477127" y="3988900"/>
              <a:ext cx="828409" cy="1431024"/>
              <a:chOff x="1727999" y="3804780"/>
              <a:chExt cx="828409" cy="1431024"/>
            </a:xfrm>
          </p:grpSpPr>
          <p:sp>
            <p:nvSpPr>
              <p:cNvPr id="7" name="Volný tvar 6"/>
              <p:cNvSpPr/>
              <p:nvPr/>
            </p:nvSpPr>
            <p:spPr>
              <a:xfrm>
                <a:off x="1779307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8" name="Obdélník 7"/>
              <p:cNvSpPr/>
              <p:nvPr/>
            </p:nvSpPr>
            <p:spPr>
              <a:xfrm>
                <a:off x="1728000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9" name="Obdélník 8"/>
              <p:cNvSpPr/>
              <p:nvPr/>
            </p:nvSpPr>
            <p:spPr>
              <a:xfrm>
                <a:off x="1944408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0" name="Obdélník 9"/>
              <p:cNvSpPr/>
              <p:nvPr/>
            </p:nvSpPr>
            <p:spPr>
              <a:xfrm>
                <a:off x="2160408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1" name="Obdélník 10"/>
              <p:cNvSpPr/>
              <p:nvPr/>
            </p:nvSpPr>
            <p:spPr>
              <a:xfrm>
                <a:off x="2376408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2" name="Obdélník 11"/>
              <p:cNvSpPr/>
              <p:nvPr/>
            </p:nvSpPr>
            <p:spPr>
              <a:xfrm>
                <a:off x="1728000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bdélník 12"/>
              <p:cNvSpPr/>
              <p:nvPr/>
            </p:nvSpPr>
            <p:spPr>
              <a:xfrm>
                <a:off x="1728000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4" name="Obdélník 13"/>
              <p:cNvSpPr/>
              <p:nvPr/>
            </p:nvSpPr>
            <p:spPr>
              <a:xfrm>
                <a:off x="1944408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Obdélník 14"/>
              <p:cNvSpPr/>
              <p:nvPr/>
            </p:nvSpPr>
            <p:spPr>
              <a:xfrm>
                <a:off x="1944408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Obdélník 15"/>
              <p:cNvSpPr/>
              <p:nvPr/>
            </p:nvSpPr>
            <p:spPr>
              <a:xfrm>
                <a:off x="1944408" y="4839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Obdélník 16"/>
              <p:cNvSpPr/>
              <p:nvPr/>
            </p:nvSpPr>
            <p:spPr>
              <a:xfrm>
                <a:off x="1944408" y="5055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Obdélník 17"/>
              <p:cNvSpPr/>
              <p:nvPr/>
            </p:nvSpPr>
            <p:spPr>
              <a:xfrm>
                <a:off x="2376408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Volný tvar 18"/>
              <p:cNvSpPr/>
              <p:nvPr/>
            </p:nvSpPr>
            <p:spPr>
              <a:xfrm>
                <a:off x="1995715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20" name="Volný tvar 19"/>
              <p:cNvSpPr/>
              <p:nvPr/>
            </p:nvSpPr>
            <p:spPr>
              <a:xfrm>
                <a:off x="2211715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21" name="Volný tvar 20"/>
              <p:cNvSpPr/>
              <p:nvPr/>
            </p:nvSpPr>
            <p:spPr>
              <a:xfrm>
                <a:off x="2427715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22" name="Obdélník 21"/>
              <p:cNvSpPr/>
              <p:nvPr/>
            </p:nvSpPr>
            <p:spPr>
              <a:xfrm>
                <a:off x="1727999" y="4839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Obdélník 22"/>
              <p:cNvSpPr/>
              <p:nvPr/>
            </p:nvSpPr>
            <p:spPr>
              <a:xfrm>
                <a:off x="1727999" y="5055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Obdélník 23"/>
              <p:cNvSpPr/>
              <p:nvPr/>
            </p:nvSpPr>
            <p:spPr>
              <a:xfrm>
                <a:off x="2160408" y="4407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5" name="Obdélník 24"/>
              <p:cNvSpPr/>
              <p:nvPr/>
            </p:nvSpPr>
            <p:spPr>
              <a:xfrm>
                <a:off x="2160408" y="4623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6" name="Obdélník 25"/>
              <p:cNvSpPr/>
              <p:nvPr/>
            </p:nvSpPr>
            <p:spPr>
              <a:xfrm>
                <a:off x="2160408" y="4839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7" name="Obdélník 26"/>
              <p:cNvSpPr/>
              <p:nvPr/>
            </p:nvSpPr>
            <p:spPr>
              <a:xfrm>
                <a:off x="2160408" y="5055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8" name="Obdélník 27"/>
              <p:cNvSpPr/>
              <p:nvPr/>
            </p:nvSpPr>
            <p:spPr>
              <a:xfrm>
                <a:off x="2376407" y="4623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9" name="Obdélník 28"/>
              <p:cNvSpPr/>
              <p:nvPr/>
            </p:nvSpPr>
            <p:spPr>
              <a:xfrm>
                <a:off x="2376407" y="4839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0" name="Obdélník 29"/>
              <p:cNvSpPr/>
              <p:nvPr/>
            </p:nvSpPr>
            <p:spPr>
              <a:xfrm>
                <a:off x="2376407" y="5055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grpSp>
          <p:nvGrpSpPr>
            <p:cNvPr id="56" name="Skupina 55"/>
            <p:cNvGrpSpPr/>
            <p:nvPr/>
          </p:nvGrpSpPr>
          <p:grpSpPr>
            <a:xfrm>
              <a:off x="5546571" y="3988900"/>
              <a:ext cx="828880" cy="999024"/>
              <a:chOff x="5150635" y="3804780"/>
              <a:chExt cx="828880" cy="999024"/>
            </a:xfrm>
          </p:grpSpPr>
          <p:sp>
            <p:nvSpPr>
              <p:cNvPr id="31" name="Obdélník 30"/>
              <p:cNvSpPr/>
              <p:nvPr/>
            </p:nvSpPr>
            <p:spPr>
              <a:xfrm>
                <a:off x="5150635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2" name="Obdélník 31"/>
              <p:cNvSpPr/>
              <p:nvPr/>
            </p:nvSpPr>
            <p:spPr>
              <a:xfrm>
                <a:off x="5150635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3" name="Obdélník 32"/>
              <p:cNvSpPr/>
              <p:nvPr/>
            </p:nvSpPr>
            <p:spPr>
              <a:xfrm>
                <a:off x="5150635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4" name="Obdélník 33"/>
              <p:cNvSpPr/>
              <p:nvPr/>
            </p:nvSpPr>
            <p:spPr>
              <a:xfrm>
                <a:off x="5583043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5" name="Obdélník 34"/>
              <p:cNvSpPr/>
              <p:nvPr/>
            </p:nvSpPr>
            <p:spPr>
              <a:xfrm>
                <a:off x="5367043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6" name="Obdélník 35"/>
              <p:cNvSpPr/>
              <p:nvPr/>
            </p:nvSpPr>
            <p:spPr>
              <a:xfrm>
                <a:off x="5583043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7" name="Obdélník 36"/>
              <p:cNvSpPr/>
              <p:nvPr/>
            </p:nvSpPr>
            <p:spPr>
              <a:xfrm>
                <a:off x="5367043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8" name="Obdélník 37"/>
              <p:cNvSpPr/>
              <p:nvPr/>
            </p:nvSpPr>
            <p:spPr>
              <a:xfrm>
                <a:off x="5799043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9" name="Obdélník 38"/>
              <p:cNvSpPr/>
              <p:nvPr/>
            </p:nvSpPr>
            <p:spPr>
              <a:xfrm>
                <a:off x="5583043" y="4407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0" name="Obdélník 39"/>
              <p:cNvSpPr/>
              <p:nvPr/>
            </p:nvSpPr>
            <p:spPr>
              <a:xfrm>
                <a:off x="5799043" y="4191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1" name="Obdélník 40"/>
              <p:cNvSpPr/>
              <p:nvPr/>
            </p:nvSpPr>
            <p:spPr>
              <a:xfrm>
                <a:off x="5367043" y="4623804"/>
                <a:ext cx="180000" cy="1800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0" name="Obdélník 49"/>
              <p:cNvSpPr/>
              <p:nvPr/>
            </p:nvSpPr>
            <p:spPr>
              <a:xfrm>
                <a:off x="5799515" y="4623804"/>
                <a:ext cx="180000" cy="180000"/>
              </a:xfrm>
              <a:prstGeom prst="rect">
                <a:avLst/>
              </a:prstGeom>
              <a:gradFill>
                <a:gsLst>
                  <a:gs pos="0">
                    <a:schemeClr val="dk1">
                      <a:tint val="62000"/>
                      <a:satMod val="180000"/>
                      <a:alpha val="20000"/>
                    </a:schemeClr>
                  </a:gs>
                  <a:gs pos="65000">
                    <a:schemeClr val="dk1">
                      <a:tint val="32000"/>
                      <a:satMod val="250000"/>
                      <a:alpha val="20000"/>
                    </a:schemeClr>
                  </a:gs>
                  <a:gs pos="100000">
                    <a:schemeClr val="dk1">
                      <a:tint val="23000"/>
                      <a:satMod val="300000"/>
                      <a:alpha val="20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5400000" rotWithShape="0">
                  <a:srgbClr val="000000">
                    <a:alpha val="12000"/>
                  </a:srgb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1" name="Volný tvar 50"/>
              <p:cNvSpPr/>
              <p:nvPr/>
            </p:nvSpPr>
            <p:spPr>
              <a:xfrm>
                <a:off x="5202414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52" name="Volný tvar 51"/>
              <p:cNvSpPr/>
              <p:nvPr/>
            </p:nvSpPr>
            <p:spPr>
              <a:xfrm>
                <a:off x="5418350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53" name="Volný tvar 52"/>
              <p:cNvSpPr/>
              <p:nvPr/>
            </p:nvSpPr>
            <p:spPr>
              <a:xfrm>
                <a:off x="5634822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  <p:sp>
            <p:nvSpPr>
              <p:cNvPr id="54" name="Volný tvar 53"/>
              <p:cNvSpPr/>
              <p:nvPr/>
            </p:nvSpPr>
            <p:spPr>
              <a:xfrm>
                <a:off x="5850349" y="3804780"/>
                <a:ext cx="77385" cy="288032"/>
              </a:xfrm>
              <a:custGeom>
                <a:avLst/>
                <a:gdLst>
                  <a:gd name="connsiteX0" fmla="*/ 136100 w 246032"/>
                  <a:gd name="connsiteY0" fmla="*/ 0 h 376237"/>
                  <a:gd name="connsiteX1" fmla="*/ 2750 w 246032"/>
                  <a:gd name="connsiteY1" fmla="*/ 157162 h 376237"/>
                  <a:gd name="connsiteX2" fmla="*/ 245638 w 246032"/>
                  <a:gd name="connsiteY2" fmla="*/ 176212 h 376237"/>
                  <a:gd name="connsiteX3" fmla="*/ 59900 w 246032"/>
                  <a:gd name="connsiteY3" fmla="*/ 300037 h 376237"/>
                  <a:gd name="connsiteX4" fmla="*/ 69425 w 246032"/>
                  <a:gd name="connsiteY4" fmla="*/ 376237 h 376237"/>
                  <a:gd name="connsiteX5" fmla="*/ 69425 w 246032"/>
                  <a:gd name="connsiteY5" fmla="*/ 376237 h 376237"/>
                  <a:gd name="connsiteX0" fmla="*/ 145017 w 245424"/>
                  <a:gd name="connsiteY0" fmla="*/ 0 h 414337"/>
                  <a:gd name="connsiteX1" fmla="*/ 2142 w 245424"/>
                  <a:gd name="connsiteY1" fmla="*/ 195262 h 414337"/>
                  <a:gd name="connsiteX2" fmla="*/ 245030 w 245424"/>
                  <a:gd name="connsiteY2" fmla="*/ 214312 h 414337"/>
                  <a:gd name="connsiteX3" fmla="*/ 59292 w 245424"/>
                  <a:gd name="connsiteY3" fmla="*/ 338137 h 414337"/>
                  <a:gd name="connsiteX4" fmla="*/ 68817 w 245424"/>
                  <a:gd name="connsiteY4" fmla="*/ 414337 h 414337"/>
                  <a:gd name="connsiteX5" fmla="*/ 68817 w 245424"/>
                  <a:gd name="connsiteY5" fmla="*/ 414337 h 414337"/>
                  <a:gd name="connsiteX0" fmla="*/ 96696 w 196730"/>
                  <a:gd name="connsiteY0" fmla="*/ 0 h 414337"/>
                  <a:gd name="connsiteX1" fmla="*/ 23671 w 196730"/>
                  <a:gd name="connsiteY1" fmla="*/ 160337 h 414337"/>
                  <a:gd name="connsiteX2" fmla="*/ 196709 w 196730"/>
                  <a:gd name="connsiteY2" fmla="*/ 214312 h 414337"/>
                  <a:gd name="connsiteX3" fmla="*/ 10971 w 196730"/>
                  <a:gd name="connsiteY3" fmla="*/ 338137 h 414337"/>
                  <a:gd name="connsiteX4" fmla="*/ 20496 w 196730"/>
                  <a:gd name="connsiteY4" fmla="*/ 414337 h 414337"/>
                  <a:gd name="connsiteX5" fmla="*/ 20496 w 196730"/>
                  <a:gd name="connsiteY5" fmla="*/ 414337 h 414337"/>
                  <a:gd name="connsiteX0" fmla="*/ 91718 w 121914"/>
                  <a:gd name="connsiteY0" fmla="*/ 0 h 414337"/>
                  <a:gd name="connsiteX1" fmla="*/ 18693 w 121914"/>
                  <a:gd name="connsiteY1" fmla="*/ 160337 h 414337"/>
                  <a:gd name="connsiteX2" fmla="*/ 121881 w 121914"/>
                  <a:gd name="connsiteY2" fmla="*/ 201612 h 414337"/>
                  <a:gd name="connsiteX3" fmla="*/ 5993 w 121914"/>
                  <a:gd name="connsiteY3" fmla="*/ 338137 h 414337"/>
                  <a:gd name="connsiteX4" fmla="*/ 15518 w 121914"/>
                  <a:gd name="connsiteY4" fmla="*/ 414337 h 414337"/>
                  <a:gd name="connsiteX5" fmla="*/ 15518 w 121914"/>
                  <a:gd name="connsiteY5" fmla="*/ 414337 h 414337"/>
                  <a:gd name="connsiteX0" fmla="*/ 86608 w 116779"/>
                  <a:gd name="connsiteY0" fmla="*/ 0 h 414337"/>
                  <a:gd name="connsiteX1" fmla="*/ 13583 w 116779"/>
                  <a:gd name="connsiteY1" fmla="*/ 160337 h 414337"/>
                  <a:gd name="connsiteX2" fmla="*/ 116771 w 116779"/>
                  <a:gd name="connsiteY2" fmla="*/ 201612 h 414337"/>
                  <a:gd name="connsiteX3" fmla="*/ 7233 w 116779"/>
                  <a:gd name="connsiteY3" fmla="*/ 296862 h 414337"/>
                  <a:gd name="connsiteX4" fmla="*/ 10408 w 116779"/>
                  <a:gd name="connsiteY4" fmla="*/ 414337 h 414337"/>
                  <a:gd name="connsiteX5" fmla="*/ 10408 w 116779"/>
                  <a:gd name="connsiteY5" fmla="*/ 414337 h 414337"/>
                  <a:gd name="connsiteX0" fmla="*/ 86608 w 116780"/>
                  <a:gd name="connsiteY0" fmla="*/ 0 h 414337"/>
                  <a:gd name="connsiteX1" fmla="*/ 10409 w 116780"/>
                  <a:gd name="connsiteY1" fmla="*/ 74612 h 414337"/>
                  <a:gd name="connsiteX2" fmla="*/ 13583 w 116780"/>
                  <a:gd name="connsiteY2" fmla="*/ 160337 h 414337"/>
                  <a:gd name="connsiteX3" fmla="*/ 116771 w 116780"/>
                  <a:gd name="connsiteY3" fmla="*/ 201612 h 414337"/>
                  <a:gd name="connsiteX4" fmla="*/ 7233 w 116780"/>
                  <a:gd name="connsiteY4" fmla="*/ 296862 h 414337"/>
                  <a:gd name="connsiteX5" fmla="*/ 10408 w 116780"/>
                  <a:gd name="connsiteY5" fmla="*/ 414337 h 414337"/>
                  <a:gd name="connsiteX6" fmla="*/ 10408 w 116780"/>
                  <a:gd name="connsiteY6" fmla="*/ 414337 h 414337"/>
                  <a:gd name="connsiteX0" fmla="*/ 1208 w 136155"/>
                  <a:gd name="connsiteY0" fmla="*/ 0 h 414337"/>
                  <a:gd name="connsiteX1" fmla="*/ 29784 w 136155"/>
                  <a:gd name="connsiteY1" fmla="*/ 74612 h 414337"/>
                  <a:gd name="connsiteX2" fmla="*/ 32958 w 136155"/>
                  <a:gd name="connsiteY2" fmla="*/ 160337 h 414337"/>
                  <a:gd name="connsiteX3" fmla="*/ 136146 w 136155"/>
                  <a:gd name="connsiteY3" fmla="*/ 201612 h 414337"/>
                  <a:gd name="connsiteX4" fmla="*/ 26608 w 136155"/>
                  <a:gd name="connsiteY4" fmla="*/ 296862 h 414337"/>
                  <a:gd name="connsiteX5" fmla="*/ 29783 w 136155"/>
                  <a:gd name="connsiteY5" fmla="*/ 414337 h 414337"/>
                  <a:gd name="connsiteX6" fmla="*/ 29783 w 136155"/>
                  <a:gd name="connsiteY6" fmla="*/ 414337 h 414337"/>
                  <a:gd name="connsiteX0" fmla="*/ 30609 w 165557"/>
                  <a:gd name="connsiteY0" fmla="*/ 0 h 414337"/>
                  <a:gd name="connsiteX1" fmla="*/ 2035 w 165557"/>
                  <a:gd name="connsiteY1" fmla="*/ 93662 h 414337"/>
                  <a:gd name="connsiteX2" fmla="*/ 62359 w 165557"/>
                  <a:gd name="connsiteY2" fmla="*/ 160337 h 414337"/>
                  <a:gd name="connsiteX3" fmla="*/ 165547 w 165557"/>
                  <a:gd name="connsiteY3" fmla="*/ 201612 h 414337"/>
                  <a:gd name="connsiteX4" fmla="*/ 56009 w 165557"/>
                  <a:gd name="connsiteY4" fmla="*/ 296862 h 414337"/>
                  <a:gd name="connsiteX5" fmla="*/ 59184 w 165557"/>
                  <a:gd name="connsiteY5" fmla="*/ 414337 h 414337"/>
                  <a:gd name="connsiteX6" fmla="*/ 59184 w 165557"/>
                  <a:gd name="connsiteY6" fmla="*/ 414337 h 414337"/>
                  <a:gd name="connsiteX0" fmla="*/ 30295 w 101766"/>
                  <a:gd name="connsiteY0" fmla="*/ 0 h 414337"/>
                  <a:gd name="connsiteX1" fmla="*/ 1721 w 101766"/>
                  <a:gd name="connsiteY1" fmla="*/ 93662 h 414337"/>
                  <a:gd name="connsiteX2" fmla="*/ 62045 w 101766"/>
                  <a:gd name="connsiteY2" fmla="*/ 160337 h 414337"/>
                  <a:gd name="connsiteX3" fmla="*/ 101733 w 101766"/>
                  <a:gd name="connsiteY3" fmla="*/ 220662 h 414337"/>
                  <a:gd name="connsiteX4" fmla="*/ 55695 w 101766"/>
                  <a:gd name="connsiteY4" fmla="*/ 296862 h 414337"/>
                  <a:gd name="connsiteX5" fmla="*/ 58870 w 101766"/>
                  <a:gd name="connsiteY5" fmla="*/ 414337 h 414337"/>
                  <a:gd name="connsiteX6" fmla="*/ 58870 w 101766"/>
                  <a:gd name="connsiteY6" fmla="*/ 414337 h 414337"/>
                  <a:gd name="connsiteX0" fmla="*/ 29730 w 105960"/>
                  <a:gd name="connsiteY0" fmla="*/ 0 h 414337"/>
                  <a:gd name="connsiteX1" fmla="*/ 1156 w 105960"/>
                  <a:gd name="connsiteY1" fmla="*/ 93662 h 414337"/>
                  <a:gd name="connsiteX2" fmla="*/ 93230 w 105960"/>
                  <a:gd name="connsiteY2" fmla="*/ 153987 h 414337"/>
                  <a:gd name="connsiteX3" fmla="*/ 101168 w 105960"/>
                  <a:gd name="connsiteY3" fmla="*/ 220662 h 414337"/>
                  <a:gd name="connsiteX4" fmla="*/ 55130 w 105960"/>
                  <a:gd name="connsiteY4" fmla="*/ 296862 h 414337"/>
                  <a:gd name="connsiteX5" fmla="*/ 58305 w 105960"/>
                  <a:gd name="connsiteY5" fmla="*/ 414337 h 414337"/>
                  <a:gd name="connsiteX6" fmla="*/ 58305 w 105960"/>
                  <a:gd name="connsiteY6" fmla="*/ 414337 h 414337"/>
                  <a:gd name="connsiteX0" fmla="*/ 29598 w 93270"/>
                  <a:gd name="connsiteY0" fmla="*/ 0 h 414337"/>
                  <a:gd name="connsiteX1" fmla="*/ 1024 w 93270"/>
                  <a:gd name="connsiteY1" fmla="*/ 93662 h 414337"/>
                  <a:gd name="connsiteX2" fmla="*/ 93098 w 93270"/>
                  <a:gd name="connsiteY2" fmla="*/ 153987 h 414337"/>
                  <a:gd name="connsiteX3" fmla="*/ 24836 w 93270"/>
                  <a:gd name="connsiteY3" fmla="*/ 217487 h 414337"/>
                  <a:gd name="connsiteX4" fmla="*/ 54998 w 93270"/>
                  <a:gd name="connsiteY4" fmla="*/ 296862 h 414337"/>
                  <a:gd name="connsiteX5" fmla="*/ 58173 w 93270"/>
                  <a:gd name="connsiteY5" fmla="*/ 414337 h 414337"/>
                  <a:gd name="connsiteX6" fmla="*/ 58173 w 93270"/>
                  <a:gd name="connsiteY6" fmla="*/ 414337 h 414337"/>
                  <a:gd name="connsiteX0" fmla="*/ 13866 w 77386"/>
                  <a:gd name="connsiteY0" fmla="*/ 0 h 414337"/>
                  <a:gd name="connsiteX1" fmla="*/ 1167 w 77386"/>
                  <a:gd name="connsiteY1" fmla="*/ 93662 h 414337"/>
                  <a:gd name="connsiteX2" fmla="*/ 77366 w 77386"/>
                  <a:gd name="connsiteY2" fmla="*/ 153987 h 414337"/>
                  <a:gd name="connsiteX3" fmla="*/ 9104 w 77386"/>
                  <a:gd name="connsiteY3" fmla="*/ 217487 h 414337"/>
                  <a:gd name="connsiteX4" fmla="*/ 39266 w 77386"/>
                  <a:gd name="connsiteY4" fmla="*/ 296862 h 414337"/>
                  <a:gd name="connsiteX5" fmla="*/ 42441 w 77386"/>
                  <a:gd name="connsiteY5" fmla="*/ 414337 h 414337"/>
                  <a:gd name="connsiteX6" fmla="*/ 42441 w 77386"/>
                  <a:gd name="connsiteY6" fmla="*/ 414337 h 414337"/>
                  <a:gd name="connsiteX0" fmla="*/ 32916 w 77386"/>
                  <a:gd name="connsiteY0" fmla="*/ 0 h 379412"/>
                  <a:gd name="connsiteX1" fmla="*/ 1167 w 77386"/>
                  <a:gd name="connsiteY1" fmla="*/ 58737 h 379412"/>
                  <a:gd name="connsiteX2" fmla="*/ 77366 w 77386"/>
                  <a:gd name="connsiteY2" fmla="*/ 119062 h 379412"/>
                  <a:gd name="connsiteX3" fmla="*/ 9104 w 77386"/>
                  <a:gd name="connsiteY3" fmla="*/ 182562 h 379412"/>
                  <a:gd name="connsiteX4" fmla="*/ 39266 w 77386"/>
                  <a:gd name="connsiteY4" fmla="*/ 261937 h 379412"/>
                  <a:gd name="connsiteX5" fmla="*/ 42441 w 77386"/>
                  <a:gd name="connsiteY5" fmla="*/ 379412 h 379412"/>
                  <a:gd name="connsiteX6" fmla="*/ 42441 w 77386"/>
                  <a:gd name="connsiteY6" fmla="*/ 379412 h 379412"/>
                  <a:gd name="connsiteX0" fmla="*/ 32916 w 77385"/>
                  <a:gd name="connsiteY0" fmla="*/ 0 h 379412"/>
                  <a:gd name="connsiteX1" fmla="*/ 1167 w 77385"/>
                  <a:gd name="connsiteY1" fmla="*/ 58737 h 379412"/>
                  <a:gd name="connsiteX2" fmla="*/ 77366 w 77385"/>
                  <a:gd name="connsiteY2" fmla="*/ 119062 h 379412"/>
                  <a:gd name="connsiteX3" fmla="*/ 9104 w 77385"/>
                  <a:gd name="connsiteY3" fmla="*/ 182562 h 379412"/>
                  <a:gd name="connsiteX4" fmla="*/ 48791 w 77385"/>
                  <a:gd name="connsiteY4" fmla="*/ 261937 h 379412"/>
                  <a:gd name="connsiteX5" fmla="*/ 42441 w 77385"/>
                  <a:gd name="connsiteY5" fmla="*/ 379412 h 379412"/>
                  <a:gd name="connsiteX6" fmla="*/ 42441 w 77385"/>
                  <a:gd name="connsiteY6" fmla="*/ 379412 h 37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385" h="379412">
                    <a:moveTo>
                      <a:pt x="32916" y="0"/>
                    </a:moveTo>
                    <a:cubicBezTo>
                      <a:pt x="23391" y="11377"/>
                      <a:pt x="13338" y="32014"/>
                      <a:pt x="1167" y="58737"/>
                    </a:cubicBezTo>
                    <a:cubicBezTo>
                      <a:pt x="-11004" y="85460"/>
                      <a:pt x="76043" y="98424"/>
                      <a:pt x="77366" y="119062"/>
                    </a:cubicBezTo>
                    <a:cubicBezTo>
                      <a:pt x="78689" y="139700"/>
                      <a:pt x="13866" y="158750"/>
                      <a:pt x="9104" y="182562"/>
                    </a:cubicBezTo>
                    <a:cubicBezTo>
                      <a:pt x="4342" y="206374"/>
                      <a:pt x="43235" y="229129"/>
                      <a:pt x="48791" y="261937"/>
                    </a:cubicBezTo>
                    <a:cubicBezTo>
                      <a:pt x="54347" y="294745"/>
                      <a:pt x="43499" y="359833"/>
                      <a:pt x="42441" y="379412"/>
                    </a:cubicBezTo>
                    <a:lnTo>
                      <a:pt x="42441" y="379412"/>
                    </a:lnTo>
                  </a:path>
                </a:pathLst>
              </a:custGeom>
              <a:noFill/>
              <a:ln w="31750" cap="rnd" cmpd="sng">
                <a:solidFill>
                  <a:schemeClr val="tx1"/>
                </a:solidFill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/>
              </a:p>
            </p:txBody>
          </p:sp>
        </p:grpSp>
        <p:sp>
          <p:nvSpPr>
            <p:cNvPr id="57" name="Šipka doprava 56"/>
            <p:cNvSpPr/>
            <p:nvPr/>
          </p:nvSpPr>
          <p:spPr>
            <a:xfrm>
              <a:off x="4283968" y="4479428"/>
              <a:ext cx="504056" cy="40499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42" name="Zaoblený obdélníkový popisek 133">
            <a:extLst>
              <a:ext uri="{FF2B5EF4-FFF2-40B4-BE49-F238E27FC236}">
                <a16:creationId xmlns:a16="http://schemas.microsoft.com/office/drawing/2014/main" id="{8DCF2E6E-84A9-1581-0494-88B221238A7E}"/>
              </a:ext>
            </a:extLst>
          </p:cNvPr>
          <p:cNvSpPr/>
          <p:nvPr/>
        </p:nvSpPr>
        <p:spPr>
          <a:xfrm>
            <a:off x="1038892" y="3285782"/>
            <a:ext cx="2186728" cy="745175"/>
          </a:xfrm>
          <a:prstGeom prst="wedgeRoundRectCallout">
            <a:avLst>
              <a:gd name="adj1" fmla="val -15186"/>
              <a:gd name="adj2" fmla="val -87172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The overhead must not eliminate the gain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87688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Hiding Latency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 Context Switch</a:t>
            </a:r>
          </a:p>
          <a:p>
            <a:pPr lvl="1"/>
            <a:r>
              <a:rPr lang="en-US" dirty="0"/>
              <a:t>When a warp gets stalled</a:t>
            </a:r>
          </a:p>
          <a:p>
            <a:pPr lvl="2"/>
            <a:r>
              <a:rPr lang="en-US" dirty="0"/>
              <a:t>E.g., by data load/store</a:t>
            </a:r>
          </a:p>
          <a:p>
            <a:pPr lvl="1"/>
            <a:r>
              <a:rPr lang="en-US" dirty="0"/>
              <a:t>Scheduler switch to next active warp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17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3501009"/>
            <a:ext cx="7848872" cy="238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469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Patterns</a:t>
            </a:r>
          </a:p>
          <a:p>
            <a:pPr lvl="1"/>
            <a:r>
              <a:rPr lang="en-US" dirty="0"/>
              <a:t>Perfectly aligned sequential access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18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2708920"/>
            <a:ext cx="79057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562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Patterns</a:t>
            </a:r>
          </a:p>
          <a:p>
            <a:pPr lvl="1"/>
            <a:r>
              <a:rPr lang="en-US" dirty="0"/>
              <a:t>Perfectly aligned with permutation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19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2708920"/>
            <a:ext cx="79057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450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Patterns</a:t>
            </a:r>
          </a:p>
          <a:p>
            <a:pPr lvl="1"/>
            <a:r>
              <a:rPr lang="en-US" dirty="0"/>
              <a:t>Continuous sequential, but misaligned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20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736850"/>
            <a:ext cx="78962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254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Coalesced Loads Impact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21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Global Memory</a:t>
            </a:r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5" y="2304314"/>
            <a:ext cx="5832649" cy="405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030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Addressing</a:t>
            </a:r>
          </a:p>
          <a:p>
            <a:pPr lvl="1"/>
            <a:r>
              <a:rPr lang="en-US" dirty="0"/>
              <a:t>Each thread in warp access different memory bank</a:t>
            </a:r>
          </a:p>
          <a:p>
            <a:pPr lvl="1"/>
            <a:r>
              <a:rPr lang="en-US" dirty="0"/>
              <a:t>No collisions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22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48262" y="941279"/>
            <a:ext cx="1895475" cy="80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288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Addressing with Stride</a:t>
            </a:r>
          </a:p>
          <a:p>
            <a:pPr lvl="1"/>
            <a:r>
              <a:rPr lang="en-US" dirty="0"/>
              <a:t>Each thread access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2*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err="1">
                <a:cs typeface="Courier New" pitchFamily="49" charset="0"/>
              </a:rPr>
              <a:t>-th</a:t>
            </a:r>
            <a:r>
              <a:rPr lang="en-US" dirty="0"/>
              <a:t> item</a:t>
            </a:r>
          </a:p>
          <a:p>
            <a:pPr lvl="1"/>
            <a:r>
              <a:rPr lang="en-US" dirty="0"/>
              <a:t>2-way conflicts (2x slowdown) on CC &lt; 3.0</a:t>
            </a:r>
          </a:p>
          <a:p>
            <a:pPr lvl="1"/>
            <a:r>
              <a:rPr lang="en-US" dirty="0"/>
              <a:t>No collisions on CC 3.x</a:t>
            </a:r>
          </a:p>
          <a:p>
            <a:pPr lvl="2"/>
            <a:r>
              <a:rPr lang="en-US" dirty="0"/>
              <a:t>Due to 64-bits per cycle throughput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23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72075" y="830604"/>
            <a:ext cx="1847850" cy="813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557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Addressing with Stride</a:t>
            </a:r>
          </a:p>
          <a:p>
            <a:pPr lvl="1"/>
            <a:r>
              <a:rPr lang="en-US" dirty="0"/>
              <a:t>Each thread access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3*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err="1">
                <a:cs typeface="Courier New" pitchFamily="49" charset="0"/>
              </a:rPr>
              <a:t>-th</a:t>
            </a:r>
            <a:r>
              <a:rPr lang="en-US" dirty="0"/>
              <a:t> item</a:t>
            </a:r>
          </a:p>
          <a:p>
            <a:pPr lvl="1"/>
            <a:r>
              <a:rPr lang="en-US" dirty="0"/>
              <a:t>No collisions, since the number of banks is not divisible by the stride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24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95888" y="821258"/>
            <a:ext cx="1800225" cy="809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503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Broadcast</a:t>
            </a:r>
          </a:p>
          <a:p>
            <a:pPr lvl="1"/>
            <a:r>
              <a:rPr lang="en-US" dirty="0"/>
              <a:t>One set of threads access value in bank #12 and the remaining threads access value in bank #20</a:t>
            </a:r>
          </a:p>
          <a:p>
            <a:pPr lvl="1"/>
            <a:r>
              <a:rPr lang="en-US" dirty="0"/>
              <a:t>Broadcasts simultaneously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25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Local (Shared) Memory</a:t>
            </a:r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57787" y="943347"/>
            <a:ext cx="1876425" cy="81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889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a Good Use of Overlapping</a:t>
            </a:r>
          </a:p>
          <a:p>
            <a:pPr lvl="1"/>
            <a:r>
              <a:rPr lang="en-US" dirty="0"/>
              <a:t>Split the work into smaller fragments</a:t>
            </a:r>
          </a:p>
          <a:p>
            <a:pPr lvl="1"/>
            <a:r>
              <a:rPr lang="en-US" dirty="0"/>
              <a:t>Create a pipeline effect (load, process, store)</a:t>
            </a:r>
          </a:p>
          <a:p>
            <a:pPr lvl="1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26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Optimizations: Host-device Transfers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3074030"/>
            <a:ext cx="7488832" cy="316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Šipka dolů 6"/>
          <p:cNvSpPr/>
          <p:nvPr/>
        </p:nvSpPr>
        <p:spPr>
          <a:xfrm>
            <a:off x="5951984" y="4294519"/>
            <a:ext cx="432048" cy="36004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914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Heterogeneous Programming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GPU</a:t>
            </a:r>
          </a:p>
          <a:p>
            <a:pPr lvl="1"/>
            <a:r>
              <a:rPr lang="en-US" dirty="0"/>
              <a:t>“Independent” device</a:t>
            </a:r>
          </a:p>
          <a:p>
            <a:pPr lvl="1"/>
            <a:r>
              <a:rPr lang="en-US" dirty="0"/>
              <a:t>Controlled by host</a:t>
            </a:r>
          </a:p>
          <a:p>
            <a:pPr lvl="1"/>
            <a:r>
              <a:rPr lang="en-US" dirty="0"/>
              <a:t>Used for “offloading”</a:t>
            </a:r>
          </a:p>
          <a:p>
            <a:pPr lvl="8"/>
            <a:endParaRPr lang="en-US" dirty="0"/>
          </a:p>
          <a:p>
            <a:r>
              <a:rPr lang="en-US" dirty="0"/>
              <a:t>Host Code</a:t>
            </a:r>
          </a:p>
          <a:p>
            <a:pPr lvl="1"/>
            <a:r>
              <a:rPr lang="en-US" dirty="0"/>
              <a:t>Needs to be designed in a way that</a:t>
            </a:r>
          </a:p>
          <a:p>
            <a:pPr lvl="2"/>
            <a:r>
              <a:rPr lang="en-US" dirty="0"/>
              <a:t>Utilizes GPU(s) efficiently</a:t>
            </a:r>
          </a:p>
          <a:p>
            <a:pPr lvl="2"/>
            <a:r>
              <a:rPr lang="en-US" dirty="0"/>
              <a:t>Utilize CPU while GPU is working</a:t>
            </a:r>
          </a:p>
          <a:p>
            <a:pPr lvl="2"/>
            <a:r>
              <a:rPr lang="en-US" dirty="0"/>
              <a:t>CPU and GPU do not wait for each other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27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476671"/>
            <a:ext cx="2632554" cy="601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452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  <a:endParaRPr lang="cs-CZ" dirty="0"/>
          </a:p>
        </p:txBody>
      </p:sp>
      <p:pic>
        <p:nvPicPr>
          <p:cNvPr id="7" name="Picture 7" descr="http://www.peirnet.net/moodle/file.php/1/face_question_mar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30. 4. 2024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BA717-4DED-4A38-BDE4-30D0F0A142DB}" type="slidenum">
              <a:rPr lang="cs-CZ" smtClean="0"/>
              <a:t>28</a:t>
            </a:fld>
            <a:endParaRPr lang="cs-CZ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561474-77A2-798E-8F04-B4B3DDD82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by Martin Kruliš (v1.0)</a:t>
            </a:r>
          </a:p>
        </p:txBody>
      </p:sp>
    </p:spTree>
    <p:extLst>
      <p:ext uri="{BB962C8B-B14F-4D97-AF65-F5344CB8AC3E}">
        <p14:creationId xmlns:p14="http://schemas.microsoft.com/office/powerpoint/2010/main" val="302562986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22661</TotalTime>
  <Words>1679</Words>
  <Application>Microsoft Office PowerPoint</Application>
  <PresentationFormat>Widescreen</PresentationFormat>
  <Paragraphs>315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Lucida Sans Unicode</vt:lpstr>
      <vt:lpstr>slides-theme</vt:lpstr>
      <vt:lpstr>GPGPU with SYCL</vt:lpstr>
      <vt:lpstr>GPU vs. CPU</vt:lpstr>
      <vt:lpstr>GPU Architecture</vt:lpstr>
      <vt:lpstr>GPU Architecture</vt:lpstr>
      <vt:lpstr>GPU Architecture</vt:lpstr>
      <vt:lpstr>Execution Model</vt:lpstr>
      <vt:lpstr>Single Instruction Multiple Threads</vt:lpstr>
      <vt:lpstr>SIMT vs. SIMD</vt:lpstr>
      <vt:lpstr>Workload Distribution</vt:lpstr>
      <vt:lpstr>Lockstep Execution</vt:lpstr>
      <vt:lpstr>Memory</vt:lpstr>
      <vt:lpstr>Memory</vt:lpstr>
      <vt:lpstr>Code Example</vt:lpstr>
      <vt:lpstr>Synchronization (Reminder)</vt:lpstr>
      <vt:lpstr>Lockstep Implementation</vt:lpstr>
      <vt:lpstr>Reducing Thread Divergence</vt:lpstr>
      <vt:lpstr>Optimizations: Hiding Latency</vt:lpstr>
      <vt:lpstr>Optimizations: Global Memory</vt:lpstr>
      <vt:lpstr>Optimizations: Global Memory</vt:lpstr>
      <vt:lpstr>Optimizations: Global Memory</vt:lpstr>
      <vt:lpstr>Optimizations: Global Memory</vt:lpstr>
      <vt:lpstr>Optimizations: Local (Shared) Memory</vt:lpstr>
      <vt:lpstr>Optimizations: Local (Shared) Memory</vt:lpstr>
      <vt:lpstr>Optimizations: Local (Shared) Memory</vt:lpstr>
      <vt:lpstr>Optimizations: Local (Shared) Memory</vt:lpstr>
      <vt:lpstr>Optimizations: Host-device Transfers</vt:lpstr>
      <vt:lpstr>Heterogeneous Programming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Beaver</dc:creator>
  <cp:lastModifiedBy>Martin Kruliš</cp:lastModifiedBy>
  <cp:revision>796</cp:revision>
  <dcterms:created xsi:type="dcterms:W3CDTF">2011-06-05T13:18:40Z</dcterms:created>
  <dcterms:modified xsi:type="dcterms:W3CDTF">2024-04-30T12:26:21Z</dcterms:modified>
</cp:coreProperties>
</file>