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6" r:id="rId2"/>
    <p:sldId id="280" r:id="rId3"/>
    <p:sldId id="269" r:id="rId4"/>
    <p:sldId id="270" r:id="rId5"/>
    <p:sldId id="273" r:id="rId6"/>
    <p:sldId id="271" r:id="rId7"/>
    <p:sldId id="272" r:id="rId8"/>
    <p:sldId id="274" r:id="rId9"/>
    <p:sldId id="264" r:id="rId10"/>
    <p:sldId id="275" r:id="rId11"/>
    <p:sldId id="276" r:id="rId12"/>
    <p:sldId id="268" r:id="rId13"/>
    <p:sldId id="266" r:id="rId14"/>
    <p:sldId id="267" r:id="rId15"/>
    <p:sldId id="277" r:id="rId16"/>
    <p:sldId id="278" r:id="rId17"/>
    <p:sldId id="279" r:id="rId18"/>
    <p:sldId id="265" r:id="rId19"/>
    <p:sldId id="263" r:id="rId2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832"/>
    <a:srgbClr val="83C937"/>
    <a:srgbClr val="E69400"/>
    <a:srgbClr val="934757"/>
    <a:srgbClr val="823E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83084" autoAdjust="0"/>
  </p:normalViewPr>
  <p:slideViewPr>
    <p:cSldViewPr>
      <p:cViewPr varScale="1">
        <p:scale>
          <a:sx n="105" d="100"/>
          <a:sy n="105" d="100"/>
        </p:scale>
        <p:origin x="79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62FB9-24EC-482A-A27C-5C03C0816037}" type="datetimeFigureOut">
              <a:rPr lang="cs-CZ" smtClean="0"/>
              <a:t>27.02.2024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869DF-6110-41A2-A008-13AD35443C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3465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309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</a:t>
            </a:r>
            <a:r>
              <a:rPr lang="en-US" baseline="0" dirty="0"/>
              <a:t> https://docs.microsoft.com/en-us/dotnet/standard/parallel-programming/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7605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https://docs.microsoft.com/en-us/dotnet/api/system.threading.thread?view=netframework-4.8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518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https://docs.microsoft.com/en-us/dotnet/csharp/language-reference/keywords/lock-statement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327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https://docs.microsoft.com/en-us/dotnet/api/system.threading?view=netframework-4.8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3699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https://docs.microsoft.com/en-us/dotnet/api/system.threading.tasks.parallel?view=netcore-3.1</a:t>
            </a:r>
          </a:p>
          <a:p>
            <a:r>
              <a:rPr lang="en-US" dirty="0"/>
              <a:t>https://docs.microsoft.com/en-us/dotnet/standard/parallel-programming/custom-partitioners-for-plinq-and-tpl?view=netcore-3.1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5039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https://docs.microsoft.com/en-us/dotnet/api/system.threading.tasks.task?view=netframework-4.8#Instant</a:t>
            </a:r>
          </a:p>
          <a:p>
            <a:r>
              <a:rPr lang="en-US" dirty="0" err="1"/>
              <a:t>Task.Factory.StartNew</a:t>
            </a:r>
            <a:r>
              <a:rPr lang="en-US" dirty="0"/>
              <a:t>() is older,</a:t>
            </a:r>
            <a:r>
              <a:rPr lang="en-US" baseline="0" dirty="0"/>
              <a:t> Run method is preferred.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0759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https://docs.microsoft.com/en-us/dotnet/api/system.threading.tasks.taskscheduler?view=netframework-4.8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052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https://docs.microsoft.com/en-us/dotnet/csharp/programming-guide/concepts/async/</a:t>
            </a:r>
          </a:p>
          <a:p>
            <a:r>
              <a:rPr lang="en-US" dirty="0"/>
              <a:t>https://docs.microsoft.com/en-us/dotnet/csharp/language-reference/keywords/async</a:t>
            </a:r>
          </a:p>
          <a:p>
            <a:r>
              <a:rPr lang="en-US" dirty="0"/>
              <a:t>https://docs.microsoft.com/en-us/dotnet/csharp/language-reference/operators/await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9305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https://docs.microsoft.com/en-us/dotnet/standard/parallel-programming/dataflow-task-parallel-library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8060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https://docs.microsoft.com/en-us/dotnet/standard/parallel-programming/walkthrough-creating-a-custom-dataflow-block-type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5437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https://docs.microsoft.com/en-us/dotnet/standard/parallel-programming/introduction-to-plinq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9316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9" descr="b2e2lirt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6480" y="683778"/>
            <a:ext cx="1050425" cy="8771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0667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0990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936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4006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489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64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235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0531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6327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2457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8345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222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/>
              <a:t>27. 2. 2024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Picture 9" descr="b2e2lirt[1]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04512" y="476672"/>
            <a:ext cx="1050425" cy="877169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 flipH="1">
            <a:off x="838200" y="1484784"/>
            <a:ext cx="10874424" cy="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577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15480" y="1752602"/>
            <a:ext cx="9361040" cy="1829761"/>
          </a:xfrm>
        </p:spPr>
        <p:txBody>
          <a:bodyPr>
            <a:normAutofit/>
          </a:bodyPr>
          <a:lstStyle/>
          <a:p>
            <a:r>
              <a:rPr lang="en-US" dirty="0"/>
              <a:t>Everyday Parallel Programming in C# and .NET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NPRG042: Programming in Parallel Environment</a:t>
            </a:r>
          </a:p>
          <a:p>
            <a:endParaRPr lang="en-US" dirty="0"/>
          </a:p>
          <a:p>
            <a:r>
              <a:rPr lang="en-US" dirty="0"/>
              <a:t>Martin </a:t>
            </a:r>
            <a:r>
              <a:rPr lang="en-US" dirty="0" err="1"/>
              <a:t>Kruli</a:t>
            </a:r>
            <a:r>
              <a:rPr lang="cs-CZ" dirty="0"/>
              <a:t>š</a:t>
            </a:r>
          </a:p>
        </p:txBody>
      </p:sp>
    </p:spTree>
    <p:extLst>
      <p:ext uri="{BB962C8B-B14F-4D97-AF65-F5344CB8AC3E}">
        <p14:creationId xmlns:p14="http://schemas.microsoft.com/office/powerpoint/2010/main" val="1041894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Everyday Parallel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Modern applications need to perform many tasks simultaneously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</a:t>
            </a:fld>
            <a:endParaRPr lang="cs-CZ"/>
          </a:p>
        </p:txBody>
      </p:sp>
      <p:grpSp>
        <p:nvGrpSpPr>
          <p:cNvPr id="16" name="Skupina 17"/>
          <p:cNvGrpSpPr/>
          <p:nvPr/>
        </p:nvGrpSpPr>
        <p:grpSpPr>
          <a:xfrm>
            <a:off x="7705894" y="4850427"/>
            <a:ext cx="2158540" cy="1688485"/>
            <a:chOff x="6744182" y="4936967"/>
            <a:chExt cx="1480571" cy="1203124"/>
          </a:xfrm>
        </p:grpSpPr>
        <p:pic>
          <p:nvPicPr>
            <p:cNvPr id="17" name="Picture 8" descr="https://encrypted-tbn2.gstatic.com/images?q=tbn:ANd9GcTC9RFUue4Mj0I2TIO_KeGifgWRcGfqciCYwmrx6jiQ78y4Gh8mqw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1475" y="4936967"/>
              <a:ext cx="913061" cy="913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ovéPole 19"/>
            <p:cNvSpPr txBox="1"/>
            <p:nvPr/>
          </p:nvSpPr>
          <p:spPr>
            <a:xfrm>
              <a:off x="6744182" y="5876925"/>
              <a:ext cx="1480571" cy="26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Database (heavy I/O)</a:t>
              </a:r>
              <a:endParaRPr lang="cs-CZ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326215" y="2162036"/>
            <a:ext cx="3892840" cy="1872208"/>
            <a:chOff x="1326215" y="2162036"/>
            <a:chExt cx="3892840" cy="187220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6847" y="2162036"/>
              <a:ext cx="1872208" cy="1872208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1326215" y="2637695"/>
              <a:ext cx="22075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Handling network I/O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119336" y="3856927"/>
            <a:ext cx="2730358" cy="1381944"/>
            <a:chOff x="2119336" y="3856927"/>
            <a:chExt cx="2730358" cy="1381944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9336" y="3856927"/>
              <a:ext cx="1381944" cy="1381944"/>
            </a:xfrm>
            <a:prstGeom prst="rect">
              <a:avLst/>
            </a:prstGeom>
          </p:spPr>
        </p:pic>
        <p:sp>
          <p:nvSpPr>
            <p:cNvPr id="24" name="Left-Right Arrow 23"/>
            <p:cNvSpPr/>
            <p:nvPr/>
          </p:nvSpPr>
          <p:spPr>
            <a:xfrm>
              <a:off x="3501280" y="4370655"/>
              <a:ext cx="1216152" cy="354489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346847" y="3963576"/>
              <a:ext cx="15028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User interface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992268" y="5588094"/>
            <a:ext cx="2493838" cy="831168"/>
            <a:chOff x="1992268" y="5588094"/>
            <a:chExt cx="2493838" cy="831168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5612" y="5588094"/>
              <a:ext cx="1560494" cy="831168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992268" y="5714962"/>
              <a:ext cx="1095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Files (I/O)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598851" y="2500711"/>
            <a:ext cx="4428495" cy="2015819"/>
            <a:chOff x="7598851" y="2500711"/>
            <a:chExt cx="4428495" cy="2015819"/>
          </a:xfrm>
        </p:grpSpPr>
        <p:pic>
          <p:nvPicPr>
            <p:cNvPr id="21" name="Picture 2" descr="http://www.webhostingreviewjam.com/wp-content/uploads/2013/03/gears-icon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70123">
              <a:off x="7598851" y="3093646"/>
              <a:ext cx="1422884" cy="14228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8904312" y="2500711"/>
              <a:ext cx="31230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Intensive computations</a:t>
              </a:r>
              <a:br>
                <a:rPr lang="en-US" dirty="0"/>
              </a:br>
              <a:r>
                <a:rPr lang="en-US" dirty="0"/>
                <a:t>(rendering, data preprocessing,</a:t>
              </a:r>
              <a:br>
                <a:rPr lang="en-US" dirty="0"/>
              </a:br>
              <a:r>
                <a:rPr lang="en-US" dirty="0"/>
                <a:t>data analysis, ML tasks, …)</a:t>
              </a:r>
            </a:p>
          </p:txBody>
        </p:sp>
      </p:grpSp>
      <p:sp>
        <p:nvSpPr>
          <p:cNvPr id="28" name="Rounded Rectangular Callout 27"/>
          <p:cNvSpPr/>
          <p:nvPr/>
        </p:nvSpPr>
        <p:spPr>
          <a:xfrm>
            <a:off x="9501543" y="3963576"/>
            <a:ext cx="2376264" cy="802163"/>
          </a:xfrm>
          <a:prstGeom prst="wedgeRoundRectCallout">
            <a:avLst>
              <a:gd name="adj1" fmla="val -67265"/>
              <a:gd name="adj2" fmla="val -46397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Rest of the course will focus on this</a:t>
            </a:r>
          </a:p>
        </p:txBody>
      </p:sp>
      <p:sp>
        <p:nvSpPr>
          <p:cNvPr id="29" name="Rounded Rectangular Callout 28"/>
          <p:cNvSpPr/>
          <p:nvPr/>
        </p:nvSpPr>
        <p:spPr>
          <a:xfrm>
            <a:off x="4883119" y="2520702"/>
            <a:ext cx="2736304" cy="624108"/>
          </a:xfrm>
          <a:prstGeom prst="wedgeRoundRectCallout">
            <a:avLst>
              <a:gd name="adj1" fmla="val -15716"/>
              <a:gd name="adj2" fmla="val 156225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Main thread, event loop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64" y="3733679"/>
            <a:ext cx="2088232" cy="185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12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Programing in .NET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665" y="1690688"/>
            <a:ext cx="8728831" cy="466317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6677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Threads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dirty="0"/>
              <a:t> class</a:t>
            </a:r>
          </a:p>
          <a:p>
            <a:pPr lvl="1"/>
            <a:r>
              <a:rPr lang="en-US" dirty="0"/>
              <a:t>Constructor expects a delegate to execute</a:t>
            </a:r>
          </a:p>
          <a:p>
            <a:pPr lvl="1"/>
            <a:r>
              <a:rPr lang="en-US" dirty="0"/>
              <a:t>Has to be explicitly started 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Start()</a:t>
            </a:r>
            <a:r>
              <a:rPr lang="en-US" dirty="0"/>
              <a:t> method)</a:t>
            </a:r>
          </a:p>
          <a:p>
            <a:pPr lvl="1"/>
            <a:r>
              <a:rPr lang="en-US" dirty="0"/>
              <a:t>Foreground vs background threads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IsBackground</a:t>
            </a:r>
            <a:r>
              <a:rPr lang="en-US" dirty="0"/>
              <a:t> property</a:t>
            </a:r>
          </a:p>
          <a:p>
            <a:pPr lvl="2"/>
            <a:r>
              <a:rPr lang="en-US" dirty="0"/>
              <a:t>Applications ends when all foreground threads end</a:t>
            </a:r>
          </a:p>
          <a:p>
            <a:pPr lvl="2"/>
            <a:r>
              <a:rPr lang="en-US" dirty="0"/>
              <a:t>Background threads are killed when app terminates</a:t>
            </a:r>
          </a:p>
          <a:p>
            <a:pPr lvl="1"/>
            <a:r>
              <a:rPr lang="en-US" dirty="0"/>
              <a:t>Waiting for termination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Join()</a:t>
            </a:r>
            <a:r>
              <a:rPr lang="en-US" dirty="0"/>
              <a:t> – optionally with timeout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Abort()</a:t>
            </a:r>
            <a:r>
              <a:rPr lang="en-US" dirty="0"/>
              <a:t> –  throws aborting exception inside threads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Thread.CurrentThread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4</a:t>
            </a:fld>
            <a:endParaRPr lang="cs-CZ"/>
          </a:p>
        </p:txBody>
      </p:sp>
      <p:sp>
        <p:nvSpPr>
          <p:cNvPr id="7" name="Rounded Rectangular Callout 6"/>
          <p:cNvSpPr/>
          <p:nvPr/>
        </p:nvSpPr>
        <p:spPr>
          <a:xfrm>
            <a:off x="7752184" y="4437112"/>
            <a:ext cx="4032448" cy="648072"/>
          </a:xfrm>
          <a:prstGeom prst="wedgeRoundRectCallout">
            <a:avLst>
              <a:gd name="adj1" fmla="val -68748"/>
              <a:gd name="adj2" fmla="val 68635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Deprecated! Use cancelation token...</a:t>
            </a:r>
          </a:p>
        </p:txBody>
      </p:sp>
    </p:spTree>
    <p:extLst>
      <p:ext uri="{BB962C8B-B14F-4D97-AF65-F5344CB8AC3E}">
        <p14:creationId xmlns:p14="http://schemas.microsoft.com/office/powerpoint/2010/main" val="369102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Threads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dirty="0"/>
              <a:t> class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Priority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Suspend()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Resume()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Sleep()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Interrupt()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Yield()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VolatileRead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VolatileWrite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volatile</a:t>
            </a:r>
          </a:p>
          <a:p>
            <a:pPr lvl="1"/>
            <a:endParaRPr lang="en-US" sz="1200" dirty="0"/>
          </a:p>
          <a:p>
            <a:r>
              <a:rPr lang="en-US" dirty="0"/>
              <a:t>Basic synchronization</a:t>
            </a:r>
          </a:p>
          <a:p>
            <a:pPr marL="393192" lvl="1" indent="0">
              <a:buNone/>
            </a:pPr>
            <a:endParaRPr lang="en-US" sz="1000" dirty="0"/>
          </a:p>
          <a:p>
            <a:pPr marL="393192" lvl="1" indent="0">
              <a:buNone/>
            </a:pP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(object) {</a:t>
            </a:r>
          </a:p>
          <a:p>
            <a:pPr marL="393192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critical section bound to object</a:t>
            </a:r>
          </a:p>
          <a:p>
            <a:pPr marL="393192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5</a:t>
            </a:fld>
            <a:endParaRPr lang="cs-CZ"/>
          </a:p>
        </p:txBody>
      </p:sp>
      <p:sp>
        <p:nvSpPr>
          <p:cNvPr id="4" name="Rounded Rectangular Callout 3"/>
          <p:cNvSpPr/>
          <p:nvPr/>
        </p:nvSpPr>
        <p:spPr>
          <a:xfrm>
            <a:off x="5519936" y="2348880"/>
            <a:ext cx="2520280" cy="648072"/>
          </a:xfrm>
          <a:prstGeom prst="wedgeRoundRectCallout">
            <a:avLst>
              <a:gd name="adj1" fmla="val -71706"/>
              <a:gd name="adj2" fmla="val 24159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Deprecated! Not safe.</a:t>
            </a:r>
          </a:p>
        </p:txBody>
      </p:sp>
    </p:spTree>
    <p:extLst>
      <p:ext uri="{BB962C8B-B14F-4D97-AF65-F5344CB8AC3E}">
        <p14:creationId xmlns:p14="http://schemas.microsoft.com/office/powerpoint/2010/main" val="3408684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Primitives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System.Threading</a:t>
            </a:r>
            <a:r>
              <a:rPr lang="en-US" dirty="0"/>
              <a:t> namespace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Monitor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ReaderWriterLock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Semaphore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ReaderWriterLockSlim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SemaphoreSlim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Barrier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AutoResetEvent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ManualResetEvent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EventWaitHandle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CountdownEvent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Thread can wait on the event until it is signaled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Interlocked</a:t>
            </a:r>
            <a:r>
              <a:rPr lang="en-US" dirty="0"/>
              <a:t> – provides atomic operations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ThreadLocal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AsyncLocal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CancelationToken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6</a:t>
            </a:fld>
            <a:endParaRPr lang="cs-CZ"/>
          </a:p>
        </p:txBody>
      </p:sp>
      <p:sp>
        <p:nvSpPr>
          <p:cNvPr id="8" name="Rounded Rectangular Callout 7"/>
          <p:cNvSpPr/>
          <p:nvPr/>
        </p:nvSpPr>
        <p:spPr>
          <a:xfrm>
            <a:off x="8576591" y="2708920"/>
            <a:ext cx="2736304" cy="648072"/>
          </a:xfrm>
          <a:prstGeom prst="wedgeRoundRectCallout">
            <a:avLst>
              <a:gd name="adj1" fmla="val -72069"/>
              <a:gd name="adj2" fmla="val -23384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Slim versions are better</a:t>
            </a:r>
          </a:p>
        </p:txBody>
      </p:sp>
    </p:spTree>
    <p:extLst>
      <p:ext uri="{BB962C8B-B14F-4D97-AF65-F5344CB8AC3E}">
        <p14:creationId xmlns:p14="http://schemas.microsoft.com/office/powerpoint/2010/main" val="561556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Pool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ThreadPool</a:t>
            </a:r>
            <a:r>
              <a:rPr lang="en-US" dirty="0"/>
              <a:t> class</a:t>
            </a:r>
          </a:p>
          <a:p>
            <a:pPr lvl="1"/>
            <a:r>
              <a:rPr lang="en-US" dirty="0"/>
              <a:t>Often better alternative to individual threads</a:t>
            </a:r>
          </a:p>
          <a:p>
            <a:pPr lvl="2"/>
            <a:r>
              <a:rPr lang="en-US" dirty="0"/>
              <a:t>Especially for non-blocking tasks</a:t>
            </a:r>
          </a:p>
          <a:p>
            <a:pPr lvl="2"/>
            <a:r>
              <a:rPr lang="en-US" dirty="0"/>
              <a:t>Only uses background threads</a:t>
            </a:r>
          </a:p>
          <a:p>
            <a:pPr lvl="1"/>
            <a:r>
              <a:rPr lang="en-US" dirty="0"/>
              <a:t>Used automatically in many situations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Task</a:t>
            </a:r>
            <a:r>
              <a:rPr lang="en-US" dirty="0"/>
              <a:t> execution (including async/await handling)</a:t>
            </a:r>
          </a:p>
          <a:p>
            <a:pPr lvl="2"/>
            <a:r>
              <a:rPr lang="en-US" dirty="0"/>
              <a:t>Asynchronous timers</a:t>
            </a:r>
          </a:p>
          <a:p>
            <a:pPr lvl="2"/>
            <a:r>
              <a:rPr lang="en-US" dirty="0"/>
              <a:t>Registered wait handlers’ callbacks</a:t>
            </a:r>
          </a:p>
          <a:p>
            <a:pPr lvl="1"/>
            <a:r>
              <a:rPr lang="en-US" dirty="0"/>
              <a:t>Can be used manually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ThreadPool.QueueUserWorkItem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/>
              <a:t>Passing 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WaitCallback</a:t>
            </a:r>
            <a:r>
              <a:rPr lang="en-US" dirty="0"/>
              <a:t> delegate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7</a:t>
            </a:fld>
            <a:endParaRPr lang="cs-CZ"/>
          </a:p>
        </p:txBody>
      </p:sp>
      <p:sp>
        <p:nvSpPr>
          <p:cNvPr id="4" name="Rounded Rectangular Callout 7">
            <a:extLst>
              <a:ext uri="{FF2B5EF4-FFF2-40B4-BE49-F238E27FC236}">
                <a16:creationId xmlns:a16="http://schemas.microsoft.com/office/drawing/2014/main" id="{3B13ED4D-F062-2C03-9C2D-B67F80932B6F}"/>
              </a:ext>
            </a:extLst>
          </p:cNvPr>
          <p:cNvSpPr/>
          <p:nvPr/>
        </p:nvSpPr>
        <p:spPr>
          <a:xfrm>
            <a:off x="8040216" y="5085184"/>
            <a:ext cx="2848001" cy="936104"/>
          </a:xfrm>
          <a:prstGeom prst="wedgeRoundRectCallout">
            <a:avLst>
              <a:gd name="adj1" fmla="val -72069"/>
              <a:gd name="adj2" fmla="val -23384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Quite crude, Tasks are usually better…</a:t>
            </a:r>
          </a:p>
        </p:txBody>
      </p:sp>
    </p:spTree>
    <p:extLst>
      <p:ext uri="{BB962C8B-B14F-4D97-AF65-F5344CB8AC3E}">
        <p14:creationId xmlns:p14="http://schemas.microsoft.com/office/powerpoint/2010/main" val="1902572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Constructs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Parallel</a:t>
            </a:r>
            <a:r>
              <a:rPr lang="en-US" dirty="0"/>
              <a:t> class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Parallel.For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(0, N,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methodOrDelegate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Parallel.For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(0, N,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=&gt; { ... });</a:t>
            </a:r>
          </a:p>
          <a:p>
            <a:pPr lvl="2"/>
            <a:r>
              <a:rPr lang="en-US" dirty="0"/>
              <a:t>Parallel equivalent of for construct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Parallel.ForEach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x =&gt; { ... });</a:t>
            </a:r>
          </a:p>
          <a:p>
            <a:pPr lvl="2"/>
            <a:r>
              <a:rPr lang="en-US" dirty="0"/>
              <a:t>Parallel equivalent of </a:t>
            </a:r>
            <a:r>
              <a:rPr lang="en-US" dirty="0" err="1"/>
              <a:t>foreach</a:t>
            </a:r>
            <a:r>
              <a:rPr lang="en-US" dirty="0"/>
              <a:t> construct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Parallel.Invoke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(actions)</a:t>
            </a:r>
          </a:p>
          <a:p>
            <a:pPr lvl="2"/>
            <a:r>
              <a:rPr lang="en-US" dirty="0"/>
              <a:t>Invokes an array of delegates concurrently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9339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Task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Task&lt;Result&gt;</a:t>
            </a:r>
            <a:r>
              <a:rPr lang="en-US" dirty="0"/>
              <a:t> classes</a:t>
            </a:r>
          </a:p>
          <a:p>
            <a:pPr lvl="1"/>
            <a:r>
              <a:rPr lang="en-US" dirty="0"/>
              <a:t>Independent encapsulated jobs executed by a thread pool in the background</a:t>
            </a:r>
          </a:p>
          <a:p>
            <a:pPr lvl="1"/>
            <a:r>
              <a:rPr lang="en-US" dirty="0"/>
              <a:t>Separate creation and execution</a:t>
            </a:r>
          </a:p>
          <a:p>
            <a:pPr marL="630936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Task t =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Task(action, …);</a:t>
            </a:r>
          </a:p>
          <a:p>
            <a:pPr marL="630936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t.Start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1"/>
            <a:r>
              <a:rPr lang="en-US" dirty="0"/>
              <a:t>Other ways how to create/start a task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(action)</a:t>
            </a:r>
            <a:r>
              <a:rPr lang="en-US" dirty="0"/>
              <a:t> – creates and executes a task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Task.Factory.StartNew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 – also creates and executes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t.RunSynchronously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 – run a task in the current thread immediately</a:t>
            </a:r>
          </a:p>
          <a:p>
            <a:pPr lvl="2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28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Synchronization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Wait()</a:t>
            </a:r>
          </a:p>
          <a:p>
            <a:pPr lvl="2"/>
            <a:r>
              <a:rPr lang="en-US" dirty="0"/>
              <a:t>Optionally with timeout and/or cancelation token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Task.WaitAny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Task.WaitAll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</a:p>
          <a:p>
            <a:pPr lvl="1"/>
            <a:endParaRPr lang="en-US" dirty="0"/>
          </a:p>
          <a:p>
            <a:r>
              <a:rPr lang="en-US" dirty="0"/>
              <a:t>Dependencies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t2 = t1.ContinueWith(action)</a:t>
            </a:r>
          </a:p>
          <a:p>
            <a:pPr lvl="2"/>
            <a:r>
              <a:rPr lang="en-US" dirty="0"/>
              <a:t>Create new task which is a continuation of given task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Task.WhenAny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Task.WhenAll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</a:p>
          <a:p>
            <a:pPr lvl="2"/>
            <a:r>
              <a:rPr lang="en-US" dirty="0"/>
              <a:t>Create a task which is executed when any of/all given tasks terminate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862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Task Scheduling</a:t>
            </a:r>
          </a:p>
          <a:p>
            <a:pPr lvl="1"/>
            <a:r>
              <a:rPr lang="en-US" dirty="0"/>
              <a:t>Global queue + Local Queues (similar to TBB)</a:t>
            </a:r>
          </a:p>
          <a:p>
            <a:pPr lvl="1"/>
            <a:r>
              <a:rPr lang="en-US" dirty="0"/>
              <a:t>Employs work stealing for load balancing</a:t>
            </a:r>
          </a:p>
          <a:p>
            <a:pPr lvl="1"/>
            <a:r>
              <a:rPr lang="en-US" dirty="0"/>
              <a:t>Task </a:t>
            </a:r>
            <a:r>
              <a:rPr lang="en-US" dirty="0" err="1"/>
              <a:t>inlining</a:t>
            </a:r>
            <a:r>
              <a:rPr lang="en-US" dirty="0"/>
              <a:t> (sync. execution in waiting thread)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TaskScheduler</a:t>
            </a:r>
            <a:r>
              <a:rPr lang="en-US" dirty="0"/>
              <a:t> class</a:t>
            </a:r>
          </a:p>
          <a:p>
            <a:pPr lvl="2"/>
            <a:r>
              <a:rPr lang="en-US" dirty="0"/>
              <a:t>Some actions may be given a scheduler object</a:t>
            </a:r>
          </a:p>
          <a:p>
            <a:pPr lvl="3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Start()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ContinueWith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…</a:t>
            </a:r>
          </a:p>
          <a:p>
            <a:pPr lvl="2"/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TaskScheduler.FromCurrentSynchronizationContext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3"/>
            <a:r>
              <a:rPr lang="en-US" dirty="0"/>
              <a:t>Returns scheduler related to sync. context of the current thread</a:t>
            </a:r>
          </a:p>
          <a:p>
            <a:pPr lvl="3"/>
            <a:r>
              <a:rPr lang="en-US" dirty="0"/>
              <a:t>Very useful for UI (</a:t>
            </a:r>
            <a:r>
              <a:rPr lang="en-US" dirty="0" err="1"/>
              <a:t>WinForms</a:t>
            </a:r>
            <a:r>
              <a:rPr lang="en-US" dirty="0"/>
              <a:t>, WPF) – allows a specific task to be executed in the main thread (to operate UI controls)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11</a:t>
            </a:fld>
            <a:endParaRPr lang="cs-CZ"/>
          </a:p>
        </p:txBody>
      </p:sp>
      <p:sp>
        <p:nvSpPr>
          <p:cNvPr id="7" name="Rounded Rectangular Callout 6"/>
          <p:cNvSpPr/>
          <p:nvPr/>
        </p:nvSpPr>
        <p:spPr>
          <a:xfrm>
            <a:off x="7968208" y="2204864"/>
            <a:ext cx="3574504" cy="648072"/>
          </a:xfrm>
          <a:prstGeom prst="wedgeRoundRectCallout">
            <a:avLst>
              <a:gd name="adj1" fmla="val -67683"/>
              <a:gd name="adj2" fmla="val -1418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Oops, lectures causality violation!</a:t>
            </a:r>
          </a:p>
        </p:txBody>
      </p:sp>
    </p:spTree>
    <p:extLst>
      <p:ext uri="{BB962C8B-B14F-4D97-AF65-F5344CB8AC3E}">
        <p14:creationId xmlns:p14="http://schemas.microsoft.com/office/powerpoint/2010/main" val="149793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Concurrent Data Structures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System.Collections.Concurrent</a:t>
            </a:r>
            <a:r>
              <a:rPr lang="en-US" dirty="0"/>
              <a:t> namespace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ConcurrentBag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endParaRPr lang="en-US" dirty="0"/>
          </a:p>
          <a:p>
            <a:pPr lvl="2"/>
            <a:r>
              <a:rPr lang="en-US" dirty="0"/>
              <a:t>Unordered collection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ConcurrentDictionary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&lt;K,V&gt;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AddOrUpdate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GetOrAdd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TryUpdate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TryRemove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ConcurrentQueue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ConcurrentStack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BlockingCollection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endParaRPr lang="en-US" dirty="0"/>
          </a:p>
          <a:p>
            <a:pPr lvl="2"/>
            <a:r>
              <a:rPr lang="en-US" dirty="0"/>
              <a:t>Collection for producer/consumer problems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2685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Programming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Asynchronous functions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async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Task&lt;Res&gt; foo() { ... }</a:t>
            </a:r>
          </a:p>
          <a:p>
            <a:pPr lvl="1"/>
            <a:r>
              <a:rPr lang="en-US" dirty="0"/>
              <a:t>Can be suspended in the middle (see await)</a:t>
            </a:r>
          </a:p>
          <a:p>
            <a:pPr lvl="1"/>
            <a:r>
              <a:rPr lang="en-US" dirty="0"/>
              <a:t>Note that instead of result, it yields a task</a:t>
            </a:r>
            <a:endParaRPr lang="en-US" sz="1000" dirty="0"/>
          </a:p>
          <a:p>
            <a:r>
              <a:rPr lang="en-US" dirty="0"/>
              <a:t>Waiting for tasks</a:t>
            </a:r>
          </a:p>
          <a:p>
            <a:pPr marL="393192" lvl="1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somethingThatReturnsTask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93192" lvl="1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res = 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await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t;</a:t>
            </a:r>
            <a:endParaRPr lang="en-US" sz="1000" dirty="0"/>
          </a:p>
          <a:p>
            <a:pPr lvl="1"/>
            <a:r>
              <a:rPr lang="en-US" dirty="0"/>
              <a:t>Suspends the code until a result of a task become available</a:t>
            </a:r>
          </a:p>
          <a:p>
            <a:pPr lvl="2"/>
            <a:r>
              <a:rPr lang="en-US" dirty="0"/>
              <a:t>Does not block the physical thread (core)</a:t>
            </a:r>
          </a:p>
          <a:p>
            <a:pPr lvl="1"/>
            <a:r>
              <a:rPr lang="en-US" dirty="0"/>
              <a:t>Only available in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async</a:t>
            </a:r>
            <a:r>
              <a:rPr lang="en-US" dirty="0"/>
              <a:t> functions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13</a:t>
            </a:fld>
            <a:endParaRPr lang="cs-CZ"/>
          </a:p>
        </p:txBody>
      </p:sp>
      <p:sp>
        <p:nvSpPr>
          <p:cNvPr id="7" name="Rounded Rectangular Callout 6"/>
          <p:cNvSpPr/>
          <p:nvPr/>
        </p:nvSpPr>
        <p:spPr>
          <a:xfrm>
            <a:off x="8832304" y="1793779"/>
            <a:ext cx="2808312" cy="2016224"/>
          </a:xfrm>
          <a:prstGeom prst="wedgeRoundRectCallout">
            <a:avLst>
              <a:gd name="adj1" fmla="val -71067"/>
              <a:gd name="adj2" fmla="val -16588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Similar (or even the same) constructs can be found in other languages (JavaScript, Python, Rust, C++, Scala, Swift…)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6960096" y="5268180"/>
            <a:ext cx="2273932" cy="648072"/>
          </a:xfrm>
          <a:prstGeom prst="wedgeRoundRectCallout">
            <a:avLst>
              <a:gd name="adj1" fmla="val -76514"/>
              <a:gd name="adj2" fmla="val -40254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Unlike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Wait()</a:t>
            </a:r>
          </a:p>
        </p:txBody>
      </p:sp>
    </p:spTree>
    <p:extLst>
      <p:ext uri="{BB962C8B-B14F-4D97-AF65-F5344CB8AC3E}">
        <p14:creationId xmlns:p14="http://schemas.microsoft.com/office/powerpoint/2010/main" val="1659768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Dataflow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Dataflow</a:t>
            </a:r>
            <a:r>
              <a:rPr lang="en-US" dirty="0"/>
              <a:t> package</a:t>
            </a:r>
          </a:p>
          <a:p>
            <a:pPr lvl="1"/>
            <a:r>
              <a:rPr lang="en-US" dirty="0"/>
              <a:t>Data-passing pipeline-like parallel model</a:t>
            </a:r>
          </a:p>
          <a:p>
            <a:pPr lvl="1"/>
            <a:r>
              <a:rPr lang="en-US" dirty="0"/>
              <a:t>Data are passed through the flow in </a:t>
            </a:r>
            <a:r>
              <a:rPr lang="en-US" i="1" dirty="0"/>
              <a:t>messages</a:t>
            </a:r>
          </a:p>
          <a:p>
            <a:pPr lvl="1"/>
            <a:r>
              <a:rPr lang="en-US" i="1" dirty="0"/>
              <a:t>Dataflow blocks</a:t>
            </a:r>
            <a:r>
              <a:rPr lang="en-US" dirty="0"/>
              <a:t> – buffer and process the data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ISourceBlock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/>
              <a:t> - read-only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ITargetBlock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/>
              <a:t> - write-only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IPropagatorBlock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/>
              <a:t> - source &amp; target</a:t>
            </a:r>
          </a:p>
          <a:p>
            <a:pPr lvl="1"/>
            <a:r>
              <a:rPr lang="en-US" dirty="0"/>
              <a:t>Blocks can be linked into pipelines or even graphs</a:t>
            </a:r>
          </a:p>
          <a:p>
            <a:pPr marL="630936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ISourceBlock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LinkTo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(target)</a:t>
            </a:r>
          </a:p>
          <a:p>
            <a:pPr lvl="2"/>
            <a:r>
              <a:rPr lang="en-US" dirty="0"/>
              <a:t>Arbitrary number of links (0:N)</a:t>
            </a:r>
          </a:p>
          <a:p>
            <a:pPr lvl="2"/>
            <a:r>
              <a:rPr lang="en-US" dirty="0"/>
              <a:t>Optionally may receive a filtering predicate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14</a:t>
            </a:fld>
            <a:endParaRPr lang="cs-CZ"/>
          </a:p>
        </p:txBody>
      </p:sp>
      <p:sp>
        <p:nvSpPr>
          <p:cNvPr id="7" name="Rounded Rectangle 6"/>
          <p:cNvSpPr/>
          <p:nvPr/>
        </p:nvSpPr>
        <p:spPr>
          <a:xfrm>
            <a:off x="8609451" y="1870075"/>
            <a:ext cx="2592288" cy="8640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Installed as a separate </a:t>
            </a:r>
            <a:r>
              <a:rPr lang="en-US" dirty="0" err="1"/>
              <a:t>NuGet</a:t>
            </a:r>
            <a:r>
              <a:rPr lang="en-US" dirty="0"/>
              <a:t> package</a:t>
            </a:r>
          </a:p>
        </p:txBody>
      </p:sp>
    </p:spTree>
    <p:extLst>
      <p:ext uri="{BB962C8B-B14F-4D97-AF65-F5344CB8AC3E}">
        <p14:creationId xmlns:p14="http://schemas.microsoft.com/office/powerpoint/2010/main" val="452197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Dataflow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Programming Model</a:t>
            </a:r>
          </a:p>
          <a:p>
            <a:pPr lvl="1"/>
            <a:r>
              <a:rPr lang="en-US" dirty="0"/>
              <a:t>Source block calls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OfferMessage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 of target</a:t>
            </a:r>
          </a:p>
          <a:p>
            <a:pPr lvl="2"/>
            <a:r>
              <a:rPr lang="en-US" dirty="0"/>
              <a:t>Message can be accepted, rejected, or postponed</a:t>
            </a:r>
          </a:p>
          <a:p>
            <a:pPr lvl="2"/>
            <a:r>
              <a:rPr lang="en-US" dirty="0"/>
              <a:t>Postponed messages can be reserved for later</a:t>
            </a:r>
          </a:p>
          <a:p>
            <a:pPr marL="914400" lvl="3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ISourceBlock.ReserveMessage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2"/>
            <a:r>
              <a:rPr lang="en-US" dirty="0"/>
              <a:t>Reserved messages should be later processed</a:t>
            </a:r>
          </a:p>
          <a:p>
            <a:pPr marL="914400" lvl="3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ISourceBlock.ConsumeMessage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ReleaseReservation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dirty="0"/>
              <a:t>Sending messages externally (outside the dataflow)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Post()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SendAsync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Receive()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ReceiveAsync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TryReceive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dirty="0"/>
              <a:t>Support for the completion concept</a:t>
            </a:r>
          </a:p>
          <a:p>
            <a:pPr lvl="2"/>
            <a:r>
              <a:rPr lang="en-US" dirty="0"/>
              <a:t>Completion may propagate and can be waited for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905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Dataflow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Predefined blocks</a:t>
            </a:r>
          </a:p>
          <a:p>
            <a:pPr lvl="1"/>
            <a:r>
              <a:rPr lang="en-US" dirty="0"/>
              <a:t>Buffering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BufferBlock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r>
              <a:rPr lang="en-US" dirty="0"/>
              <a:t> - generic buffer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BroadcastBlock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r>
              <a:rPr lang="en-US" dirty="0"/>
              <a:t> - holds only the most recent value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WriteOnceBlock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r>
              <a:rPr lang="en-US" dirty="0"/>
              <a:t> - holds the first written value</a:t>
            </a:r>
          </a:p>
          <a:p>
            <a:pPr lvl="1"/>
            <a:r>
              <a:rPr lang="en-US" dirty="0"/>
              <a:t>Execution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ActionBlock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/>
              <a:t> - calls a delegate on receive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TransformBlock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/>
              <a:t> - gets a delegate which acts as map() function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TransformManyBlock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/>
              <a:t> - similar to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TransformBlock</a:t>
            </a:r>
            <a:r>
              <a:rPr lang="en-US" dirty="0"/>
              <a:t>, but produces zero or more outputs per each input value</a:t>
            </a:r>
          </a:p>
          <a:p>
            <a:pPr lvl="1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377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Dataflow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Predefined grouping blocks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BatchBlock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2"/>
            <a:r>
              <a:rPr lang="en-US" dirty="0"/>
              <a:t>Reads a given number of messages and returns them as an array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JoinBlock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&lt;T1, T2&gt;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JoinBlock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&lt;T1, T2, T3&gt;</a:t>
            </a:r>
          </a:p>
          <a:p>
            <a:pPr lvl="2"/>
            <a:r>
              <a:rPr lang="en-US" dirty="0"/>
              <a:t>Does not implement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ITargetInput</a:t>
            </a:r>
            <a:r>
              <a:rPr lang="en-US" dirty="0"/>
              <a:t>, but provides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Target1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Target2</a:t>
            </a:r>
            <a:r>
              <a:rPr lang="en-US" dirty="0"/>
              <a:t> (and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Target3</a:t>
            </a:r>
            <a:r>
              <a:rPr lang="en-US" dirty="0"/>
              <a:t>) properties with this interface</a:t>
            </a:r>
          </a:p>
          <a:p>
            <a:pPr lvl="2"/>
            <a:r>
              <a:rPr lang="en-US" dirty="0"/>
              <a:t>Zips given messages in tuples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BatchedJoinBlock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&lt;T1, T2&gt;</a:t>
            </a:r>
            <a:r>
              <a:rPr lang="en-US" dirty="0"/>
              <a:t> (or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&lt;T1, T2, T3&gt;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Combination of batch and join block</a:t>
            </a:r>
          </a:p>
          <a:p>
            <a:pPr lvl="2"/>
            <a:r>
              <a:rPr lang="en-US" dirty="0"/>
              <a:t>Produces an array of tuples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683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PLINQ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Parallel Language-Integrated Queries</a:t>
            </a:r>
          </a:p>
          <a:p>
            <a:pPr lvl="1"/>
            <a:r>
              <a:rPr lang="en-US" dirty="0"/>
              <a:t>LINQ – SQL-like in-memory lazy-evaluated queries conducted on enumerable containers</a:t>
            </a:r>
          </a:p>
          <a:p>
            <a:pPr lvl="1"/>
            <a:r>
              <a:rPr lang="en-US" dirty="0"/>
              <a:t>Parallel LINQ can resolve the queries concurrently</a:t>
            </a:r>
          </a:p>
          <a:p>
            <a:pPr lvl="2"/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res =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AsParallel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 10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x;</a:t>
            </a:r>
          </a:p>
          <a:p>
            <a:pPr lvl="2"/>
            <a:r>
              <a:rPr lang="en-US" dirty="0"/>
              <a:t>PLINQ may choose seq. evaluation based on heuristics, but we can override by selecting the execution mode or even selecting the degree </a:t>
            </a:r>
            <a:r>
              <a:rPr lang="en-US"/>
              <a:t>of parallelism</a:t>
            </a:r>
            <a:endParaRPr lang="en-US" dirty="0"/>
          </a:p>
          <a:p>
            <a:pPr lvl="1"/>
            <a:r>
              <a:rPr lang="en-US" dirty="0"/>
              <a:t>Enforcing ordering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AsParallel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AsOrdered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query.ForAll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 instead of using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foreach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1266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  <a:endParaRPr lang="cs-CZ" dirty="0"/>
          </a:p>
        </p:txBody>
      </p:sp>
      <p:pic>
        <p:nvPicPr>
          <p:cNvPr id="7" name="Picture 7" descr="http://www.peirnet.net/moodle/file.php/1/face_question_mark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27. 2. 2024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629864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15956</TotalTime>
  <Words>1579</Words>
  <Application>Microsoft Office PowerPoint</Application>
  <PresentationFormat>Widescreen</PresentationFormat>
  <Paragraphs>249</Paragraphs>
  <Slides>19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Courier New</vt:lpstr>
      <vt:lpstr>slides-theme</vt:lpstr>
      <vt:lpstr>Everyday Parallel Programming in C# and .NET</vt:lpstr>
      <vt:lpstr>Everyday Parallel Programming</vt:lpstr>
      <vt:lpstr>Parallel Programing in .NET</vt:lpstr>
      <vt:lpstr>Common Threads</vt:lpstr>
      <vt:lpstr>Common Threads</vt:lpstr>
      <vt:lpstr>Synchronization Primitives</vt:lpstr>
      <vt:lpstr>Thread Pool</vt:lpstr>
      <vt:lpstr>Parallel Constructs</vt:lpstr>
      <vt:lpstr>Tasks</vt:lpstr>
      <vt:lpstr>Tasks</vt:lpstr>
      <vt:lpstr>Tasks</vt:lpstr>
      <vt:lpstr>Concurrent Data Structures</vt:lpstr>
      <vt:lpstr>Asynchronous Programming</vt:lpstr>
      <vt:lpstr>Dataflow</vt:lpstr>
      <vt:lpstr>Dataflow</vt:lpstr>
      <vt:lpstr>Dataflow</vt:lpstr>
      <vt:lpstr>Dataflow</vt:lpstr>
      <vt:lpstr>PLINQ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Beaver</dc:creator>
  <cp:lastModifiedBy>Martin Kruliš</cp:lastModifiedBy>
  <cp:revision>660</cp:revision>
  <dcterms:created xsi:type="dcterms:W3CDTF">2011-06-05T13:18:40Z</dcterms:created>
  <dcterms:modified xsi:type="dcterms:W3CDTF">2024-02-27T11:12:54Z</dcterms:modified>
</cp:coreProperties>
</file>