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81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042EEA-9F9B-4B91-B52A-073E94FB90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27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A4750BA-B163-4F11-8356-C4353F13CE0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pic>
        <p:nvPicPr>
          <p:cNvPr id="5129" name="Picture 9" descr="b2e2lirt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3775" y="3392488"/>
            <a:ext cx="1684338" cy="1406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A1145F-674A-4228-8958-0EA9769F55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A15E1F-5AFB-40EA-923D-A2EB4D767C8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EAE92-5121-41FC-8DEC-DA73929E0C3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B1BA9-04F9-4DBA-8B88-0BF71DD220A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B23DE-87E9-44C4-9125-F9964740268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B49DB-207B-4B04-AB13-3224BA24FB5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6FF626-F1DE-4CAB-AC6F-3C9C63F3BC9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FCAB0-4CDF-4FD1-8C9D-AF93D5E31F1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4E42D6-9DD4-4165-BDB0-13B2B843F04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7C8BE-C614-485F-9B20-1471ABF7C6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D280EE7-F64F-4308-BA6A-AA907C3209A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2557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cs-CZ"/>
          </a:p>
        </p:txBody>
      </p:sp>
      <p:pic>
        <p:nvPicPr>
          <p:cNvPr id="4105" name="Picture 9" descr="b2e2lirt[1]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29575" y="115888"/>
            <a:ext cx="1114425" cy="93186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Spark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Jakub </a:t>
            </a:r>
            <a:r>
              <a:rPr lang="cs-CZ" dirty="0"/>
              <a:t>Yaghob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Apache Spark</a:t>
            </a:r>
          </a:p>
          <a:p>
            <a:pPr lvl="1"/>
            <a:r>
              <a:rPr lang="en-US" dirty="0" smtClean="0"/>
              <a:t>Unified analytics engine for large-scale data processing</a:t>
            </a:r>
          </a:p>
          <a:p>
            <a:pPr lvl="1"/>
            <a:r>
              <a:rPr lang="en-US" dirty="0" smtClean="0"/>
              <a:t>Initial release: 2014</a:t>
            </a:r>
          </a:p>
          <a:p>
            <a:pPr lvl="1"/>
            <a:r>
              <a:rPr lang="en-US" dirty="0" smtClean="0"/>
              <a:t>Speed</a:t>
            </a:r>
          </a:p>
          <a:p>
            <a:pPr lvl="2"/>
            <a:r>
              <a:rPr lang="en-US" dirty="0" smtClean="0"/>
              <a:t>Much faster then Hadoop</a:t>
            </a:r>
          </a:p>
          <a:p>
            <a:pPr lvl="1"/>
            <a:r>
              <a:rPr lang="en-US" dirty="0" smtClean="0"/>
              <a:t>Easy of use</a:t>
            </a:r>
          </a:p>
          <a:p>
            <a:pPr lvl="2"/>
            <a:r>
              <a:rPr lang="en-US" dirty="0" smtClean="0"/>
              <a:t>Write applications in Java, Python, R, and Scala</a:t>
            </a:r>
          </a:p>
          <a:p>
            <a:pPr lvl="2"/>
            <a:r>
              <a:rPr lang="en-US" dirty="0" smtClean="0"/>
              <a:t>Interactive shell</a:t>
            </a:r>
          </a:p>
          <a:p>
            <a:pPr lvl="1"/>
            <a:r>
              <a:rPr lang="en-US" dirty="0" smtClean="0"/>
              <a:t>Generality</a:t>
            </a:r>
          </a:p>
          <a:p>
            <a:pPr lvl="2"/>
            <a:r>
              <a:rPr lang="en-US" dirty="0" smtClean="0"/>
              <a:t>Combine streaming, </a:t>
            </a:r>
            <a:r>
              <a:rPr lang="en-US" dirty="0" smtClean="0"/>
              <a:t>ML, SQL</a:t>
            </a:r>
            <a:r>
              <a:rPr lang="en-US" dirty="0" smtClean="0"/>
              <a:t>, and analytics</a:t>
            </a:r>
          </a:p>
          <a:p>
            <a:pPr lvl="1"/>
            <a:r>
              <a:rPr lang="en-US" dirty="0" smtClean="0"/>
              <a:t>Runs everywhere</a:t>
            </a:r>
          </a:p>
          <a:p>
            <a:pPr lvl="2"/>
            <a:r>
              <a:rPr lang="en-US" dirty="0" smtClean="0"/>
              <a:t>Spark runs on Hadoop, </a:t>
            </a:r>
            <a:r>
              <a:rPr lang="en-US" dirty="0" err="1" smtClean="0"/>
              <a:t>Mesos</a:t>
            </a:r>
            <a:r>
              <a:rPr lang="en-US" dirty="0" smtClean="0"/>
              <a:t>, Kubernetes, standalone, or in a cloud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507837"/>
            <a:ext cx="1710426" cy="9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12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Contains</a:t>
            </a:r>
          </a:p>
          <a:p>
            <a:pPr lvl="1"/>
            <a:r>
              <a:rPr lang="en-US" dirty="0" smtClean="0"/>
              <a:t>High-level API in Java, Python, R, and Scala</a:t>
            </a:r>
          </a:p>
          <a:p>
            <a:pPr lvl="1"/>
            <a:r>
              <a:rPr lang="en-US" dirty="0" smtClean="0"/>
              <a:t>Optimized engine for general execution graph</a:t>
            </a:r>
          </a:p>
          <a:p>
            <a:pPr lvl="2"/>
            <a:r>
              <a:rPr lang="en-US" dirty="0" smtClean="0"/>
              <a:t>DAG</a:t>
            </a:r>
          </a:p>
          <a:p>
            <a:pPr lvl="2"/>
            <a:r>
              <a:rPr lang="en-US" dirty="0" err="1" smtClean="0"/>
              <a:t>MapReduce</a:t>
            </a:r>
            <a:r>
              <a:rPr lang="en-US" dirty="0" smtClean="0"/>
              <a:t> with only 2 levels</a:t>
            </a:r>
          </a:p>
          <a:p>
            <a:pPr lvl="1"/>
            <a:r>
              <a:rPr lang="en-US" dirty="0" smtClean="0"/>
              <a:t>High-level tools</a:t>
            </a:r>
          </a:p>
          <a:p>
            <a:pPr lvl="2"/>
            <a:r>
              <a:rPr lang="en-US" dirty="0" err="1" smtClean="0"/>
              <a:t>SparkSQL</a:t>
            </a:r>
            <a:endParaRPr lang="en-US" dirty="0" smtClean="0"/>
          </a:p>
          <a:p>
            <a:pPr lvl="2"/>
            <a:r>
              <a:rPr lang="en-US" dirty="0" err="1" smtClean="0"/>
              <a:t>MLlib</a:t>
            </a:r>
            <a:endParaRPr lang="en-US" dirty="0" smtClean="0"/>
          </a:p>
          <a:p>
            <a:pPr lvl="2"/>
            <a:r>
              <a:rPr lang="en-US" dirty="0" smtClean="0"/>
              <a:t>Spark Streaming</a:t>
            </a:r>
          </a:p>
          <a:p>
            <a:pPr lvl="2"/>
            <a:r>
              <a:rPr lang="en-US" dirty="0" err="1" smtClean="0"/>
              <a:t>GraphX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005064"/>
            <a:ext cx="3863675" cy="18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45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Spark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73407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Components</a:t>
            </a:r>
          </a:p>
          <a:p>
            <a:pPr lvl="1"/>
            <a:r>
              <a:rPr lang="en-US" dirty="0" smtClean="0"/>
              <a:t>Application</a:t>
            </a:r>
          </a:p>
          <a:p>
            <a:pPr lvl="2"/>
            <a:r>
              <a:rPr lang="en-US" dirty="0" smtClean="0"/>
              <a:t>Independent set of processes on a cluster (+isolation, -no shared data among applications without writing to an external storage)</a:t>
            </a:r>
          </a:p>
          <a:p>
            <a:pPr lvl="2"/>
            <a:r>
              <a:rPr lang="en-US" dirty="0" smtClean="0"/>
              <a:t>Coordinated by 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</a:t>
            </a:r>
            <a:r>
              <a:rPr lang="en-US" dirty="0" smtClean="0"/>
              <a:t> object in your main program (driver program)</a:t>
            </a:r>
          </a:p>
          <a:p>
            <a:pPr lvl="2"/>
            <a:r>
              <a:rPr lang="en-US" dirty="0" smtClean="0"/>
              <a:t>Driver program must listen for incoming connections from its executors – must be network addressable from executors</a:t>
            </a:r>
          </a:p>
          <a:p>
            <a:pPr lvl="2"/>
            <a:r>
              <a:rPr lang="en-US" dirty="0" smtClean="0"/>
              <a:t>Driver schedules tasks – it should be on the same local network</a:t>
            </a:r>
          </a:p>
          <a:p>
            <a:pPr lvl="2"/>
            <a:r>
              <a:rPr lang="en-US" dirty="0" smtClean="0"/>
              <a:t>Driver program has a web UI – tasks, executors, storage</a:t>
            </a:r>
          </a:p>
          <a:p>
            <a:pPr lvl="1"/>
            <a:r>
              <a:rPr lang="en-US" dirty="0" smtClean="0"/>
              <a:t>Cluster manager</a:t>
            </a:r>
          </a:p>
          <a:p>
            <a:pPr lvl="2"/>
            <a:r>
              <a:rPr lang="en-US" dirty="0" smtClean="0"/>
              <a:t>Allocate resources across applications</a:t>
            </a:r>
          </a:p>
          <a:p>
            <a:pPr lvl="1"/>
            <a:r>
              <a:rPr lang="en-US" dirty="0" smtClean="0"/>
              <a:t>Executor</a:t>
            </a:r>
          </a:p>
          <a:p>
            <a:pPr lvl="2"/>
            <a:r>
              <a:rPr lang="en-US" dirty="0" smtClean="0"/>
              <a:t>On nodes of the cluster</a:t>
            </a:r>
          </a:p>
          <a:p>
            <a:pPr lvl="2"/>
            <a:r>
              <a:rPr lang="en-US" dirty="0" smtClean="0"/>
              <a:t>Executes computations and stores data</a:t>
            </a:r>
          </a:p>
          <a:p>
            <a:pPr lvl="2"/>
            <a:r>
              <a:rPr lang="en-US" dirty="0" smtClean="0"/>
              <a:t>Stays up for the </a:t>
            </a:r>
            <a:r>
              <a:rPr lang="en-US" dirty="0"/>
              <a:t>d</a:t>
            </a:r>
            <a:r>
              <a:rPr lang="en-US" dirty="0" smtClean="0"/>
              <a:t>uration of the application</a:t>
            </a:r>
          </a:p>
          <a:p>
            <a:pPr lvl="2"/>
            <a:r>
              <a:rPr lang="en-US" dirty="0" smtClean="0"/>
              <a:t>Runs task in multiple threads</a:t>
            </a:r>
          </a:p>
        </p:txBody>
      </p:sp>
    </p:spTree>
    <p:extLst>
      <p:ext uri="{BB962C8B-B14F-4D97-AF65-F5344CB8AC3E}">
        <p14:creationId xmlns:p14="http://schemas.microsoft.com/office/powerpoint/2010/main" val="3373163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Spark application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241458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App structure</a:t>
            </a:r>
          </a:p>
          <a:p>
            <a:pPr lvl="1"/>
            <a:r>
              <a:rPr lang="en-US" dirty="0" smtClean="0"/>
              <a:t>Create 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SparkContext</a:t>
            </a:r>
            <a:r>
              <a:rPr lang="en-US" dirty="0" smtClean="0"/>
              <a:t> object</a:t>
            </a:r>
          </a:p>
          <a:p>
            <a:pPr lvl="1"/>
            <a:r>
              <a:rPr lang="en-US" dirty="0" smtClean="0"/>
              <a:t>Connect to the cluster manager(s)</a:t>
            </a:r>
          </a:p>
          <a:p>
            <a:pPr lvl="1"/>
            <a:r>
              <a:rPr lang="en-US" dirty="0" smtClean="0"/>
              <a:t>Acquire executors from cluster manager(s)</a:t>
            </a:r>
          </a:p>
          <a:p>
            <a:pPr lvl="1"/>
            <a:r>
              <a:rPr lang="en-US" dirty="0" smtClean="0"/>
              <a:t>Send your application code to the executors</a:t>
            </a:r>
          </a:p>
          <a:p>
            <a:pPr lvl="2"/>
            <a:r>
              <a:rPr lang="en-US" dirty="0" smtClean="0"/>
              <a:t>Pass Java/Python code/files to the 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SparkContext</a:t>
            </a:r>
            <a:endParaRPr lang="en-US" b="1" dirty="0" smtClean="0">
              <a:solidFill>
                <a:schemeClr val="accent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SparkContext</a:t>
            </a:r>
            <a:r>
              <a:rPr lang="en-US" dirty="0" smtClean="0"/>
              <a:t> sends tasks to the executors to run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133850"/>
            <a:ext cx="567690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73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managers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Cluster managers</a:t>
            </a:r>
          </a:p>
          <a:p>
            <a:pPr lvl="1"/>
            <a:r>
              <a:rPr lang="en-US" dirty="0" smtClean="0"/>
              <a:t>Spark is agnostic to the underlying cluster manager</a:t>
            </a:r>
          </a:p>
          <a:p>
            <a:pPr lvl="1"/>
            <a:r>
              <a:rPr lang="en-US" dirty="0" smtClean="0"/>
              <a:t>Supported cluster managers</a:t>
            </a:r>
          </a:p>
          <a:p>
            <a:pPr lvl="2"/>
            <a:r>
              <a:rPr lang="en-US" dirty="0" smtClean="0"/>
              <a:t>Standalone</a:t>
            </a:r>
          </a:p>
          <a:p>
            <a:pPr lvl="3"/>
            <a:r>
              <a:rPr lang="en-US" dirty="0" smtClean="0"/>
              <a:t>Simple CM included with Spark, easy to setup a cluster</a:t>
            </a:r>
          </a:p>
          <a:p>
            <a:pPr lvl="2"/>
            <a:r>
              <a:rPr lang="en-US" dirty="0" smtClean="0"/>
              <a:t>Apache </a:t>
            </a:r>
            <a:r>
              <a:rPr lang="en-US" dirty="0" err="1" smtClean="0"/>
              <a:t>Mesos</a:t>
            </a:r>
            <a:endParaRPr lang="en-US" dirty="0" smtClean="0"/>
          </a:p>
          <a:p>
            <a:pPr lvl="3"/>
            <a:r>
              <a:rPr lang="en-US" dirty="0" smtClean="0"/>
              <a:t>General CM able to run Hadoop </a:t>
            </a:r>
            <a:r>
              <a:rPr lang="en-US" dirty="0" err="1" smtClean="0"/>
              <a:t>MapReduce</a:t>
            </a:r>
            <a:r>
              <a:rPr lang="en-US" dirty="0" smtClean="0"/>
              <a:t> and service applications</a:t>
            </a:r>
          </a:p>
          <a:p>
            <a:pPr lvl="2"/>
            <a:r>
              <a:rPr lang="en-US" dirty="0" smtClean="0"/>
              <a:t>Hadoop YARN</a:t>
            </a:r>
          </a:p>
          <a:p>
            <a:pPr lvl="3"/>
            <a:r>
              <a:rPr lang="en-US" dirty="0" smtClean="0"/>
              <a:t>Resource manager in Hadoop 2</a:t>
            </a:r>
          </a:p>
          <a:p>
            <a:pPr lvl="2"/>
            <a:r>
              <a:rPr lang="en-US" dirty="0" smtClean="0"/>
              <a:t>Kubernetes</a:t>
            </a:r>
          </a:p>
          <a:p>
            <a:pPr lvl="3"/>
            <a:r>
              <a:rPr lang="en-US" dirty="0" smtClean="0"/>
              <a:t>Automated deployment, scaling, and management of </a:t>
            </a:r>
            <a:r>
              <a:rPr lang="en-US" smtClean="0"/>
              <a:t>containerized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667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holders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Possible data holders</a:t>
            </a:r>
          </a:p>
          <a:p>
            <a:pPr lvl="1"/>
            <a:r>
              <a:rPr lang="en-US" dirty="0" smtClean="0"/>
              <a:t>RDD</a:t>
            </a:r>
          </a:p>
          <a:p>
            <a:pPr lvl="2"/>
            <a:r>
              <a:rPr lang="en-US" dirty="0" smtClean="0"/>
              <a:t>Resilient distributed dataset</a:t>
            </a:r>
          </a:p>
          <a:p>
            <a:pPr lvl="2"/>
            <a:r>
              <a:rPr lang="en-US" dirty="0" smtClean="0"/>
              <a:t>Immutable collection of elements partitioned across the nodes that can be operated in parallel</a:t>
            </a:r>
          </a:p>
          <a:p>
            <a:pPr lvl="2"/>
            <a:r>
              <a:rPr lang="en-US" dirty="0" smtClean="0"/>
              <a:t>Possibly in-memory</a:t>
            </a:r>
          </a:p>
          <a:p>
            <a:pPr lvl="2"/>
            <a:r>
              <a:rPr lang="en-US" dirty="0" smtClean="0"/>
              <a:t>Automatically recover from node failures</a:t>
            </a:r>
          </a:p>
          <a:p>
            <a:pPr lvl="2"/>
            <a:r>
              <a:rPr lang="en-US" dirty="0" smtClean="0"/>
              <a:t>Core API, from initial release, all languages</a:t>
            </a:r>
          </a:p>
          <a:p>
            <a:pPr lvl="1"/>
            <a:r>
              <a:rPr lang="en-US" dirty="0" smtClean="0"/>
              <a:t>Dataset</a:t>
            </a:r>
          </a:p>
          <a:p>
            <a:pPr lvl="2"/>
            <a:r>
              <a:rPr lang="en-US" dirty="0" smtClean="0"/>
              <a:t>Distributed collection of data</a:t>
            </a:r>
          </a:p>
          <a:p>
            <a:pPr lvl="2"/>
            <a:r>
              <a:rPr lang="en-US" dirty="0" smtClean="0"/>
              <a:t>Since v1.6, available only for Java and Scala</a:t>
            </a:r>
          </a:p>
          <a:p>
            <a:pPr lvl="2"/>
            <a:r>
              <a:rPr lang="en-US" dirty="0" smtClean="0"/>
              <a:t>Strong typing and lambdas from RDD</a:t>
            </a:r>
          </a:p>
          <a:p>
            <a:pPr lvl="2"/>
            <a:r>
              <a:rPr lang="en-US" dirty="0" smtClean="0"/>
              <a:t>Using Spark SQL optimized execution engine</a:t>
            </a:r>
          </a:p>
          <a:p>
            <a:pPr lvl="1"/>
            <a:r>
              <a:rPr lang="en-US" dirty="0" err="1" smtClean="0"/>
              <a:t>DataFrame</a:t>
            </a:r>
            <a:endParaRPr lang="en-US" dirty="0" smtClean="0"/>
          </a:p>
          <a:p>
            <a:pPr lvl="2"/>
            <a:r>
              <a:rPr lang="en-US" dirty="0" smtClean="0"/>
              <a:t>Like Dataset, organized into named columns</a:t>
            </a:r>
          </a:p>
          <a:p>
            <a:pPr lvl="2"/>
            <a:r>
              <a:rPr lang="en-US" dirty="0" smtClean="0"/>
              <a:t>Since v1.3, all languages</a:t>
            </a:r>
          </a:p>
          <a:p>
            <a:pPr lvl="2"/>
            <a:r>
              <a:rPr lang="en-US" dirty="0" smtClean="0"/>
              <a:t>Like a table in a relational DB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727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Construction</a:t>
            </a:r>
          </a:p>
          <a:p>
            <a:pPr lvl="1"/>
            <a:r>
              <a:rPr lang="en-US" dirty="0" smtClean="0"/>
              <a:t>Well known data file formats</a:t>
            </a:r>
          </a:p>
          <a:p>
            <a:pPr lvl="2"/>
            <a:r>
              <a:rPr lang="en-US" dirty="0" smtClean="0"/>
              <a:t>CSV, JSON, …</a:t>
            </a:r>
          </a:p>
          <a:p>
            <a:pPr lvl="1"/>
            <a:r>
              <a:rPr lang="en-US" dirty="0" smtClean="0"/>
              <a:t>Other sources</a:t>
            </a:r>
          </a:p>
          <a:p>
            <a:pPr lvl="2"/>
            <a:r>
              <a:rPr lang="en-US" dirty="0" smtClean="0"/>
              <a:t>External DB, existing RDD, tables from Hadoop, …</a:t>
            </a:r>
          </a:p>
          <a:p>
            <a:r>
              <a:rPr lang="en-US" dirty="0" smtClean="0"/>
              <a:t>Transformations</a:t>
            </a:r>
          </a:p>
          <a:p>
            <a:pPr lvl="1"/>
            <a:r>
              <a:rPr lang="en-US" dirty="0" smtClean="0"/>
              <a:t>Create a new </a:t>
            </a:r>
            <a:r>
              <a:rPr lang="en-US" dirty="0" err="1" smtClean="0"/>
              <a:t>DataFrame</a:t>
            </a:r>
            <a:r>
              <a:rPr lang="en-US" dirty="0" smtClean="0"/>
              <a:t> from the existing one</a:t>
            </a:r>
          </a:p>
          <a:p>
            <a:pPr lvl="1"/>
            <a:r>
              <a:rPr lang="en-US" dirty="0" smtClean="0"/>
              <a:t>Lazily evaluated, triggered by an action</a:t>
            </a:r>
          </a:p>
          <a:p>
            <a:r>
              <a:rPr lang="en-US" dirty="0" smtClean="0"/>
              <a:t>Actions</a:t>
            </a:r>
          </a:p>
          <a:p>
            <a:pPr lvl="1"/>
            <a:r>
              <a:rPr lang="en-US" dirty="0" smtClean="0"/>
              <a:t>Returns </a:t>
            </a:r>
            <a:r>
              <a:rPr lang="en-US" dirty="0"/>
              <a:t>a result to the driver or writes to disk</a:t>
            </a:r>
          </a:p>
        </p:txBody>
      </p:sp>
    </p:spTree>
    <p:extLst>
      <p:ext uri="{BB962C8B-B14F-4D97-AF65-F5344CB8AC3E}">
        <p14:creationId xmlns:p14="http://schemas.microsoft.com/office/powerpoint/2010/main" val="3114788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DataFrame</a:t>
            </a:r>
            <a:r>
              <a:rPr lang="en-US" dirty="0" smtClean="0"/>
              <a:t> transformations and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Transformations (examples)</a:t>
            </a:r>
          </a:p>
          <a:p>
            <a:pPr lvl="1"/>
            <a:r>
              <a:rPr lang="en-US" dirty="0" smtClean="0"/>
              <a:t>select – select a set of columns</a:t>
            </a:r>
          </a:p>
          <a:p>
            <a:pPr lvl="1"/>
            <a:r>
              <a:rPr lang="en-US" dirty="0" smtClean="0"/>
              <a:t>join – join with another </a:t>
            </a:r>
            <a:r>
              <a:rPr lang="en-US" dirty="0" err="1" smtClean="0"/>
              <a:t>DataFrame</a:t>
            </a:r>
            <a:endParaRPr lang="en-US" dirty="0" smtClean="0"/>
          </a:p>
          <a:p>
            <a:pPr lvl="1"/>
            <a:r>
              <a:rPr lang="en-US" dirty="0" err="1" smtClean="0"/>
              <a:t>groupBy</a:t>
            </a:r>
            <a:r>
              <a:rPr lang="en-US" dirty="0" smtClean="0"/>
              <a:t> – groups using specified columns</a:t>
            </a:r>
          </a:p>
          <a:p>
            <a:pPr lvl="1"/>
            <a:r>
              <a:rPr lang="en-US" dirty="0" smtClean="0"/>
              <a:t>filter – filter rows using a condition (bool or string)</a:t>
            </a:r>
          </a:p>
          <a:p>
            <a:r>
              <a:rPr lang="en-US" dirty="0" smtClean="0"/>
              <a:t>Actions (examples)</a:t>
            </a:r>
          </a:p>
          <a:p>
            <a:pPr lvl="1"/>
            <a:r>
              <a:rPr lang="en-US" dirty="0" smtClean="0"/>
              <a:t>show(n) – display the first n rows</a:t>
            </a:r>
          </a:p>
          <a:p>
            <a:pPr lvl="1"/>
            <a:r>
              <a:rPr lang="en-US" dirty="0" smtClean="0"/>
              <a:t>count – number of rows in </a:t>
            </a:r>
            <a:r>
              <a:rPr lang="en-US" dirty="0" err="1" smtClean="0"/>
              <a:t>DataFrame</a:t>
            </a:r>
            <a:endParaRPr lang="en-US" dirty="0" smtClean="0"/>
          </a:p>
          <a:p>
            <a:pPr lvl="1"/>
            <a:r>
              <a:rPr lang="en-US" dirty="0" smtClean="0"/>
              <a:t>collect – return data back to the driver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b="1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df.groupBy</a:t>
            </a:r>
            <a:r>
              <a:rPr lang="en-US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("hour").count().show(4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/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df.filter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df.age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3).collect()</a:t>
            </a:r>
            <a:endParaRPr lang="en-US" b="1" dirty="0">
              <a:solidFill>
                <a:schemeClr val="accent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766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DataFrame</a:t>
            </a:r>
            <a:r>
              <a:rPr lang="en-US" dirty="0" smtClean="0"/>
              <a:t> partitioning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72816"/>
            <a:ext cx="7309343" cy="4762413"/>
          </a:xfrm>
        </p:spPr>
      </p:pic>
    </p:spTree>
    <p:extLst>
      <p:ext uri="{BB962C8B-B14F-4D97-AF65-F5344CB8AC3E}">
        <p14:creationId xmlns:p14="http://schemas.microsoft.com/office/powerpoint/2010/main" val="556788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Spark query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2573833"/>
          </a:xfrm>
        </p:spPr>
        <p:txBody>
          <a:bodyPr/>
          <a:lstStyle/>
          <a:p>
            <a:r>
              <a:rPr lang="en-US" dirty="0" smtClean="0"/>
              <a:t>Query execution steps</a:t>
            </a:r>
          </a:p>
          <a:p>
            <a:pPr lvl="1"/>
            <a:r>
              <a:rPr lang="en-US" dirty="0" smtClean="0"/>
              <a:t>Create a logical plan</a:t>
            </a:r>
          </a:p>
          <a:p>
            <a:pPr lvl="1"/>
            <a:r>
              <a:rPr lang="en-US" dirty="0" smtClean="0"/>
              <a:t>Transform the logical plan to a physical plan</a:t>
            </a:r>
          </a:p>
          <a:p>
            <a:pPr lvl="1"/>
            <a:r>
              <a:rPr lang="en-US" dirty="0" smtClean="0"/>
              <a:t>Generate code</a:t>
            </a:r>
          </a:p>
          <a:p>
            <a:pPr lvl="1"/>
            <a:r>
              <a:rPr lang="en-US" dirty="0" smtClean="0"/>
              <a:t>Execute the tasks on a cluster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561604"/>
            <a:ext cx="8567274" cy="174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23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Spark 3.x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300588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Adaptive Query Execution (AQE)</a:t>
            </a:r>
          </a:p>
          <a:p>
            <a:pPr lvl="1"/>
            <a:r>
              <a:rPr lang="en-US" dirty="0" smtClean="0"/>
              <a:t>Runtime statistics retrieved from completed stages of the query plan are used to re-optimize the execution plan</a:t>
            </a:r>
          </a:p>
          <a:p>
            <a:pPr lvl="1"/>
            <a:r>
              <a:rPr lang="en-US" dirty="0" smtClean="0"/>
              <a:t>Dynamically coalescing shuffle partitions</a:t>
            </a:r>
          </a:p>
          <a:p>
            <a:pPr lvl="2"/>
            <a:r>
              <a:rPr lang="en-US" dirty="0" smtClean="0"/>
              <a:t>Combine adjacent small partitions into bigger partitions, reducing the number of tasks</a:t>
            </a:r>
          </a:p>
          <a:p>
            <a:pPr lvl="1"/>
            <a:r>
              <a:rPr lang="en-US" dirty="0" smtClean="0"/>
              <a:t>Dynamically switching join strategies</a:t>
            </a:r>
          </a:p>
          <a:p>
            <a:pPr lvl="2"/>
            <a:r>
              <a:rPr lang="en-US" dirty="0" smtClean="0"/>
              <a:t>Optimize join strategy at runtime based on the join relation size</a:t>
            </a:r>
          </a:p>
          <a:p>
            <a:pPr lvl="1"/>
            <a:r>
              <a:rPr lang="en-US" dirty="0" smtClean="0"/>
              <a:t>Dynamically optimizing skew joins</a:t>
            </a:r>
          </a:p>
          <a:p>
            <a:pPr lvl="2"/>
            <a:r>
              <a:rPr lang="en-US" dirty="0" smtClean="0"/>
              <a:t>Detect data skew and split skew partitions into smaller sub-partitions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57" y="4797152"/>
            <a:ext cx="8316486" cy="18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270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Spark 3.x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Dynamic partition pruning</a:t>
            </a:r>
          </a:p>
          <a:p>
            <a:pPr lvl="1"/>
            <a:r>
              <a:rPr lang="en-US" dirty="0" smtClean="0"/>
              <a:t>Data warehouse queries</a:t>
            </a:r>
          </a:p>
          <a:p>
            <a:pPr lvl="2"/>
            <a:r>
              <a:rPr lang="en-US" dirty="0" smtClean="0"/>
              <a:t>One or more fact tables referencing any number of dimensional tables</a:t>
            </a:r>
          </a:p>
          <a:p>
            <a:pPr lvl="1"/>
            <a:r>
              <a:rPr lang="en-US" dirty="0" smtClean="0"/>
              <a:t>Pruning </a:t>
            </a:r>
            <a:r>
              <a:rPr lang="en-US" dirty="0"/>
              <a:t>at runtime by reusing the dimension table broadcast results in hash </a:t>
            </a:r>
            <a:r>
              <a:rPr lang="en-US" dirty="0" smtClean="0"/>
              <a:t>joins</a:t>
            </a:r>
          </a:p>
          <a:p>
            <a:r>
              <a:rPr lang="en-US" dirty="0" smtClean="0"/>
              <a:t>Accelerator-aware scheduling</a:t>
            </a:r>
          </a:p>
          <a:p>
            <a:pPr lvl="1"/>
            <a:r>
              <a:rPr lang="en-US" dirty="0" smtClean="0"/>
              <a:t>GPU/CUDA with RAPIDS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207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aspects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662065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SparkContext</a:t>
            </a:r>
            <a:r>
              <a:rPr lang="en-US" dirty="0" smtClean="0"/>
              <a:t> type</a:t>
            </a:r>
          </a:p>
          <a:p>
            <a:pPr lvl="1"/>
            <a:r>
              <a:rPr lang="en-US" dirty="0" smtClean="0"/>
              <a:t>parallelize(col, slices)</a:t>
            </a:r>
          </a:p>
          <a:p>
            <a:pPr lvl="2"/>
            <a:r>
              <a:rPr lang="en-US" dirty="0" smtClean="0"/>
              <a:t>Distribute a local collection to form an RDD</a:t>
            </a:r>
          </a:p>
          <a:p>
            <a:pPr lvl="1"/>
            <a:r>
              <a:rPr lang="en-US" dirty="0" smtClean="0"/>
              <a:t>accumulator(</a:t>
            </a:r>
            <a:r>
              <a:rPr lang="en-US" dirty="0" err="1" smtClean="0"/>
              <a:t>ival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Creates an Accumulator with initial value</a:t>
            </a:r>
          </a:p>
          <a:p>
            <a:pPr lvl="1"/>
            <a:r>
              <a:rPr lang="en-US" dirty="0" smtClean="0"/>
              <a:t>broadcast(</a:t>
            </a:r>
            <a:r>
              <a:rPr lang="en-US" dirty="0" err="1" smtClean="0"/>
              <a:t>ival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Broadcast read-only Broadcast variable to the cluster</a:t>
            </a:r>
          </a:p>
          <a:p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RDD</a:t>
            </a:r>
            <a:r>
              <a:rPr lang="en-US" dirty="0" smtClean="0"/>
              <a:t> type</a:t>
            </a:r>
          </a:p>
          <a:p>
            <a:pPr lvl="1"/>
            <a:r>
              <a:rPr lang="en-US" dirty="0" smtClean="0"/>
              <a:t>aggregate(</a:t>
            </a:r>
            <a:r>
              <a:rPr lang="en-US" dirty="0" err="1" smtClean="0"/>
              <a:t>zeroval</a:t>
            </a:r>
            <a:r>
              <a:rPr lang="en-US" dirty="0" smtClean="0"/>
              <a:t>, </a:t>
            </a:r>
            <a:r>
              <a:rPr lang="en-US" dirty="0" err="1" smtClean="0"/>
              <a:t>seqop</a:t>
            </a:r>
            <a:r>
              <a:rPr lang="en-US" dirty="0" smtClean="0"/>
              <a:t>, </a:t>
            </a:r>
            <a:r>
              <a:rPr lang="en-US" dirty="0" err="1" smtClean="0"/>
              <a:t>combop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Aggregate elements of each partition and then the results for all partitions</a:t>
            </a:r>
          </a:p>
          <a:p>
            <a:pPr lvl="1"/>
            <a:r>
              <a:rPr lang="en-US" dirty="0" smtClean="0"/>
              <a:t>barrier</a:t>
            </a:r>
          </a:p>
          <a:p>
            <a:pPr lvl="2"/>
            <a:r>
              <a:rPr lang="en-US" dirty="0" smtClean="0"/>
              <a:t>All tasks launched together</a:t>
            </a:r>
          </a:p>
          <a:p>
            <a:pPr lvl="1"/>
            <a:r>
              <a:rPr lang="en-US" dirty="0" smtClean="0"/>
              <a:t>cache</a:t>
            </a:r>
          </a:p>
          <a:p>
            <a:pPr lvl="2"/>
            <a:r>
              <a:rPr lang="en-US" dirty="0" smtClean="0"/>
              <a:t>Partitions cached in memory</a:t>
            </a:r>
          </a:p>
          <a:p>
            <a:pPr lvl="1"/>
            <a:r>
              <a:rPr lang="en-US" dirty="0" smtClean="0"/>
              <a:t>reduce(op)</a:t>
            </a:r>
          </a:p>
        </p:txBody>
      </p:sp>
    </p:spTree>
    <p:extLst>
      <p:ext uri="{BB962C8B-B14F-4D97-AF65-F5344CB8AC3E}">
        <p14:creationId xmlns:p14="http://schemas.microsoft.com/office/powerpoint/2010/main" val="912788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Accumulator</a:t>
            </a:r>
          </a:p>
          <a:p>
            <a:pPr lvl="1"/>
            <a:r>
              <a:rPr lang="en-US" dirty="0" smtClean="0"/>
              <a:t>Worker tasks can call 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add(v)</a:t>
            </a:r>
            <a:r>
              <a:rPr lang="en-US" dirty="0" smtClean="0"/>
              <a:t> operation</a:t>
            </a:r>
          </a:p>
          <a:p>
            <a:pPr lvl="1"/>
            <a:r>
              <a:rPr lang="en-US" dirty="0" smtClean="0"/>
              <a:t>Only driver can read accumulator by calling 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value()</a:t>
            </a:r>
            <a:r>
              <a:rPr lang="en-US" dirty="0" smtClean="0"/>
              <a:t> function</a:t>
            </a:r>
          </a:p>
          <a:p>
            <a:pPr lvl="1"/>
            <a:r>
              <a:rPr lang="en-US" dirty="0" smtClean="0"/>
              <a:t>No other operations are defined</a:t>
            </a:r>
          </a:p>
          <a:p>
            <a:r>
              <a:rPr lang="en-US" dirty="0" smtClean="0"/>
              <a:t>Broadcast</a:t>
            </a:r>
          </a:p>
          <a:p>
            <a:pPr lvl="1"/>
            <a:r>
              <a:rPr lang="en-US" dirty="0" smtClean="0"/>
              <a:t>Cached read-only variable</a:t>
            </a:r>
          </a:p>
          <a:p>
            <a:pPr lvl="1"/>
            <a:r>
              <a:rPr lang="en-US" dirty="0" smtClean="0"/>
              <a:t>Tasks can read it by calling 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value()</a:t>
            </a:r>
            <a:r>
              <a:rPr lang="en-US" dirty="0" smtClean="0"/>
              <a:t>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764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Launching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Interactive shell</a:t>
            </a:r>
          </a:p>
          <a:p>
            <a:pPr lvl="1"/>
            <a:r>
              <a:rPr lang="en-US" dirty="0" smtClean="0"/>
              <a:t>Only Scala and Python</a:t>
            </a:r>
          </a:p>
          <a:p>
            <a:pPr lvl="2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YOUR_SPARK_HOME/bin/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pyspark</a:t>
            </a:r>
            <a:endParaRPr lang="en-US" b="1" dirty="0" smtClean="0">
              <a:solidFill>
                <a:schemeClr val="accent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/>
              <a:t>Standalone applications</a:t>
            </a:r>
          </a:p>
          <a:p>
            <a:pPr lvl="1"/>
            <a:r>
              <a:rPr lang="en-US" dirty="0" smtClean="0"/>
              <a:t>Unified launcher</a:t>
            </a:r>
          </a:p>
          <a:p>
            <a:pPr lvl="2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YOUR_SPARK_HOME/bin/spark-submit</a:t>
            </a:r>
          </a:p>
          <a:p>
            <a:pPr lvl="2"/>
            <a:r>
              <a:rPr lang="en-US" dirty="0" smtClean="0"/>
              <a:t>Important parameters</a:t>
            </a:r>
          </a:p>
          <a:p>
            <a:pPr lvl="3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--master </a:t>
            </a:r>
            <a:r>
              <a:rPr lang="en-US" dirty="0" smtClean="0"/>
              <a:t>– URL of the master node for the cluster</a:t>
            </a:r>
          </a:p>
          <a:p>
            <a:pPr lvl="3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--class </a:t>
            </a:r>
            <a:r>
              <a:rPr lang="en-US" dirty="0" smtClean="0"/>
              <a:t>– entry point for the application</a:t>
            </a:r>
          </a:p>
          <a:p>
            <a:pPr lvl="1"/>
            <a:r>
              <a:rPr lang="en-US" dirty="0" smtClean="0"/>
              <a:t>Master URL</a:t>
            </a:r>
          </a:p>
          <a:p>
            <a:pPr lvl="2"/>
            <a:r>
              <a:rPr lang="en-US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</a:t>
            </a:r>
            <a:r>
              <a:rPr lang="en-US" dirty="0" smtClean="0"/>
              <a:t>  - locally with one worker thread (no para)</a:t>
            </a:r>
          </a:p>
          <a:p>
            <a:pPr lvl="2"/>
            <a:r>
              <a:rPr lang="en-US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local[K]</a:t>
            </a:r>
            <a:r>
              <a:rPr lang="en-US" dirty="0" smtClean="0"/>
              <a:t> – locally with K worker threads</a:t>
            </a:r>
          </a:p>
          <a:p>
            <a:pPr lvl="2"/>
            <a:r>
              <a:rPr lang="en-US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local[*]</a:t>
            </a:r>
            <a:r>
              <a:rPr lang="en-US" dirty="0" smtClean="0"/>
              <a:t> – locally with max number of worker threads (=cores)</a:t>
            </a:r>
          </a:p>
          <a:p>
            <a:pPr lvl="2"/>
            <a:r>
              <a:rPr lang="en-US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spark://HOST:PORT</a:t>
            </a:r>
            <a:r>
              <a:rPr lang="en-US" dirty="0" smtClean="0"/>
              <a:t> – standalone Spark cluster master</a:t>
            </a:r>
          </a:p>
          <a:p>
            <a:pPr lvl="2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CM://HOST:PORT</a:t>
            </a:r>
            <a:r>
              <a:rPr lang="en-US" dirty="0" smtClean="0"/>
              <a:t> – connect to cluster manager [mesos,yarn,k8s]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835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Launching application in SLURM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Use prepared environment</a:t>
            </a:r>
          </a:p>
          <a:p>
            <a:pPr lvl="1"/>
            <a:r>
              <a:rPr lang="en-US" dirty="0" smtClean="0"/>
              <a:t>Environment home</a:t>
            </a:r>
          </a:p>
          <a:p>
            <a:pPr lvl="2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/home/_teaching/para/04-spark</a:t>
            </a:r>
          </a:p>
          <a:p>
            <a:pPr lvl="1"/>
            <a:r>
              <a:rPr lang="en-US" dirty="0" smtClean="0"/>
              <a:t>Spark cluster startup script</a:t>
            </a:r>
          </a:p>
          <a:p>
            <a:pPr lvl="2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spark-slurm.sh</a:t>
            </a:r>
          </a:p>
          <a:p>
            <a:pPr lvl="2"/>
            <a:r>
              <a:rPr lang="en-US" dirty="0" smtClean="0"/>
              <a:t>Requires</a:t>
            </a:r>
          </a:p>
          <a:p>
            <a:pPr lvl="3"/>
            <a:r>
              <a:rPr lang="en-US" dirty="0" smtClean="0"/>
              <a:t>Spark </a:t>
            </a:r>
            <a:r>
              <a:rPr lang="en-US" dirty="0" err="1" smtClean="0"/>
              <a:t>Charliecloud</a:t>
            </a:r>
            <a:r>
              <a:rPr lang="en-US" dirty="0" smtClean="0"/>
              <a:t> image directory – 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</a:t>
            </a:r>
          </a:p>
          <a:p>
            <a:pPr lvl="3"/>
            <a:r>
              <a:rPr lang="en-US" dirty="0" smtClean="0"/>
              <a:t>Network interface with IP networking – 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eno1</a:t>
            </a:r>
            <a:r>
              <a:rPr lang="en-US" dirty="0" smtClean="0"/>
              <a:t> for w[201-208]</a:t>
            </a:r>
          </a:p>
          <a:p>
            <a:pPr lvl="3"/>
            <a:r>
              <a:rPr lang="en-US" dirty="0" smtClean="0"/>
              <a:t>R/W directory – your home or project </a:t>
            </a:r>
            <a:r>
              <a:rPr lang="en-US" dirty="0" err="1" smtClean="0"/>
              <a:t>dir</a:t>
            </a:r>
            <a:r>
              <a:rPr lang="en-US" dirty="0" smtClean="0"/>
              <a:t>, mounted as 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/1</a:t>
            </a:r>
          </a:p>
          <a:p>
            <a:pPr lvl="3"/>
            <a:r>
              <a:rPr lang="en-US" dirty="0" smtClean="0"/>
              <a:t>Application – path from the container (/</a:t>
            </a:r>
            <a:r>
              <a:rPr lang="en-US" dirty="0" err="1" smtClean="0"/>
              <a:t>mnt</a:t>
            </a:r>
            <a:r>
              <a:rPr lang="en-US" dirty="0" smtClean="0"/>
              <a:t>/1/…)</a:t>
            </a:r>
          </a:p>
          <a:p>
            <a:pPr lvl="1"/>
            <a:r>
              <a:rPr lang="en-US" dirty="0" smtClean="0"/>
              <a:t>Launch the script using 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sbatch</a:t>
            </a:r>
            <a:r>
              <a:rPr lang="en-US" dirty="0" smtClean="0"/>
              <a:t> command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309403"/>
      </p:ext>
    </p:extLst>
  </p:cSld>
  <p:clrMapOvr>
    <a:masterClrMapping/>
  </p:clrMapOvr>
</p:sld>
</file>

<file path=ppt/theme/theme1.xml><?xml version="1.0" encoding="utf-8"?>
<a:theme xmlns:a="http://schemas.openxmlformats.org/drawingml/2006/main" name="kuba">
  <a:themeElements>
    <a:clrScheme name="kub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kub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ub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b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kuba</Template>
  <TotalTime>11063</TotalTime>
  <Words>918</Words>
  <Application>Microsoft Office PowerPoint</Application>
  <PresentationFormat>On-screen Show (4:3)</PresentationFormat>
  <Paragraphs>177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Wingdings</vt:lpstr>
      <vt:lpstr>Courier New</vt:lpstr>
      <vt:lpstr>kuba</vt:lpstr>
      <vt:lpstr>Spark</vt:lpstr>
      <vt:lpstr>Spark</vt:lpstr>
      <vt:lpstr>Spark</vt:lpstr>
      <vt:lpstr>Spark application</vt:lpstr>
      <vt:lpstr>Spark application structure</vt:lpstr>
      <vt:lpstr>Cluster managers</vt:lpstr>
      <vt:lpstr>Data holders</vt:lpstr>
      <vt:lpstr>DataFrame</vt:lpstr>
      <vt:lpstr>DataFrame transformations and actions</vt:lpstr>
      <vt:lpstr>DataFrame partitioning</vt:lpstr>
      <vt:lpstr>Spark query execution</vt:lpstr>
      <vt:lpstr>Advanced Spark 3.x features</vt:lpstr>
      <vt:lpstr>Advanced Spark 3.x features</vt:lpstr>
      <vt:lpstr>Parallel aspects</vt:lpstr>
      <vt:lpstr>Shared variables</vt:lpstr>
      <vt:lpstr>Launching application</vt:lpstr>
      <vt:lpstr>Launching application in SLURM environment</vt:lpstr>
    </vt:vector>
  </TitlesOfParts>
  <Company>Ulita, KSI, MFF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Principy překladačů</dc:title>
  <dc:creator>Jakub Yaghob</dc:creator>
  <cp:lastModifiedBy>Jakub Yaghob</cp:lastModifiedBy>
  <cp:revision>104</cp:revision>
  <dcterms:created xsi:type="dcterms:W3CDTF">2005-09-28T09:53:52Z</dcterms:created>
  <dcterms:modified xsi:type="dcterms:W3CDTF">2024-04-09T01:17:07Z</dcterms:modified>
</cp:coreProperties>
</file>