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48"/>
  </p:notesMasterIdLst>
  <p:sldIdLst>
    <p:sldId id="256" r:id="rId2"/>
    <p:sldId id="282" r:id="rId3"/>
    <p:sldId id="283" r:id="rId4"/>
    <p:sldId id="329" r:id="rId5"/>
    <p:sldId id="288" r:id="rId6"/>
    <p:sldId id="286" r:id="rId7"/>
    <p:sldId id="287" r:id="rId8"/>
    <p:sldId id="291" r:id="rId9"/>
    <p:sldId id="289" r:id="rId10"/>
    <p:sldId id="292" r:id="rId11"/>
    <p:sldId id="293" r:id="rId12"/>
    <p:sldId id="294" r:id="rId13"/>
    <p:sldId id="295" r:id="rId14"/>
    <p:sldId id="296" r:id="rId15"/>
    <p:sldId id="323" r:id="rId16"/>
    <p:sldId id="297" r:id="rId17"/>
    <p:sldId id="330" r:id="rId18"/>
    <p:sldId id="324" r:id="rId19"/>
    <p:sldId id="298" r:id="rId20"/>
    <p:sldId id="325" r:id="rId21"/>
    <p:sldId id="300" r:id="rId22"/>
    <p:sldId id="318" r:id="rId23"/>
    <p:sldId id="319" r:id="rId24"/>
    <p:sldId id="328" r:id="rId25"/>
    <p:sldId id="301" r:id="rId26"/>
    <p:sldId id="320" r:id="rId27"/>
    <p:sldId id="302" r:id="rId28"/>
    <p:sldId id="331" r:id="rId29"/>
    <p:sldId id="332" r:id="rId30"/>
    <p:sldId id="333" r:id="rId31"/>
    <p:sldId id="334" r:id="rId32"/>
    <p:sldId id="335" r:id="rId33"/>
    <p:sldId id="336" r:id="rId34"/>
    <p:sldId id="321" r:id="rId35"/>
    <p:sldId id="305" r:id="rId36"/>
    <p:sldId id="306" r:id="rId37"/>
    <p:sldId id="310" r:id="rId38"/>
    <p:sldId id="311" r:id="rId39"/>
    <p:sldId id="313" r:id="rId40"/>
    <p:sldId id="322" r:id="rId41"/>
    <p:sldId id="314" r:id="rId42"/>
    <p:sldId id="342" r:id="rId43"/>
    <p:sldId id="343" r:id="rId44"/>
    <p:sldId id="344" r:id="rId45"/>
    <p:sldId id="345" r:id="rId46"/>
    <p:sldId id="338" r:id="rId4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20000"/>
      </a:spcBef>
      <a:spcAft>
        <a:spcPct val="0"/>
      </a:spcAft>
      <a:buClr>
        <a:schemeClr val="tx2"/>
      </a:buClr>
      <a:buSzPct val="70000"/>
      <a:buFont typeface="Wingdings" pitchFamily="2" charset="2"/>
      <a:buChar char="l"/>
      <a:defRPr sz="3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20000"/>
      </a:spcBef>
      <a:spcAft>
        <a:spcPct val="0"/>
      </a:spcAft>
      <a:buClr>
        <a:schemeClr val="tx2"/>
      </a:buClr>
      <a:buSzPct val="70000"/>
      <a:buFont typeface="Wingdings" pitchFamily="2" charset="2"/>
      <a:buChar char="l"/>
      <a:defRPr sz="3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20000"/>
      </a:spcBef>
      <a:spcAft>
        <a:spcPct val="0"/>
      </a:spcAft>
      <a:buClr>
        <a:schemeClr val="tx2"/>
      </a:buClr>
      <a:buSzPct val="70000"/>
      <a:buFont typeface="Wingdings" pitchFamily="2" charset="2"/>
      <a:buChar char="l"/>
      <a:defRPr sz="3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20000"/>
      </a:spcBef>
      <a:spcAft>
        <a:spcPct val="0"/>
      </a:spcAft>
      <a:buClr>
        <a:schemeClr val="tx2"/>
      </a:buClr>
      <a:buSzPct val="70000"/>
      <a:buFont typeface="Wingdings" pitchFamily="2" charset="2"/>
      <a:buChar char="l"/>
      <a:defRPr sz="3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20000"/>
      </a:spcBef>
      <a:spcAft>
        <a:spcPct val="0"/>
      </a:spcAft>
      <a:buClr>
        <a:schemeClr val="tx2"/>
      </a:buClr>
      <a:buSzPct val="70000"/>
      <a:buFont typeface="Wingdings" pitchFamily="2" charset="2"/>
      <a:buChar char="l"/>
      <a:defRPr sz="3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0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70" autoAdjust="0"/>
    <p:restoredTop sz="86386" autoAdjust="0"/>
  </p:normalViewPr>
  <p:slideViewPr>
    <p:cSldViewPr>
      <p:cViewPr varScale="1">
        <p:scale>
          <a:sx n="109" d="100"/>
          <a:sy n="109" d="100"/>
        </p:scale>
        <p:origin x="147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DF8962-0056-4B91-AB54-5BDD4531255E}" type="datetimeFigureOut">
              <a:rPr lang="cs-CZ" smtClean="0"/>
              <a:t>12.03.2024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528114-1BDC-4B6E-9B95-34988357E4C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11776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err="1"/>
              <a:t>Note</a:t>
            </a:r>
            <a:r>
              <a:rPr lang="cs-CZ" dirty="0"/>
              <a:t> </a:t>
            </a:r>
            <a:r>
              <a:rPr lang="cs-CZ" dirty="0" err="1"/>
              <a:t>that</a:t>
            </a:r>
            <a:r>
              <a:rPr lang="cs-CZ" dirty="0"/>
              <a:t> in </a:t>
            </a:r>
            <a:r>
              <a:rPr lang="cs-CZ" dirty="0" err="1"/>
              <a:t>theory</a:t>
            </a:r>
            <a:r>
              <a:rPr lang="cs-CZ" dirty="0"/>
              <a:t>, body</a:t>
            </a:r>
            <a:r>
              <a:rPr lang="cs-CZ" baseline="0" dirty="0"/>
              <a:t> </a:t>
            </a:r>
            <a:r>
              <a:rPr lang="cs-CZ" baseline="0" dirty="0" err="1"/>
              <a:t>does</a:t>
            </a:r>
            <a:r>
              <a:rPr lang="cs-CZ" baseline="0" dirty="0"/>
              <a:t> not </a:t>
            </a:r>
            <a:r>
              <a:rPr lang="cs-CZ" baseline="0" dirty="0" err="1"/>
              <a:t>have</a:t>
            </a:r>
            <a:r>
              <a:rPr lang="cs-CZ" baseline="0" dirty="0"/>
              <a:t> to split (</a:t>
            </a:r>
            <a:r>
              <a:rPr lang="cs-CZ" baseline="0" dirty="0" err="1"/>
              <a:t>be</a:t>
            </a:r>
            <a:r>
              <a:rPr lang="cs-CZ" baseline="0" dirty="0"/>
              <a:t> </a:t>
            </a:r>
            <a:r>
              <a:rPr lang="cs-CZ" baseline="0" dirty="0" err="1"/>
              <a:t>copied</a:t>
            </a:r>
            <a:r>
              <a:rPr lang="cs-CZ" baseline="0" dirty="0"/>
              <a:t>) in </a:t>
            </a:r>
            <a:r>
              <a:rPr lang="cs-CZ" baseline="0" dirty="0" err="1"/>
              <a:t>every</a:t>
            </a:r>
            <a:r>
              <a:rPr lang="cs-CZ" baseline="0" dirty="0"/>
              <a:t> </a:t>
            </a:r>
            <a:r>
              <a:rPr lang="cs-CZ" baseline="0" dirty="0" err="1"/>
              <a:t>pattern</a:t>
            </a:r>
            <a:r>
              <a:rPr lang="cs-CZ" baseline="0" dirty="0"/>
              <a:t>. </a:t>
            </a:r>
            <a:r>
              <a:rPr lang="en-US" baseline="0" dirty="0"/>
              <a:t>However, the concept is to split the body whenever range splits.</a:t>
            </a:r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28114-1BDC-4B6E-9B95-34988357E4CA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422911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 filter</a:t>
            </a:r>
            <a:r>
              <a:rPr lang="en-US" baseline="0" dirty="0"/>
              <a:t> is a special case as it controls the flow. It gets special </a:t>
            </a:r>
            <a:r>
              <a:rPr lang="en-US" baseline="0" dirty="0" err="1"/>
              <a:t>control_flow</a:t>
            </a:r>
            <a:r>
              <a:rPr lang="en-US" baseline="0" dirty="0"/>
              <a:t> structure, which is used for signaling that there are no more data to process (</a:t>
            </a:r>
            <a:r>
              <a:rPr lang="en-US" baseline="0" dirty="0" err="1"/>
              <a:t>fc.stop</a:t>
            </a:r>
            <a:r>
              <a:rPr lang="en-US" baseline="0" dirty="0"/>
              <a:t>()).</a:t>
            </a:r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28114-1BDC-4B6E-9B95-34988357E4CA}" type="slidenum">
              <a:rPr lang="cs-CZ" smtClean="0"/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930739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</a:t>
            </a:r>
            <a:r>
              <a:rPr lang="en-US" baseline="0" dirty="0"/>
              <a:t> that size() may return negative number.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28114-1BDC-4B6E-9B95-34988357E4CA}" type="slidenum">
              <a:rPr lang="cs-CZ" smtClean="0"/>
              <a:t>31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287625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</a:t>
            </a:r>
            <a:r>
              <a:rPr lang="en-US" baseline="0" dirty="0"/>
              <a:t> allocators have also standard C interface.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28114-1BDC-4B6E-9B95-34988357E4CA}" type="slidenum">
              <a:rPr lang="cs-CZ" smtClean="0"/>
              <a:t>38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531975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cs-CZ" sz="1800" dirty="0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cs-CZ" sz="1800" dirty="0"/>
          </a:p>
        </p:txBody>
      </p:sp>
      <p:pic>
        <p:nvPicPr>
          <p:cNvPr id="6" name="Picture 9" descr="b2e2lirt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3775" y="3392488"/>
            <a:ext cx="1684338" cy="140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33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200"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B197C7-6EA0-4537-A2E1-A9FD985A3B7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42632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71A7B3-F91F-485D-9966-A829919226B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66015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79B53E-AE11-4FD6-A624-6CF1B842C32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62714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149FF2-6961-4C67-A976-1E2E5EFDCDC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47969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993B22-A9D9-4486-989A-06F25F21735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31321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A62450-8A87-416C-B3FA-07A400D755F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21207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A81134-B496-47B8-A628-8A2E165FB60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11663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487D87-1E57-41C7-9EC1-6A3BCC5AC16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17539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66EC7E-6DCF-4BC9-A411-E813DD55F4E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21341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124365-1FC6-4771-85DC-794D4E26E1A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38466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6B688B-CFFA-4321-8658-FCA76E03457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32445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cs-CZ" sz="1800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3210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buClrTx/>
              <a:buSzTx/>
              <a:buFontTx/>
              <a:buNone/>
              <a:defRPr sz="10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210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0"/>
              </a:spcBef>
              <a:buClrTx/>
              <a:buSzTx/>
              <a:buFontTx/>
              <a:buNone/>
              <a:defRPr sz="10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210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buClrTx/>
              <a:buSzTx/>
              <a:buFontTx/>
              <a:buNone/>
              <a:defRPr sz="1000"/>
            </a:lvl1pPr>
          </a:lstStyle>
          <a:p>
            <a:pPr>
              <a:defRPr/>
            </a:pPr>
            <a:fld id="{39986751-6548-43D8-AF33-8DB3BC4DE12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132104" name="Rectangle 8"/>
          <p:cNvSpPr>
            <a:spLocks noChangeArrowheads="1"/>
          </p:cNvSpPr>
          <p:nvPr/>
        </p:nvSpPr>
        <p:spPr bwMode="auto">
          <a:xfrm>
            <a:off x="0" y="25574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cs-CZ" sz="1800" dirty="0"/>
          </a:p>
        </p:txBody>
      </p:sp>
      <p:pic>
        <p:nvPicPr>
          <p:cNvPr id="1033" name="Picture 9" descr="b2e2lirt[1]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9575" y="115888"/>
            <a:ext cx="1114425" cy="93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600">
          <a:solidFill>
            <a:schemeClr val="tx1"/>
          </a:solidFill>
          <a:latin typeface="+mn-lt"/>
        </a:defRPr>
      </a:lvl2pPr>
      <a:lvl3pPr marL="987425" indent="-2936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300">
          <a:solidFill>
            <a:schemeClr val="tx1"/>
          </a:solidFill>
          <a:latin typeface="+mn-lt"/>
        </a:defRPr>
      </a:lvl3pPr>
      <a:lvl4pPr marL="1281113" indent="-2921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1598613" indent="-31591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z="3900"/>
              <a:t>Threading Building Blocks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cs-CZ" dirty="0"/>
              <a:t>Martin Kruliš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15888"/>
            <a:ext cx="7543800" cy="1295400"/>
          </a:xfrm>
        </p:spPr>
        <p:txBody>
          <a:bodyPr/>
          <a:lstStyle/>
          <a:p>
            <a:r>
              <a:rPr lang="en-US"/>
              <a:t>Introduction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part of Intel </a:t>
            </a:r>
            <a:r>
              <a:rPr lang="en-US" dirty="0" err="1"/>
              <a:t>oneAPI</a:t>
            </a:r>
            <a:endParaRPr lang="en-US" dirty="0"/>
          </a:p>
          <a:p>
            <a:pPr lvl="1"/>
            <a:r>
              <a:rPr lang="en-US" sz="1600" dirty="0">
                <a:solidFill>
                  <a:srgbClr val="0070C0"/>
                </a:solidFill>
              </a:rPr>
              <a:t>https://spec.oneapi.io/versions/latest/elements/oneTBB/source/nested-index.html</a:t>
            </a:r>
          </a:p>
          <a:p>
            <a:r>
              <a:rPr lang="en-US" dirty="0"/>
              <a:t>J. </a:t>
            </a:r>
            <a:r>
              <a:rPr lang="en-US" dirty="0" err="1"/>
              <a:t>Reinders</a:t>
            </a:r>
            <a:r>
              <a:rPr lang="en-US" dirty="0"/>
              <a:t> - Intel® Threading Building Blocks: Outfitting C++ for Multi-core Processor Parallelism – O’REILLY 2007</a:t>
            </a:r>
          </a:p>
          <a:p>
            <a:pPr lvl="1"/>
            <a:r>
              <a:rPr lang="en-US" dirty="0"/>
              <a:t>Somewhat obsolete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737273"/>
            <a:ext cx="2592387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653136"/>
            <a:ext cx="904875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9963" y="4437112"/>
            <a:ext cx="1401762" cy="183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C++ library</a:t>
            </a:r>
          </a:p>
          <a:p>
            <a:pPr lvl="1"/>
            <a:r>
              <a:rPr lang="en-US" dirty="0"/>
              <a:t>Namespace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oneapi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tbb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/>
              <a:t>Templates</a:t>
            </a:r>
          </a:p>
          <a:p>
            <a:r>
              <a:rPr lang="en-US" dirty="0"/>
              <a:t>Compatible with other threading libraries (</a:t>
            </a:r>
            <a:r>
              <a:rPr lang="en-US" dirty="0" err="1"/>
              <a:t>pthreads</a:t>
            </a:r>
            <a:r>
              <a:rPr lang="en-US" dirty="0"/>
              <a:t>, </a:t>
            </a:r>
            <a:r>
              <a:rPr lang="en-US" dirty="0" err="1"/>
              <a:t>OpenMP</a:t>
            </a:r>
            <a:r>
              <a:rPr lang="en-US" dirty="0"/>
              <a:t>,…)</a:t>
            </a:r>
          </a:p>
          <a:p>
            <a:r>
              <a:rPr lang="en-US" dirty="0"/>
              <a:t>Works with tasks, not threads</a:t>
            </a:r>
            <a:endParaRPr lang="cs-CZ" dirty="0"/>
          </a:p>
        </p:txBody>
      </p:sp>
      <p:sp>
        <p:nvSpPr>
          <p:cNvPr id="4" name="Zaoblený obdélníkový popisek 1"/>
          <p:cNvSpPr/>
          <p:nvPr/>
        </p:nvSpPr>
        <p:spPr bwMode="auto">
          <a:xfrm>
            <a:off x="5940152" y="1988840"/>
            <a:ext cx="2556284" cy="720080"/>
          </a:xfrm>
          <a:prstGeom prst="wedgeRoundRectCallout">
            <a:avLst>
              <a:gd name="adj1" fmla="val -68824"/>
              <a:gd name="adj2" fmla="val 18142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>
                <a:solidFill>
                  <a:schemeClr val="tx1"/>
                </a:solidFill>
                <a:latin typeface="Arial" charset="0"/>
              </a:rPr>
              <a:t>Used to be </a:t>
            </a:r>
            <a:r>
              <a:rPr lang="en-US" sz="18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tbb</a:t>
            </a:r>
            <a:r>
              <a:rPr lang="en-US" sz="1800" dirty="0">
                <a:solidFill>
                  <a:schemeClr val="tx1"/>
                </a:solidFill>
                <a:latin typeface="Arial" charset="0"/>
              </a:rPr>
              <a:t> only</a:t>
            </a:r>
            <a:endParaRPr kumimoji="0" lang="cs-CZ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Contents of the Library</a:t>
            </a:r>
            <a:endParaRPr lang="cs-CZ" dirty="0"/>
          </a:p>
        </p:txBody>
      </p:sp>
      <p:sp>
        <p:nvSpPr>
          <p:cNvPr id="2" name="Zaoblený obdélník 1"/>
          <p:cNvSpPr/>
          <p:nvPr/>
        </p:nvSpPr>
        <p:spPr bwMode="auto">
          <a:xfrm>
            <a:off x="899592" y="5013176"/>
            <a:ext cx="1656184" cy="93610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s-CZ" sz="2400" dirty="0" err="1">
                <a:solidFill>
                  <a:schemeClr val="tx1"/>
                </a:solidFill>
                <a:latin typeface="Arial" charset="0"/>
              </a:rPr>
              <a:t>Threads</a:t>
            </a:r>
            <a:endParaRPr kumimoji="0" lang="cs-CZ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Zaoblený obdélník 5"/>
          <p:cNvSpPr/>
          <p:nvPr/>
        </p:nvSpPr>
        <p:spPr bwMode="auto">
          <a:xfrm>
            <a:off x="2699792" y="5013176"/>
            <a:ext cx="1656184" cy="93610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s-CZ" sz="2400" dirty="0" err="1">
                <a:solidFill>
                  <a:schemeClr val="tx1"/>
                </a:solidFill>
                <a:latin typeface="Arial" charset="0"/>
              </a:rPr>
              <a:t>Sync</a:t>
            </a:r>
            <a:r>
              <a:rPr lang="cs-CZ" sz="2400" dirty="0">
                <a:solidFill>
                  <a:schemeClr val="tx1"/>
                </a:solidFill>
                <a:latin typeface="Arial" charset="0"/>
              </a:rPr>
              <a:t>.</a:t>
            </a:r>
            <a:br>
              <a:rPr lang="cs-CZ" sz="2400" dirty="0">
                <a:solidFill>
                  <a:schemeClr val="tx1"/>
                </a:solidFill>
                <a:latin typeface="Arial" charset="0"/>
              </a:rPr>
            </a:br>
            <a:r>
              <a:rPr lang="cs-CZ" sz="2400" dirty="0" err="1">
                <a:solidFill>
                  <a:schemeClr val="tx1"/>
                </a:solidFill>
                <a:latin typeface="Arial" charset="0"/>
              </a:rPr>
              <a:t>Primitives</a:t>
            </a:r>
            <a:endParaRPr kumimoji="0" lang="cs-CZ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Zaoblený obdélník 6"/>
          <p:cNvSpPr/>
          <p:nvPr/>
        </p:nvSpPr>
        <p:spPr bwMode="auto">
          <a:xfrm>
            <a:off x="6300192" y="5013176"/>
            <a:ext cx="1656184" cy="93610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s-CZ" sz="2400" dirty="0" err="1">
                <a:solidFill>
                  <a:schemeClr val="tx1"/>
                </a:solidFill>
                <a:latin typeface="Arial" charset="0"/>
              </a:rPr>
              <a:t>Memory</a:t>
            </a:r>
            <a:br>
              <a:rPr lang="cs-CZ" sz="2400" dirty="0">
                <a:solidFill>
                  <a:schemeClr val="tx1"/>
                </a:solidFill>
                <a:latin typeface="Arial" charset="0"/>
              </a:rPr>
            </a:br>
            <a:r>
              <a:rPr lang="cs-CZ" sz="2400" dirty="0" err="1">
                <a:solidFill>
                  <a:schemeClr val="tx1"/>
                </a:solidFill>
                <a:latin typeface="Arial" charset="0"/>
              </a:rPr>
              <a:t>Allocator</a:t>
            </a:r>
            <a:endParaRPr kumimoji="0" lang="cs-CZ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Zaoblený obdélník 7"/>
          <p:cNvSpPr/>
          <p:nvPr/>
        </p:nvSpPr>
        <p:spPr bwMode="auto">
          <a:xfrm>
            <a:off x="4499992" y="5013176"/>
            <a:ext cx="1656184" cy="93610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s-CZ" sz="2400" dirty="0" err="1">
                <a:solidFill>
                  <a:schemeClr val="tx1"/>
                </a:solidFill>
                <a:latin typeface="Arial" charset="0"/>
              </a:rPr>
              <a:t>Utilities</a:t>
            </a:r>
            <a:endParaRPr lang="cs-CZ" sz="2400" dirty="0">
              <a:solidFill>
                <a:schemeClr val="tx1"/>
              </a:solidFill>
              <a:latin typeface="Arial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(</a:t>
            </a:r>
            <a:r>
              <a:rPr kumimoji="0" lang="cs-CZ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Timing</a:t>
            </a:r>
            <a:r>
              <a:rPr kumimoji="0" lang="cs-CZ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,…)</a:t>
            </a:r>
          </a:p>
        </p:txBody>
      </p:sp>
      <p:sp>
        <p:nvSpPr>
          <p:cNvPr id="9" name="Zaoblený obdélník 8"/>
          <p:cNvSpPr/>
          <p:nvPr/>
        </p:nvSpPr>
        <p:spPr bwMode="auto">
          <a:xfrm>
            <a:off x="899592" y="3429000"/>
            <a:ext cx="2520280" cy="93610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s-CZ" sz="2400" dirty="0" err="1">
                <a:solidFill>
                  <a:schemeClr val="tx1"/>
                </a:solidFill>
                <a:latin typeface="Arial" charset="0"/>
              </a:rPr>
              <a:t>Task</a:t>
            </a:r>
            <a:r>
              <a:rPr lang="cs-CZ" sz="2400" dirty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cs-CZ" sz="2400" dirty="0" err="1">
                <a:solidFill>
                  <a:schemeClr val="tx1"/>
                </a:solidFill>
                <a:latin typeface="Arial" charset="0"/>
              </a:rPr>
              <a:t>Scheduler</a:t>
            </a:r>
            <a:endParaRPr kumimoji="0" lang="cs-CZ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Zaoblený obdélník 9"/>
          <p:cNvSpPr/>
          <p:nvPr/>
        </p:nvSpPr>
        <p:spPr bwMode="auto">
          <a:xfrm>
            <a:off x="907516" y="1844824"/>
            <a:ext cx="2512355" cy="93610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s-CZ" sz="2400" dirty="0" err="1">
                <a:solidFill>
                  <a:schemeClr val="tx1"/>
                </a:solidFill>
                <a:latin typeface="Arial" charset="0"/>
              </a:rPr>
              <a:t>Parallel</a:t>
            </a:r>
            <a:br>
              <a:rPr lang="cs-CZ" sz="2400" dirty="0">
                <a:solidFill>
                  <a:schemeClr val="tx1"/>
                </a:solidFill>
                <a:latin typeface="Arial" charset="0"/>
              </a:rPr>
            </a:br>
            <a:r>
              <a:rPr lang="cs-CZ" sz="2400" dirty="0" err="1">
                <a:solidFill>
                  <a:schemeClr val="tx1"/>
                </a:solidFill>
                <a:latin typeface="Arial" charset="0"/>
              </a:rPr>
              <a:t>Algorithms</a:t>
            </a:r>
            <a:endParaRPr kumimoji="0" lang="cs-CZ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Zaoblený obdélník 10"/>
          <p:cNvSpPr/>
          <p:nvPr/>
        </p:nvSpPr>
        <p:spPr bwMode="auto">
          <a:xfrm>
            <a:off x="6319755" y="1844824"/>
            <a:ext cx="1656184" cy="2520280"/>
          </a:xfrm>
          <a:prstGeom prst="roundRect">
            <a:avLst/>
          </a:prstGeom>
          <a:gradFill>
            <a:gsLst>
              <a:gs pos="0">
                <a:srgbClr val="FFC000"/>
              </a:gs>
              <a:gs pos="100000">
                <a:schemeClr val="accent1">
                  <a:lumMod val="40000"/>
                  <a:lumOff val="60000"/>
                </a:schemeClr>
              </a:gs>
            </a:gsLst>
          </a:gradFill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s-CZ" sz="2400" dirty="0" err="1">
                <a:solidFill>
                  <a:schemeClr val="tx1"/>
                </a:solidFill>
                <a:latin typeface="Arial" charset="0"/>
              </a:rPr>
              <a:t>Containers</a:t>
            </a:r>
            <a:endParaRPr kumimoji="0" lang="cs-CZ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Zaoblený obdélník 11"/>
          <p:cNvSpPr/>
          <p:nvPr/>
        </p:nvSpPr>
        <p:spPr bwMode="auto">
          <a:xfrm>
            <a:off x="3635896" y="3429000"/>
            <a:ext cx="2520280" cy="93610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s-CZ" sz="2400" dirty="0" err="1">
                <a:solidFill>
                  <a:schemeClr val="tx1"/>
                </a:solidFill>
                <a:latin typeface="Arial" charset="0"/>
              </a:rPr>
              <a:t>Thread</a:t>
            </a:r>
            <a:r>
              <a:rPr lang="cs-CZ" sz="2400" dirty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cs-CZ" sz="2400" dirty="0" err="1">
                <a:solidFill>
                  <a:schemeClr val="tx1"/>
                </a:solidFill>
                <a:latin typeface="Arial" charset="0"/>
              </a:rPr>
              <a:t>Local</a:t>
            </a:r>
            <a:endParaRPr lang="cs-CZ" sz="2400" dirty="0">
              <a:solidFill>
                <a:schemeClr val="tx1"/>
              </a:solidFill>
              <a:latin typeface="Arial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s-CZ" sz="2400" dirty="0" err="1">
                <a:solidFill>
                  <a:schemeClr val="tx1"/>
                </a:solidFill>
                <a:latin typeface="Arial" charset="0"/>
              </a:rPr>
              <a:t>Storage</a:t>
            </a:r>
            <a:endParaRPr kumimoji="0" lang="cs-CZ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Zaoblený obdélník 12"/>
          <p:cNvSpPr/>
          <p:nvPr/>
        </p:nvSpPr>
        <p:spPr bwMode="auto">
          <a:xfrm>
            <a:off x="3647227" y="1844824"/>
            <a:ext cx="2512355" cy="93610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s-CZ" sz="2400" dirty="0" err="1">
                <a:solidFill>
                  <a:schemeClr val="tx1"/>
                </a:solidFill>
                <a:latin typeface="Arial" charset="0"/>
              </a:rPr>
              <a:t>Flow</a:t>
            </a:r>
            <a:r>
              <a:rPr lang="cs-CZ" sz="2400" dirty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cs-CZ" sz="2400" dirty="0" err="1">
                <a:solidFill>
                  <a:schemeClr val="tx1"/>
                </a:solidFill>
                <a:latin typeface="Arial" charset="0"/>
              </a:rPr>
              <a:t>Graph</a:t>
            </a:r>
            <a:endParaRPr kumimoji="0" lang="cs-CZ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5" name="Přímá spojnice 4"/>
          <p:cNvCxnSpPr/>
          <p:nvPr/>
        </p:nvCxnSpPr>
        <p:spPr bwMode="auto">
          <a:xfrm>
            <a:off x="907516" y="4725144"/>
            <a:ext cx="524866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Přímá spojnice 15"/>
          <p:cNvCxnSpPr/>
          <p:nvPr/>
        </p:nvCxnSpPr>
        <p:spPr bwMode="auto">
          <a:xfrm>
            <a:off x="910922" y="3080570"/>
            <a:ext cx="524866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4823599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Initialization</a:t>
            </a:r>
            <a:endParaRPr lang="cs-CZ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330066"/>
              </a:buClr>
              <a:defRPr/>
            </a:pPr>
            <a:r>
              <a:rPr lang="en-US" dirty="0">
                <a:solidFill>
                  <a:srgbClr val="000000"/>
                </a:solidFill>
              </a:rPr>
              <a:t>None required (starts automatically)</a:t>
            </a:r>
            <a:endParaRPr lang="en-US" dirty="0"/>
          </a:p>
          <a:p>
            <a:pPr marL="806450" lvl="1" indent="-457200">
              <a:buClr>
                <a:srgbClr val="330066"/>
              </a:buClr>
              <a:defRPr/>
            </a:pP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task_scheduler_init</a:t>
            </a:r>
            <a:r>
              <a:rPr lang="en-US" dirty="0"/>
              <a:t> class</a:t>
            </a:r>
          </a:p>
          <a:p>
            <a:pPr lvl="2" indent="-342900">
              <a:buClr>
                <a:srgbClr val="330066"/>
              </a:buClr>
              <a:defRPr/>
            </a:pPr>
            <a:r>
              <a:rPr lang="en-US" dirty="0"/>
              <a:t>Constructor takes number of threads</a:t>
            </a:r>
          </a:p>
          <a:p>
            <a:pPr lvl="2" indent="-342900">
              <a:buClr>
                <a:srgbClr val="330066"/>
              </a:buClr>
              <a:defRPr/>
            </a:pPr>
            <a:r>
              <a:rPr lang="en-US" dirty="0"/>
              <a:t>DEPRECATED!</a:t>
            </a:r>
          </a:p>
          <a:p>
            <a:pPr marL="1216025" lvl="2" indent="-571500">
              <a:buClr>
                <a:srgbClr val="330066"/>
              </a:buClr>
              <a:defRPr/>
            </a:pPr>
            <a:endParaRPr lang="en-US" dirty="0"/>
          </a:p>
          <a:p>
            <a:pPr marL="806450" lvl="1" indent="-457200">
              <a:buClr>
                <a:srgbClr val="330066"/>
              </a:buClr>
              <a:defRPr/>
            </a:pP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global_control</a:t>
            </a:r>
            <a:r>
              <a:rPr lang="en-US" dirty="0"/>
              <a:t> class</a:t>
            </a:r>
          </a:p>
          <a:p>
            <a:pPr lvl="2" indent="-342900">
              <a:buClr>
                <a:srgbClr val="330066"/>
              </a:buClr>
              <a:defRPr/>
            </a:pPr>
            <a:r>
              <a:rPr lang="en-US" dirty="0"/>
              <a:t>Constructor takes limit values for</a:t>
            </a:r>
            <a:br>
              <a:rPr lang="en-US" dirty="0"/>
            </a:br>
            <a:r>
              <a:rPr lang="en-US" dirty="0"/>
              <a:t>number of threads and their stack sizes</a:t>
            </a:r>
          </a:p>
        </p:txBody>
      </p:sp>
      <p:sp>
        <p:nvSpPr>
          <p:cNvPr id="2" name="Zaoblený obdélníkový popisek 1"/>
          <p:cNvSpPr/>
          <p:nvPr/>
        </p:nvSpPr>
        <p:spPr bwMode="auto">
          <a:xfrm>
            <a:off x="2447764" y="5517232"/>
            <a:ext cx="4248472" cy="720080"/>
          </a:xfrm>
          <a:prstGeom prst="wedgeRoundRectCallout">
            <a:avLst>
              <a:gd name="adj1" fmla="val -29327"/>
              <a:gd name="adj2" fmla="val -91648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>
                <a:solidFill>
                  <a:schemeClr val="tx1"/>
                </a:solidFill>
                <a:latin typeface="Arial" charset="0"/>
              </a:rPr>
              <a:t>Optional, for debugging/testing only</a:t>
            </a:r>
            <a:endParaRPr kumimoji="0" lang="cs-CZ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Parallel algorithms</a:t>
            </a:r>
            <a:endParaRPr lang="cs-CZ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91264" cy="4411662"/>
          </a:xfrm>
        </p:spPr>
        <p:txBody>
          <a:bodyPr/>
          <a:lstStyle/>
          <a:p>
            <a:r>
              <a:rPr lang="en-US" dirty="0" err="1"/>
              <a:t>parallel_for</a:t>
            </a:r>
            <a:endParaRPr lang="en-US" dirty="0"/>
          </a:p>
          <a:p>
            <a:r>
              <a:rPr lang="en-US" dirty="0" err="1"/>
              <a:t>parallel_for_each</a:t>
            </a:r>
            <a:endParaRPr lang="en-US" dirty="0"/>
          </a:p>
          <a:p>
            <a:r>
              <a:rPr lang="en-US" dirty="0" err="1"/>
              <a:t>parallel_reduce</a:t>
            </a:r>
            <a:r>
              <a:rPr lang="en-US" dirty="0"/>
              <a:t>, </a:t>
            </a:r>
            <a:r>
              <a:rPr lang="en-US" dirty="0" err="1"/>
              <a:t>parallel_deterministic_reduce</a:t>
            </a:r>
            <a:endParaRPr lang="en-US" dirty="0"/>
          </a:p>
          <a:p>
            <a:r>
              <a:rPr lang="en-US" dirty="0" err="1"/>
              <a:t>parallel_scan</a:t>
            </a:r>
            <a:endParaRPr lang="en-US" dirty="0"/>
          </a:p>
          <a:p>
            <a:r>
              <a:rPr lang="en-US" dirty="0" err="1"/>
              <a:t>parallel_do</a:t>
            </a:r>
            <a:endParaRPr lang="en-US" dirty="0"/>
          </a:p>
          <a:p>
            <a:r>
              <a:rPr lang="en-US" dirty="0"/>
              <a:t>pipeline, </a:t>
            </a:r>
            <a:r>
              <a:rPr lang="en-US" dirty="0" err="1"/>
              <a:t>parallel_pipeline</a:t>
            </a:r>
            <a:endParaRPr lang="en-US" dirty="0"/>
          </a:p>
          <a:p>
            <a:r>
              <a:rPr lang="en-US" dirty="0" err="1"/>
              <a:t>parallel_sort</a:t>
            </a:r>
            <a:endParaRPr lang="en-US" dirty="0"/>
          </a:p>
          <a:p>
            <a:r>
              <a:rPr lang="en-US" dirty="0" err="1"/>
              <a:t>parallel_invoke</a:t>
            </a:r>
            <a:endParaRPr lang="cs-CZ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parallel_for (type 1)</a:t>
            </a:r>
            <a:endParaRPr lang="cs-CZ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cs-CZ" sz="2500" b="1" dirty="0" err="1">
                <a:latin typeface="Courier New" pitchFamily="49" charset="0"/>
              </a:rPr>
              <a:t>template</a:t>
            </a:r>
            <a:r>
              <a:rPr lang="cs-CZ" sz="2500" b="1" dirty="0">
                <a:latin typeface="Courier New" pitchFamily="49" charset="0"/>
              </a:rPr>
              <a:t>&lt;</a:t>
            </a:r>
            <a:r>
              <a:rPr lang="cs-CZ" sz="2500" b="1" dirty="0" err="1">
                <a:latin typeface="Courier New" pitchFamily="49" charset="0"/>
              </a:rPr>
              <a:t>typename</a:t>
            </a:r>
            <a:r>
              <a:rPr lang="cs-CZ" sz="2500" b="1" dirty="0">
                <a:latin typeface="Courier New" pitchFamily="49" charset="0"/>
              </a:rPr>
              <a:t> </a:t>
            </a:r>
            <a:r>
              <a:rPr lang="cs-CZ" sz="2500" b="1" dirty="0" err="1">
                <a:latin typeface="Courier New" pitchFamily="49" charset="0"/>
              </a:rPr>
              <a:t>Range</a:t>
            </a:r>
            <a:r>
              <a:rPr lang="cs-CZ" sz="2500" b="1" dirty="0">
                <a:latin typeface="Courier New" pitchFamily="49" charset="0"/>
              </a:rPr>
              <a:t>, </a:t>
            </a:r>
            <a:r>
              <a:rPr lang="cs-CZ" sz="2500" b="1" dirty="0" err="1">
                <a:latin typeface="Courier New" pitchFamily="49" charset="0"/>
              </a:rPr>
              <a:t>typename</a:t>
            </a:r>
            <a:r>
              <a:rPr lang="cs-CZ" sz="2500" b="1" dirty="0">
                <a:latin typeface="Courier New" pitchFamily="49" charset="0"/>
              </a:rPr>
              <a:t> Body&gt;</a:t>
            </a:r>
          </a:p>
          <a:p>
            <a:pPr>
              <a:buFont typeface="Wingdings" pitchFamily="2" charset="2"/>
              <a:buNone/>
            </a:pPr>
            <a:r>
              <a:rPr lang="cs-CZ" sz="2500" b="1" dirty="0" err="1">
                <a:latin typeface="Courier New" pitchFamily="49" charset="0"/>
              </a:rPr>
              <a:t>void</a:t>
            </a:r>
            <a:r>
              <a:rPr lang="cs-CZ" sz="2500" b="1" dirty="0">
                <a:latin typeface="Courier New" pitchFamily="49" charset="0"/>
              </a:rPr>
              <a:t> </a:t>
            </a:r>
            <a:r>
              <a:rPr lang="cs-CZ" sz="2500" b="1" dirty="0" err="1">
                <a:latin typeface="Courier New" pitchFamily="49" charset="0"/>
              </a:rPr>
              <a:t>parallel_for</a:t>
            </a:r>
            <a:r>
              <a:rPr lang="cs-CZ" sz="2500" b="1" dirty="0">
                <a:latin typeface="Courier New" pitchFamily="49" charset="0"/>
              </a:rPr>
              <a:t>( </a:t>
            </a:r>
            <a:r>
              <a:rPr lang="cs-CZ" sz="2500" b="1" dirty="0" err="1">
                <a:latin typeface="Courier New" pitchFamily="49" charset="0"/>
              </a:rPr>
              <a:t>const</a:t>
            </a:r>
            <a:r>
              <a:rPr lang="cs-CZ" sz="2500" b="1" dirty="0">
                <a:latin typeface="Courier New" pitchFamily="49" charset="0"/>
              </a:rPr>
              <a:t> </a:t>
            </a:r>
            <a:r>
              <a:rPr lang="cs-CZ" sz="2500" b="1" dirty="0" err="1">
                <a:latin typeface="Courier New" pitchFamily="49" charset="0"/>
              </a:rPr>
              <a:t>Range</a:t>
            </a:r>
            <a:r>
              <a:rPr lang="cs-CZ" sz="2500" b="1" dirty="0">
                <a:latin typeface="Courier New" pitchFamily="49" charset="0"/>
              </a:rPr>
              <a:t>&amp; </a:t>
            </a:r>
            <a:r>
              <a:rPr lang="cs-CZ" sz="2500" b="1" dirty="0" err="1">
                <a:latin typeface="Courier New" pitchFamily="49" charset="0"/>
              </a:rPr>
              <a:t>range</a:t>
            </a:r>
            <a:r>
              <a:rPr lang="cs-CZ" sz="2500" b="1" dirty="0">
                <a:latin typeface="Courier New" pitchFamily="49" charset="0"/>
              </a:rPr>
              <a:t>, </a:t>
            </a:r>
            <a:r>
              <a:rPr lang="cs-CZ" sz="2500" b="1" dirty="0" err="1">
                <a:latin typeface="Courier New" pitchFamily="49" charset="0"/>
              </a:rPr>
              <a:t>const</a:t>
            </a:r>
            <a:r>
              <a:rPr lang="cs-CZ" sz="2500" b="1" dirty="0">
                <a:latin typeface="Courier New" pitchFamily="49" charset="0"/>
              </a:rPr>
              <a:t> Body&amp; body );</a:t>
            </a:r>
            <a:endParaRPr lang="en-US" sz="2500" b="1" dirty="0">
              <a:latin typeface="Courier New" pitchFamily="49" charset="0"/>
            </a:endParaRPr>
          </a:p>
          <a:p>
            <a:pPr>
              <a:buFont typeface="Wingdings" pitchFamily="2" charset="2"/>
              <a:buNone/>
            </a:pPr>
            <a:endParaRPr lang="en-US" sz="1100" dirty="0"/>
          </a:p>
          <a:p>
            <a:pPr>
              <a:buFont typeface="Wingdings" pitchFamily="2" charset="2"/>
              <a:buNone/>
            </a:pPr>
            <a:r>
              <a:rPr lang="en-US" dirty="0"/>
              <a:t>compare to </a:t>
            </a:r>
            <a:endParaRPr lang="en-US" sz="2000" dirty="0">
              <a:latin typeface="Courier New" pitchFamily="49" charset="0"/>
            </a:endParaRPr>
          </a:p>
          <a:p>
            <a:pPr>
              <a:buFont typeface="Wingdings" pitchFamily="2" charset="2"/>
              <a:buNone/>
            </a:pPr>
            <a:endParaRPr lang="en-US" sz="1100" b="1" dirty="0">
              <a:latin typeface="Courier New" pitchFamily="49" charset="0"/>
            </a:endParaRPr>
          </a:p>
          <a:p>
            <a:pPr>
              <a:buFont typeface="Wingdings" pitchFamily="2" charset="2"/>
              <a:buNone/>
            </a:pPr>
            <a:r>
              <a:rPr lang="en-US" sz="2500" b="1" dirty="0">
                <a:latin typeface="Courier New" pitchFamily="49" charset="0"/>
              </a:rPr>
              <a:t>template &lt;class </a:t>
            </a:r>
            <a:r>
              <a:rPr lang="en-US" sz="2500" b="1" dirty="0" err="1">
                <a:latin typeface="Courier New" pitchFamily="49" charset="0"/>
              </a:rPr>
              <a:t>InIter</a:t>
            </a:r>
            <a:r>
              <a:rPr lang="en-US" sz="2500" b="1" dirty="0">
                <a:latin typeface="Courier New" pitchFamily="49" charset="0"/>
              </a:rPr>
              <a:t>, class </a:t>
            </a:r>
            <a:r>
              <a:rPr lang="en-US" sz="2500" b="1" dirty="0" err="1">
                <a:latin typeface="Courier New" pitchFamily="49" charset="0"/>
              </a:rPr>
              <a:t>UnaryFunc</a:t>
            </a:r>
            <a:r>
              <a:rPr lang="en-US" sz="2500" b="1" dirty="0">
                <a:latin typeface="Courier New" pitchFamily="49" charset="0"/>
              </a:rPr>
              <a:t>&gt;</a:t>
            </a:r>
          </a:p>
          <a:p>
            <a:pPr>
              <a:buFont typeface="Wingdings" pitchFamily="2" charset="2"/>
              <a:buNone/>
            </a:pPr>
            <a:r>
              <a:rPr lang="en-US" sz="2500" b="1" dirty="0" err="1">
                <a:latin typeface="Courier New" pitchFamily="49" charset="0"/>
              </a:rPr>
              <a:t>UnaryFunc</a:t>
            </a:r>
            <a:r>
              <a:rPr lang="en-US" sz="2500" b="1" dirty="0">
                <a:latin typeface="Courier New" pitchFamily="49" charset="0"/>
              </a:rPr>
              <a:t> </a:t>
            </a:r>
            <a:r>
              <a:rPr lang="en-US" sz="2500" b="1" dirty="0" err="1">
                <a:latin typeface="Courier New" pitchFamily="49" charset="0"/>
              </a:rPr>
              <a:t>for_each</a:t>
            </a:r>
            <a:r>
              <a:rPr lang="en-US" sz="2500" b="1" dirty="0">
                <a:latin typeface="Courier New" pitchFamily="49" charset="0"/>
              </a:rPr>
              <a:t>(</a:t>
            </a:r>
            <a:r>
              <a:rPr lang="en-US" sz="2500" b="1" dirty="0" err="1">
                <a:latin typeface="Courier New" pitchFamily="49" charset="0"/>
              </a:rPr>
              <a:t>InIter</a:t>
            </a:r>
            <a:r>
              <a:rPr lang="en-US" sz="2500" b="1" dirty="0">
                <a:latin typeface="Courier New" pitchFamily="49" charset="0"/>
              </a:rPr>
              <a:t> first, </a:t>
            </a:r>
            <a:r>
              <a:rPr lang="en-US" sz="2500" b="1" dirty="0" err="1">
                <a:latin typeface="Courier New" pitchFamily="49" charset="0"/>
              </a:rPr>
              <a:t>InIter</a:t>
            </a:r>
            <a:r>
              <a:rPr lang="en-US" sz="2500" b="1" dirty="0">
                <a:latin typeface="Courier New" pitchFamily="49" charset="0"/>
              </a:rPr>
              <a:t> last, </a:t>
            </a:r>
            <a:r>
              <a:rPr lang="en-US" sz="2500" b="1" dirty="0" err="1">
                <a:latin typeface="Courier New" pitchFamily="49" charset="0"/>
              </a:rPr>
              <a:t>UnaryFunc</a:t>
            </a:r>
            <a:r>
              <a:rPr lang="en-US" sz="2500" b="1" dirty="0">
                <a:latin typeface="Courier New" pitchFamily="49" charset="0"/>
              </a:rPr>
              <a:t> f);</a:t>
            </a:r>
          </a:p>
          <a:p>
            <a:pPr>
              <a:buFont typeface="Wingdings" pitchFamily="2" charset="2"/>
              <a:buNone/>
            </a:pPr>
            <a:endParaRPr lang="cs-CZ" sz="2500" b="1" dirty="0">
              <a:latin typeface="Courier New" pitchFamily="49" charset="0"/>
            </a:endParaRPr>
          </a:p>
        </p:txBody>
      </p:sp>
      <p:sp>
        <p:nvSpPr>
          <p:cNvPr id="2" name="Zaoblený obdélník 1"/>
          <p:cNvSpPr/>
          <p:nvPr/>
        </p:nvSpPr>
        <p:spPr bwMode="auto">
          <a:xfrm>
            <a:off x="5436096" y="5301208"/>
            <a:ext cx="2448272" cy="93610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Range</a:t>
            </a:r>
            <a:r>
              <a:rPr kumimoji="0" lang="en-US" sz="18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vs. Iterator</a:t>
            </a:r>
            <a:endParaRPr kumimoji="0" lang="cs-CZ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Splittable</a:t>
            </a:r>
            <a:r>
              <a:rPr lang="cs-CZ" dirty="0"/>
              <a:t> </a:t>
            </a:r>
            <a:r>
              <a:rPr lang="en-US" dirty="0"/>
              <a:t>C</a:t>
            </a:r>
            <a:r>
              <a:rPr lang="cs-CZ" dirty="0" err="1"/>
              <a:t>oncept</a:t>
            </a:r>
            <a:endParaRPr lang="cs-CZ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600" dirty="0"/>
              <a:t>A </a:t>
            </a:r>
            <a:r>
              <a:rPr lang="en-US" sz="2600" dirty="0" err="1"/>
              <a:t>splittable</a:t>
            </a:r>
            <a:r>
              <a:rPr lang="en-US" sz="2600" dirty="0"/>
              <a:t> object has the following constructor: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cs-CZ" sz="2200" dirty="0">
                <a:latin typeface="Courier New" pitchFamily="49" charset="0"/>
              </a:rPr>
              <a:t>X::X(X&amp; x, Split)</a:t>
            </a:r>
            <a:endParaRPr lang="en-US" sz="2200" dirty="0">
              <a:latin typeface="Courier New" pitchFamily="49" charset="0"/>
            </a:endParaRPr>
          </a:p>
          <a:p>
            <a:pPr>
              <a:lnSpc>
                <a:spcPct val="90000"/>
              </a:lnSpc>
            </a:pPr>
            <a:r>
              <a:rPr lang="en-US" sz="2600" dirty="0"/>
              <a:t>Unlike the copy constructor, the first argument is not constant</a:t>
            </a:r>
          </a:p>
          <a:p>
            <a:pPr>
              <a:lnSpc>
                <a:spcPct val="90000"/>
              </a:lnSpc>
            </a:pPr>
            <a:r>
              <a:rPr lang="en-US" sz="2600" dirty="0"/>
              <a:t>Divides (splits) the first argument into two parts</a:t>
            </a:r>
          </a:p>
          <a:p>
            <a:pPr lvl="1">
              <a:lnSpc>
                <a:spcPct val="90000"/>
              </a:lnSpc>
            </a:pPr>
            <a:r>
              <a:rPr lang="en-US" sz="2200" dirty="0"/>
              <a:t>one is stored back into the first argument</a:t>
            </a:r>
          </a:p>
          <a:p>
            <a:pPr lvl="1">
              <a:lnSpc>
                <a:spcPct val="90000"/>
              </a:lnSpc>
            </a:pPr>
            <a:r>
              <a:rPr lang="en-US" sz="2200" dirty="0"/>
              <a:t>other is stored in the newly constructed object</a:t>
            </a:r>
          </a:p>
          <a:p>
            <a:pPr>
              <a:lnSpc>
                <a:spcPct val="90000"/>
              </a:lnSpc>
            </a:pPr>
            <a:r>
              <a:rPr lang="en-US" sz="2600" dirty="0"/>
              <a:t>Applies to both Range and Body</a:t>
            </a:r>
          </a:p>
          <a:p>
            <a:pPr lvl="1">
              <a:lnSpc>
                <a:spcPct val="90000"/>
              </a:lnSpc>
            </a:pPr>
            <a:r>
              <a:rPr lang="en-US" sz="2200" dirty="0"/>
              <a:t>splitting of a range into two parts (first part into argument, second part into newly created object)</a:t>
            </a:r>
          </a:p>
          <a:p>
            <a:pPr lvl="1">
              <a:lnSpc>
                <a:spcPct val="90000"/>
              </a:lnSpc>
            </a:pPr>
            <a:r>
              <a:rPr lang="en-US" sz="2200" dirty="0"/>
              <a:t>splitting body to two instances executable in parallel</a:t>
            </a:r>
            <a:endParaRPr lang="cs-CZ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Body</a:t>
            </a:r>
            <a:endParaRPr lang="cs-CZ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Action (</a:t>
            </a:r>
            <a:r>
              <a:rPr lang="en-US" dirty="0" err="1"/>
              <a:t>functor</a:t>
            </a:r>
            <a:r>
              <a:rPr lang="en-US" dirty="0"/>
              <a:t>) to be executed in parallel</a:t>
            </a:r>
          </a:p>
          <a:p>
            <a:pPr marL="349250" lvl="1" indent="0">
              <a:buNone/>
            </a:pPr>
            <a:r>
              <a:rPr lang="cs-CZ" sz="2400" b="1" dirty="0" err="1">
                <a:solidFill>
                  <a:srgbClr val="0070C0"/>
                </a:solidFill>
                <a:latin typeface="Courier New" pitchFamily="49" charset="0"/>
              </a:rPr>
              <a:t>void</a:t>
            </a:r>
            <a:r>
              <a:rPr lang="cs-CZ" sz="2400" b="1" dirty="0">
                <a:solidFill>
                  <a:srgbClr val="0070C0"/>
                </a:solidFill>
                <a:latin typeface="Courier New" pitchFamily="49" charset="0"/>
              </a:rPr>
              <a:t> </a:t>
            </a:r>
            <a:r>
              <a:rPr lang="cs-CZ" sz="2400" b="1" dirty="0">
                <a:latin typeface="Courier New" pitchFamily="49" charset="0"/>
              </a:rPr>
              <a:t>Body::</a:t>
            </a:r>
            <a:r>
              <a:rPr lang="cs-CZ" sz="2400" b="1" dirty="0" err="1">
                <a:latin typeface="Courier New" pitchFamily="49" charset="0"/>
              </a:rPr>
              <a:t>operator</a:t>
            </a:r>
            <a:r>
              <a:rPr lang="cs-CZ" sz="2400" b="1" dirty="0">
                <a:latin typeface="Courier New" pitchFamily="49" charset="0"/>
              </a:rPr>
              <a:t>()(</a:t>
            </a:r>
            <a:r>
              <a:rPr lang="cs-CZ" sz="2400" b="1" dirty="0" err="1">
                <a:latin typeface="Courier New" pitchFamily="49" charset="0"/>
              </a:rPr>
              <a:t>Range</a:t>
            </a:r>
            <a:r>
              <a:rPr lang="cs-CZ" sz="2400" b="1" dirty="0">
                <a:latin typeface="Courier New" pitchFamily="49" charset="0"/>
              </a:rPr>
              <a:t>&amp; </a:t>
            </a:r>
            <a:r>
              <a:rPr lang="cs-CZ" sz="2400" b="1" dirty="0" err="1">
                <a:latin typeface="Courier New" pitchFamily="49" charset="0"/>
              </a:rPr>
              <a:t>range</a:t>
            </a:r>
            <a:r>
              <a:rPr lang="cs-CZ" sz="2400" b="1" dirty="0">
                <a:latin typeface="Courier New" pitchFamily="49" charset="0"/>
              </a:rPr>
              <a:t>)</a:t>
            </a:r>
            <a:r>
              <a:rPr lang="en-US" sz="2400" b="1" dirty="0">
                <a:latin typeface="Courier New" pitchFamily="49" charset="0"/>
              </a:rPr>
              <a:t> </a:t>
            </a:r>
            <a:r>
              <a:rPr lang="cs-CZ" sz="2400" b="1" dirty="0" err="1">
                <a:solidFill>
                  <a:srgbClr val="0070C0"/>
                </a:solidFill>
                <a:latin typeface="Courier New" pitchFamily="49" charset="0"/>
              </a:rPr>
              <a:t>const</a:t>
            </a:r>
            <a:endParaRPr lang="en-US" sz="2400" b="1" dirty="0">
              <a:solidFill>
                <a:srgbClr val="0070C0"/>
              </a:solidFill>
              <a:latin typeface="Courier New" pitchFamily="49" charset="0"/>
            </a:endParaRPr>
          </a:p>
          <a:p>
            <a:pPr marL="349250" lvl="1" indent="0">
              <a:buNone/>
            </a:pPr>
            <a:endParaRPr lang="en-US" sz="2400" dirty="0">
              <a:latin typeface="Courier New" pitchFamily="49" charset="0"/>
            </a:endParaRPr>
          </a:p>
          <a:p>
            <a:r>
              <a:rPr lang="en-US" dirty="0"/>
              <a:t>Unlike STL </a:t>
            </a:r>
            <a:r>
              <a:rPr lang="en-US" dirty="0" err="1"/>
              <a:t>functor</a:t>
            </a:r>
            <a:r>
              <a:rPr lang="en-US" dirty="0"/>
              <a:t>, the argument is a range</a:t>
            </a:r>
          </a:p>
          <a:p>
            <a:pPr lvl="1"/>
            <a:r>
              <a:rPr lang="en-US" dirty="0"/>
              <a:t>your job is to iterate the range</a:t>
            </a:r>
          </a:p>
          <a:p>
            <a:pPr lvl="1"/>
            <a:endParaRPr lang="cs-CZ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Range</a:t>
            </a:r>
            <a:endParaRPr lang="cs-CZ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56792"/>
            <a:ext cx="8229600" cy="496855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cs-CZ" sz="2600" dirty="0" err="1"/>
              <a:t>bool</a:t>
            </a:r>
            <a:r>
              <a:rPr lang="cs-CZ" sz="2600" dirty="0"/>
              <a:t> R::empty() </a:t>
            </a:r>
            <a:r>
              <a:rPr lang="cs-CZ" sz="2600" dirty="0" err="1"/>
              <a:t>const</a:t>
            </a:r>
            <a:endParaRPr lang="en-US" sz="2600" dirty="0"/>
          </a:p>
          <a:p>
            <a:pPr>
              <a:lnSpc>
                <a:spcPct val="80000"/>
              </a:lnSpc>
            </a:pPr>
            <a:r>
              <a:rPr lang="cs-CZ" sz="2600" dirty="0" err="1"/>
              <a:t>bool</a:t>
            </a:r>
            <a:r>
              <a:rPr lang="cs-CZ" sz="2600" dirty="0"/>
              <a:t> R::is_divisible() </a:t>
            </a:r>
            <a:r>
              <a:rPr lang="cs-CZ" sz="2600" dirty="0" err="1"/>
              <a:t>const</a:t>
            </a:r>
            <a:endParaRPr lang="en-US" sz="2600" dirty="0"/>
          </a:p>
          <a:p>
            <a:pPr>
              <a:lnSpc>
                <a:spcPct val="80000"/>
              </a:lnSpc>
            </a:pPr>
            <a:r>
              <a:rPr lang="cs-CZ" sz="2600" dirty="0"/>
              <a:t>R::R( R&amp; r, split )</a:t>
            </a:r>
            <a:endParaRPr lang="en-US" sz="2600" dirty="0"/>
          </a:p>
          <a:p>
            <a:pPr>
              <a:lnSpc>
                <a:spcPct val="80000"/>
              </a:lnSpc>
            </a:pPr>
            <a:r>
              <a:rPr lang="en-US" sz="2600" dirty="0"/>
              <a:t>split should create two parts of similar size</a:t>
            </a:r>
          </a:p>
          <a:p>
            <a:pPr lvl="1">
              <a:lnSpc>
                <a:spcPct val="80000"/>
              </a:lnSpc>
            </a:pPr>
            <a:r>
              <a:rPr lang="en-US" sz="2200" dirty="0"/>
              <a:t>recommendation, not requirement</a:t>
            </a:r>
          </a:p>
          <a:p>
            <a:pPr marL="344487" lvl="1" indent="0">
              <a:lnSpc>
                <a:spcPct val="80000"/>
              </a:lnSpc>
              <a:buNone/>
            </a:pPr>
            <a:endParaRPr lang="en-US" sz="1100" dirty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cs-CZ" sz="190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lang="cs-CZ" sz="19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TrivialIntegerRange</a:t>
            </a:r>
            <a:r>
              <a:rPr lang="cs-CZ" sz="1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900" b="1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cs-CZ" sz="190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cs-CZ" sz="19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lower</a:t>
            </a:r>
            <a:r>
              <a:rPr lang="en-US" sz="1900" b="1" dirty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cs-CZ" sz="1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upper</a:t>
            </a:r>
            <a:r>
              <a:rPr lang="cs-CZ" sz="19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900" b="1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cs-CZ" sz="190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bool</a:t>
            </a:r>
            <a:r>
              <a:rPr lang="cs-CZ" sz="19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empty</a:t>
            </a:r>
            <a:r>
              <a:rPr lang="cs-CZ" sz="19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 </a:t>
            </a:r>
            <a:r>
              <a:rPr lang="cs-CZ" sz="190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cs-CZ" sz="19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9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en-US" sz="1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9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cs-CZ" sz="1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lower</a:t>
            </a:r>
            <a:r>
              <a:rPr lang="en-US" sz="1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900" b="1" dirty="0"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lang="en-US" sz="1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upper</a:t>
            </a:r>
            <a:r>
              <a:rPr lang="cs-CZ" sz="19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r>
              <a:rPr lang="en-US" sz="1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9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900" b="1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cs-CZ" sz="190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bool</a:t>
            </a:r>
            <a:r>
              <a:rPr lang="cs-CZ" sz="19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is_divisible</a:t>
            </a:r>
            <a:r>
              <a:rPr lang="cs-CZ" sz="19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 </a:t>
            </a:r>
            <a:r>
              <a:rPr lang="cs-CZ" sz="190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cs-CZ" sz="19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9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en-US" sz="1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9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cs-CZ" sz="1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upper</a:t>
            </a:r>
            <a:r>
              <a:rPr lang="en-US" sz="1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9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US" sz="1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900" b="1" dirty="0">
                <a:latin typeface="Courier New" panose="02070309020205020404" pitchFamily="49" charset="0"/>
                <a:cs typeface="Courier New" panose="02070309020205020404" pitchFamily="49" charset="0"/>
              </a:rPr>
              <a:t>lower+1;</a:t>
            </a:r>
            <a:r>
              <a:rPr lang="en-US" sz="1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9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900" b="1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cs-CZ" sz="1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TrivialIntegerRange</a:t>
            </a:r>
            <a:r>
              <a:rPr lang="cs-CZ" sz="19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cs-CZ" sz="1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TrivialIntegerRange</a:t>
            </a:r>
            <a:r>
              <a:rPr lang="cs-CZ" sz="1900" b="1" dirty="0">
                <a:latin typeface="Courier New" panose="02070309020205020404" pitchFamily="49" charset="0"/>
                <a:cs typeface="Courier New" panose="02070309020205020404" pitchFamily="49" charset="0"/>
              </a:rPr>
              <a:t>&amp; r, split)</a:t>
            </a:r>
            <a:r>
              <a:rPr lang="en-US" sz="1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9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cs-CZ" sz="190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cs-CZ" sz="19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900" b="1" dirty="0">
                <a:latin typeface="Courier New" panose="02070309020205020404" pitchFamily="49" charset="0"/>
                <a:cs typeface="Courier New" panose="02070309020205020404" pitchFamily="49" charset="0"/>
              </a:rPr>
              <a:t>m = (</a:t>
            </a:r>
            <a:r>
              <a:rPr lang="cs-CZ" sz="1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r.lower+r.upper</a:t>
            </a:r>
            <a:r>
              <a:rPr lang="cs-CZ" sz="19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900" b="1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1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900" b="1" dirty="0">
                <a:latin typeface="Courier New" panose="02070309020205020404" pitchFamily="49" charset="0"/>
                <a:cs typeface="Courier New" panose="02070309020205020404" pitchFamily="49" charset="0"/>
              </a:rPr>
              <a:t>2;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cs-CZ" sz="1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lower</a:t>
            </a:r>
            <a:r>
              <a:rPr lang="cs-CZ" sz="1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m;</a:t>
            </a:r>
            <a:r>
              <a:rPr lang="en-US" sz="1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upper</a:t>
            </a:r>
            <a:r>
              <a:rPr lang="cs-CZ" sz="1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cs-CZ" sz="1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r.upper</a:t>
            </a:r>
            <a:r>
              <a:rPr lang="cs-CZ" sz="19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r>
              <a:rPr lang="en-US" sz="1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r.upper</a:t>
            </a:r>
            <a:r>
              <a:rPr lang="cs-CZ" sz="1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m;</a:t>
            </a:r>
            <a:endParaRPr lang="en-US" sz="19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cs-CZ" sz="19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cs-CZ" sz="1900" b="1" dirty="0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blocked_range&lt;Value&gt;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435280" cy="4734073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cs-CZ" sz="2400" b="1" dirty="0" err="1">
                <a:solidFill>
                  <a:srgbClr val="0070C0"/>
                </a:solidFill>
                <a:latin typeface="Courier New" pitchFamily="49" charset="0"/>
              </a:rPr>
              <a:t>template</a:t>
            </a:r>
            <a:r>
              <a:rPr lang="cs-CZ" sz="2400" b="1" dirty="0">
                <a:latin typeface="Courier New" pitchFamily="49" charset="0"/>
              </a:rPr>
              <a:t>&lt;</a:t>
            </a:r>
            <a:r>
              <a:rPr lang="cs-CZ" sz="2400" b="1" dirty="0" err="1">
                <a:solidFill>
                  <a:srgbClr val="0070C0"/>
                </a:solidFill>
                <a:latin typeface="Courier New" pitchFamily="49" charset="0"/>
              </a:rPr>
              <a:t>typename</a:t>
            </a:r>
            <a:r>
              <a:rPr lang="cs-CZ" sz="2400" b="1" dirty="0">
                <a:latin typeface="Courier New" pitchFamily="49" charset="0"/>
              </a:rPr>
              <a:t> </a:t>
            </a:r>
            <a:r>
              <a:rPr lang="cs-CZ" sz="2400" b="1" dirty="0" err="1">
                <a:latin typeface="Courier New" pitchFamily="49" charset="0"/>
              </a:rPr>
              <a:t>Value</a:t>
            </a:r>
            <a:r>
              <a:rPr lang="cs-CZ" sz="2400" b="1" dirty="0">
                <a:latin typeface="Courier New" pitchFamily="49" charset="0"/>
              </a:rPr>
              <a:t>&gt; </a:t>
            </a:r>
            <a:r>
              <a:rPr lang="cs-CZ" sz="2400" b="1" dirty="0" err="1">
                <a:solidFill>
                  <a:srgbClr val="0070C0"/>
                </a:solidFill>
                <a:latin typeface="Courier New" pitchFamily="49" charset="0"/>
              </a:rPr>
              <a:t>class</a:t>
            </a:r>
            <a:r>
              <a:rPr lang="en-US" sz="2400" b="1" dirty="0">
                <a:solidFill>
                  <a:srgbClr val="0070C0"/>
                </a:solidFill>
                <a:latin typeface="Courier New" pitchFamily="49" charset="0"/>
              </a:rPr>
              <a:t> </a:t>
            </a:r>
            <a:r>
              <a:rPr lang="cs-CZ" sz="2400" b="1" dirty="0" err="1">
                <a:latin typeface="Courier New" pitchFamily="49" charset="0"/>
              </a:rPr>
              <a:t>blocked_range</a:t>
            </a:r>
            <a:r>
              <a:rPr lang="en-US" sz="2400" b="1" dirty="0">
                <a:latin typeface="Courier New" pitchFamily="49" charset="0"/>
              </a:rPr>
              <a:t>;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Value needs to support: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copy constructor, destructor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&lt; (Value, Value)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+ (Value </a:t>
            </a:r>
            <a:r>
              <a:rPr lang="en-US" dirty="0" err="1"/>
              <a:t>i</a:t>
            </a:r>
            <a:r>
              <a:rPr lang="en-US" dirty="0"/>
              <a:t>, </a:t>
            </a:r>
            <a:r>
              <a:rPr lang="en-US" dirty="0" err="1"/>
              <a:t>size_t</a:t>
            </a:r>
            <a:r>
              <a:rPr lang="en-US" dirty="0"/>
              <a:t> k) – k-</a:t>
            </a:r>
            <a:r>
              <a:rPr lang="en-US" dirty="0" err="1"/>
              <a:t>th</a:t>
            </a:r>
            <a:r>
              <a:rPr lang="en-US" dirty="0"/>
              <a:t> value after I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- (Value, Value) – returns </a:t>
            </a:r>
            <a:r>
              <a:rPr lang="en-US" dirty="0" err="1"/>
              <a:t>size_t</a:t>
            </a:r>
            <a:r>
              <a:rPr lang="en-US" dirty="0"/>
              <a:t> – distance</a:t>
            </a:r>
          </a:p>
          <a:p>
            <a:pPr lvl="1">
              <a:lnSpc>
                <a:spcPct val="90000"/>
              </a:lnSpc>
            </a:pPr>
            <a:r>
              <a:rPr lang="en-US" dirty="0" err="1"/>
              <a:t>Grainsize</a:t>
            </a:r>
            <a:endParaRPr lang="en-US" dirty="0"/>
          </a:p>
          <a:p>
            <a:pPr lvl="2">
              <a:lnSpc>
                <a:spcPct val="90000"/>
              </a:lnSpc>
            </a:pPr>
            <a:r>
              <a:rPr lang="en-US" dirty="0"/>
              <a:t>minimal number of elements in a range</a:t>
            </a:r>
          </a:p>
          <a:p>
            <a:pPr lvl="1">
              <a:lnSpc>
                <a:spcPct val="90000"/>
              </a:lnSpc>
            </a:pPr>
            <a:r>
              <a:rPr lang="en-US" dirty="0" err="1"/>
              <a:t>Funkce</a:t>
            </a:r>
            <a:r>
              <a:rPr lang="en-US" dirty="0"/>
              <a:t>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begin(), end()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minimal and maximal value – half-closed interval</a:t>
            </a:r>
            <a:endParaRPr lang="cs-CZ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parallel_for</a:t>
            </a:r>
            <a:r>
              <a:rPr lang="en-US" dirty="0"/>
              <a:t> (type 1) – Again</a:t>
            </a:r>
            <a:endParaRPr lang="cs-CZ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Splits the range until it cannot be split further</a:t>
            </a:r>
          </a:p>
          <a:p>
            <a:pPr lvl="1"/>
            <a:r>
              <a:rPr lang="en-US" dirty="0">
                <a:latin typeface="Courier New" pitchFamily="49" charset="0"/>
                <a:cs typeface="Courier New" pitchFamily="49" charset="0"/>
              </a:rPr>
              <a:t>Range::</a:t>
            </a:r>
            <a:r>
              <a:rPr lang="cs-CZ" dirty="0" err="1">
                <a:latin typeface="Courier New" pitchFamily="49" charset="0"/>
                <a:cs typeface="Courier New" pitchFamily="49" charset="0"/>
              </a:rPr>
              <a:t>is_divisible</a:t>
            </a:r>
            <a:r>
              <a:rPr lang="cs-CZ" dirty="0">
                <a:latin typeface="Courier New" pitchFamily="49" charset="0"/>
                <a:cs typeface="Courier New" pitchFamily="49" charset="0"/>
              </a:rPr>
              <a:t>()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r>
              <a:rPr lang="en-US" dirty="0"/>
              <a:t>Creates a copy of body for each subrange</a:t>
            </a:r>
          </a:p>
          <a:p>
            <a:r>
              <a:rPr lang="en-US" dirty="0"/>
              <a:t>Executes bodies over ranges</a:t>
            </a:r>
          </a:p>
          <a:p>
            <a:pPr lvl="1"/>
            <a:endParaRPr lang="en-US" dirty="0"/>
          </a:p>
          <a:p>
            <a:r>
              <a:rPr lang="en-US" dirty="0"/>
              <a:t>Actual splitting and execution is done in parallel in a more sophisticated manner</a:t>
            </a:r>
          </a:p>
          <a:p>
            <a:pPr lvl="1"/>
            <a:r>
              <a:rPr lang="en-US" dirty="0"/>
              <a:t>Better use of CPU caches</a:t>
            </a:r>
            <a:endParaRPr lang="cs-CZ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blocked_range</a:t>
            </a:r>
            <a:r>
              <a:rPr lang="en-US" dirty="0"/>
              <a:t> - </a:t>
            </a:r>
            <a:r>
              <a:rPr lang="en-US" dirty="0" err="1"/>
              <a:t>Grainsize</a:t>
            </a:r>
            <a:endParaRPr lang="cs-CZ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84313"/>
            <a:ext cx="8229600" cy="4969023"/>
          </a:xfrm>
        </p:spPr>
        <p:txBody>
          <a:bodyPr/>
          <a:lstStyle/>
          <a:p>
            <a:r>
              <a:rPr lang="en-US" sz="2600" dirty="0"/>
              <a:t>How to determine proper </a:t>
            </a:r>
            <a:r>
              <a:rPr lang="en-US" sz="2600" dirty="0" err="1"/>
              <a:t>grainsize</a:t>
            </a:r>
            <a:endParaRPr lang="en-US" sz="2600" dirty="0"/>
          </a:p>
          <a:p>
            <a:pPr marL="687388" lvl="1" indent="-342900"/>
            <a:r>
              <a:rPr lang="en-US" sz="2200" dirty="0"/>
              <a:t>depends on the actual algorithm</a:t>
            </a:r>
          </a:p>
          <a:p>
            <a:pPr marL="687388" lvl="1" indent="-342900"/>
            <a:r>
              <a:rPr lang="en-US" sz="2200" dirty="0"/>
              <a:t>one call ~ at least 10.000 to 100.000 instructions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sz="2200" dirty="0"/>
              <a:t>set the </a:t>
            </a:r>
            <a:r>
              <a:rPr lang="en-US" sz="2200" dirty="0" err="1"/>
              <a:t>grainsize</a:t>
            </a:r>
            <a:r>
              <a:rPr lang="en-US" sz="2200" dirty="0"/>
              <a:t> to ~10.000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sz="2200" dirty="0"/>
              <a:t>run on one processor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sz="2200" dirty="0"/>
              <a:t>halve the </a:t>
            </a:r>
            <a:r>
              <a:rPr lang="en-US" sz="2200" dirty="0" err="1"/>
              <a:t>grainsize</a:t>
            </a:r>
            <a:endParaRPr lang="en-US" sz="2200" dirty="0"/>
          </a:p>
          <a:p>
            <a:r>
              <a:rPr lang="en-US" sz="2600" dirty="0"/>
              <a:t>Repeat steps 2 and 3 and observe slowdown</a:t>
            </a:r>
          </a:p>
          <a:p>
            <a:pPr marL="687388" lvl="1" indent="-342900"/>
            <a:r>
              <a:rPr lang="en-US" sz="2200" dirty="0"/>
              <a:t>the performance decreases with growing overhead (1 core)</a:t>
            </a:r>
          </a:p>
          <a:p>
            <a:pPr marL="687388" lvl="1" indent="-342900"/>
            <a:r>
              <a:rPr lang="en-US" sz="2200" dirty="0"/>
              <a:t>optimal grainsize is considered for a 5-10% slowdown</a:t>
            </a:r>
          </a:p>
          <a:p>
            <a:r>
              <a:rPr lang="en-US" sz="2600" dirty="0"/>
              <a:t>No exact way to get the best value</a:t>
            </a:r>
            <a:endParaRPr lang="cs-CZ" sz="2600" dirty="0"/>
          </a:p>
        </p:txBody>
      </p:sp>
      <p:pic>
        <p:nvPicPr>
          <p:cNvPr id="16388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5517232"/>
            <a:ext cx="1643062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Partitioners</a:t>
            </a:r>
            <a:endParaRPr lang="cs-CZ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Other solution to </a:t>
            </a:r>
            <a:r>
              <a:rPr lang="en-US" dirty="0" err="1"/>
              <a:t>grainsize</a:t>
            </a:r>
            <a:r>
              <a:rPr lang="en-US" dirty="0"/>
              <a:t> problem</a:t>
            </a:r>
          </a:p>
          <a:p>
            <a:r>
              <a:rPr lang="en-US" dirty="0"/>
              <a:t>Third (optional) parameter to </a:t>
            </a:r>
            <a:r>
              <a:rPr lang="en-US" dirty="0" err="1"/>
              <a:t>parallel_for</a:t>
            </a:r>
            <a:endParaRPr lang="en-US" dirty="0"/>
          </a:p>
          <a:p>
            <a:r>
              <a:rPr lang="en-US" dirty="0"/>
              <a:t>Range may not be split to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en-US" dirty="0"/>
              <a:t>smallest parts</a:t>
            </a:r>
          </a:p>
          <a:p>
            <a:pPr lvl="1"/>
            <a:r>
              <a:rPr lang="en-US" dirty="0" err="1"/>
              <a:t>simple_partitioner</a:t>
            </a:r>
            <a:r>
              <a:rPr lang="en-US" dirty="0"/>
              <a:t> (default) – split to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en-US" dirty="0"/>
              <a:t> smallest parts</a:t>
            </a:r>
          </a:p>
          <a:p>
            <a:pPr lvl="1"/>
            <a:r>
              <a:rPr lang="en-US" dirty="0" err="1"/>
              <a:t>auto_partitioner</a:t>
            </a:r>
            <a:r>
              <a:rPr lang="en-US" dirty="0"/>
              <a:t> – enough splits for load balancing, may not provide optimal results</a:t>
            </a:r>
          </a:p>
          <a:p>
            <a:pPr lvl="1"/>
            <a:r>
              <a:rPr lang="en-US" dirty="0" err="1"/>
              <a:t>affinity_partitioner</a:t>
            </a:r>
            <a:r>
              <a:rPr lang="en-US" dirty="0"/>
              <a:t> – same as </a:t>
            </a:r>
            <a:r>
              <a:rPr lang="en-US" dirty="0" err="1"/>
              <a:t>auto_partitioner</a:t>
            </a:r>
            <a:r>
              <a:rPr lang="en-US" dirty="0"/>
              <a:t> but better cache affinity</a:t>
            </a:r>
          </a:p>
          <a:p>
            <a:pPr lvl="1"/>
            <a:endParaRPr lang="en-US" dirty="0"/>
          </a:p>
          <a:p>
            <a:endParaRPr lang="cs-CZ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parallel_for (type 2)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cs-CZ" sz="2400" b="1" dirty="0" err="1">
                <a:solidFill>
                  <a:srgbClr val="0070C0"/>
                </a:solidFill>
                <a:latin typeface="Courier New" pitchFamily="49" charset="0"/>
              </a:rPr>
              <a:t>template</a:t>
            </a:r>
            <a:r>
              <a:rPr lang="cs-CZ" sz="2400" b="1" dirty="0">
                <a:latin typeface="Courier New" pitchFamily="49" charset="0"/>
              </a:rPr>
              <a:t>&lt;</a:t>
            </a:r>
            <a:r>
              <a:rPr lang="cs-CZ" sz="2400" b="1" dirty="0" err="1">
                <a:solidFill>
                  <a:srgbClr val="0070C0"/>
                </a:solidFill>
                <a:latin typeface="Courier New" pitchFamily="49" charset="0"/>
              </a:rPr>
              <a:t>typename</a:t>
            </a:r>
            <a:r>
              <a:rPr lang="cs-CZ" sz="2400" b="1" dirty="0">
                <a:latin typeface="Courier New" pitchFamily="49" charset="0"/>
              </a:rPr>
              <a:t> </a:t>
            </a:r>
            <a:r>
              <a:rPr lang="en-US" sz="2400" b="1" dirty="0">
                <a:latin typeface="Courier New" pitchFamily="49" charset="0"/>
              </a:rPr>
              <a:t>Index</a:t>
            </a:r>
            <a:r>
              <a:rPr lang="cs-CZ" sz="2400" b="1" dirty="0">
                <a:latin typeface="Courier New" pitchFamily="49" charset="0"/>
              </a:rPr>
              <a:t>, </a:t>
            </a:r>
            <a:r>
              <a:rPr lang="cs-CZ" sz="2400" b="1" dirty="0" err="1">
                <a:solidFill>
                  <a:srgbClr val="0070C0"/>
                </a:solidFill>
                <a:latin typeface="Courier New" pitchFamily="49" charset="0"/>
              </a:rPr>
              <a:t>typename</a:t>
            </a:r>
            <a:r>
              <a:rPr lang="cs-CZ" sz="2400" b="1" dirty="0">
                <a:solidFill>
                  <a:srgbClr val="0070C0"/>
                </a:solidFill>
                <a:latin typeface="Courier New" pitchFamily="49" charset="0"/>
              </a:rPr>
              <a:t> </a:t>
            </a:r>
            <a:r>
              <a:rPr lang="en-US" sz="2400" b="1" dirty="0" err="1">
                <a:latin typeface="Courier New" pitchFamily="49" charset="0"/>
              </a:rPr>
              <a:t>Func</a:t>
            </a:r>
            <a:r>
              <a:rPr lang="cs-CZ" sz="2400" b="1" dirty="0">
                <a:latin typeface="Courier New" pitchFamily="49" charset="0"/>
              </a:rPr>
              <a:t>&gt;</a:t>
            </a:r>
          </a:p>
          <a:p>
            <a:pPr>
              <a:buFont typeface="Wingdings" pitchFamily="2" charset="2"/>
              <a:buNone/>
            </a:pPr>
            <a:r>
              <a:rPr lang="cs-CZ" sz="2400" b="1" dirty="0" err="1">
                <a:solidFill>
                  <a:srgbClr val="0070C0"/>
                </a:solidFill>
                <a:latin typeface="Courier New" pitchFamily="49" charset="0"/>
              </a:rPr>
              <a:t>void</a:t>
            </a:r>
            <a:r>
              <a:rPr lang="cs-CZ" sz="2400" b="1" dirty="0">
                <a:solidFill>
                  <a:srgbClr val="0070C0"/>
                </a:solidFill>
                <a:latin typeface="Courier New" pitchFamily="49" charset="0"/>
              </a:rPr>
              <a:t> </a:t>
            </a:r>
            <a:r>
              <a:rPr lang="cs-CZ" sz="2400" b="1" dirty="0" err="1">
                <a:latin typeface="Courier New" pitchFamily="49" charset="0"/>
              </a:rPr>
              <a:t>parallel_for</a:t>
            </a:r>
            <a:r>
              <a:rPr lang="cs-CZ" sz="2400" b="1" dirty="0">
                <a:latin typeface="Courier New" pitchFamily="49" charset="0"/>
              </a:rPr>
              <a:t>(</a:t>
            </a:r>
            <a:r>
              <a:rPr lang="en-US" sz="2400" b="1" dirty="0">
                <a:latin typeface="Courier New" pitchFamily="49" charset="0"/>
              </a:rPr>
              <a:t>Index first, Index last, Index step, </a:t>
            </a:r>
            <a:r>
              <a:rPr lang="en-US" sz="2400" b="1" dirty="0" err="1">
                <a:solidFill>
                  <a:srgbClr val="0070C0"/>
                </a:solidFill>
                <a:latin typeface="Courier New" pitchFamily="49" charset="0"/>
              </a:rPr>
              <a:t>const</a:t>
            </a:r>
            <a:r>
              <a:rPr lang="en-US" sz="2400" b="1" dirty="0">
                <a:solidFill>
                  <a:srgbClr val="0070C0"/>
                </a:solidFill>
                <a:latin typeface="Courier New" pitchFamily="49" charset="0"/>
              </a:rPr>
              <a:t> </a:t>
            </a:r>
            <a:r>
              <a:rPr lang="en-US" sz="2400" b="1" dirty="0" err="1">
                <a:latin typeface="Courier New" pitchFamily="49" charset="0"/>
              </a:rPr>
              <a:t>Func</a:t>
            </a:r>
            <a:r>
              <a:rPr lang="en-US" sz="2400" b="1" dirty="0">
                <a:latin typeface="Courier New" pitchFamily="49" charset="0"/>
              </a:rPr>
              <a:t>&amp; f</a:t>
            </a:r>
            <a:r>
              <a:rPr lang="cs-CZ" sz="2400" b="1" dirty="0">
                <a:latin typeface="Courier New" pitchFamily="49" charset="0"/>
              </a:rPr>
              <a:t>);</a:t>
            </a:r>
            <a:endParaRPr lang="en-US" sz="2400" b="1" dirty="0">
              <a:latin typeface="Courier New" pitchFamily="49" charset="0"/>
            </a:endParaRPr>
          </a:p>
          <a:p>
            <a:pPr>
              <a:buFont typeface="Wingdings" pitchFamily="2" charset="2"/>
              <a:buNone/>
            </a:pPr>
            <a:endParaRPr lang="en-US" sz="1100" b="1" dirty="0">
              <a:latin typeface="Courier New" pitchFamily="49" charset="0"/>
            </a:endParaRPr>
          </a:p>
          <a:p>
            <a:pPr>
              <a:buFont typeface="Wingdings" pitchFamily="2" charset="2"/>
              <a:buNone/>
            </a:pPr>
            <a:r>
              <a:rPr lang="cs-CZ" sz="2400" b="1" dirty="0" err="1">
                <a:solidFill>
                  <a:srgbClr val="0070C0"/>
                </a:solidFill>
                <a:latin typeface="Courier New" pitchFamily="49" charset="0"/>
              </a:rPr>
              <a:t>template</a:t>
            </a:r>
            <a:r>
              <a:rPr lang="cs-CZ" sz="2400" b="1" dirty="0">
                <a:latin typeface="Courier New" pitchFamily="49" charset="0"/>
              </a:rPr>
              <a:t>&lt;</a:t>
            </a:r>
            <a:r>
              <a:rPr lang="cs-CZ" sz="2400" b="1" dirty="0" err="1">
                <a:solidFill>
                  <a:srgbClr val="0070C0"/>
                </a:solidFill>
                <a:latin typeface="Courier New" pitchFamily="49" charset="0"/>
              </a:rPr>
              <a:t>typename</a:t>
            </a:r>
            <a:r>
              <a:rPr lang="cs-CZ" sz="2400" b="1" dirty="0">
                <a:latin typeface="Courier New" pitchFamily="49" charset="0"/>
              </a:rPr>
              <a:t> </a:t>
            </a:r>
            <a:r>
              <a:rPr lang="en-US" sz="2400" b="1" dirty="0">
                <a:latin typeface="Courier New" pitchFamily="49" charset="0"/>
              </a:rPr>
              <a:t>Index</a:t>
            </a:r>
            <a:r>
              <a:rPr lang="cs-CZ" sz="2400" b="1" dirty="0">
                <a:latin typeface="Courier New" pitchFamily="49" charset="0"/>
              </a:rPr>
              <a:t>, </a:t>
            </a:r>
            <a:r>
              <a:rPr lang="cs-CZ" sz="2400" b="1" dirty="0" err="1">
                <a:solidFill>
                  <a:srgbClr val="0070C0"/>
                </a:solidFill>
                <a:latin typeface="Courier New" pitchFamily="49" charset="0"/>
              </a:rPr>
              <a:t>typename</a:t>
            </a:r>
            <a:r>
              <a:rPr lang="cs-CZ" sz="2400" b="1" dirty="0">
                <a:latin typeface="Courier New" pitchFamily="49" charset="0"/>
              </a:rPr>
              <a:t> </a:t>
            </a:r>
            <a:r>
              <a:rPr lang="en-US" sz="2400" b="1" dirty="0" err="1">
                <a:latin typeface="Courier New" pitchFamily="49" charset="0"/>
              </a:rPr>
              <a:t>Func</a:t>
            </a:r>
            <a:r>
              <a:rPr lang="cs-CZ" sz="2400" b="1" dirty="0">
                <a:latin typeface="Courier New" pitchFamily="49" charset="0"/>
              </a:rPr>
              <a:t>&gt;</a:t>
            </a:r>
          </a:p>
          <a:p>
            <a:pPr>
              <a:buFont typeface="Wingdings" pitchFamily="2" charset="2"/>
              <a:buNone/>
            </a:pPr>
            <a:r>
              <a:rPr lang="cs-CZ" sz="2400" b="1" dirty="0" err="1">
                <a:solidFill>
                  <a:srgbClr val="0070C0"/>
                </a:solidFill>
                <a:latin typeface="Courier New" pitchFamily="49" charset="0"/>
              </a:rPr>
              <a:t>void</a:t>
            </a:r>
            <a:r>
              <a:rPr lang="cs-CZ" sz="2400" b="1" dirty="0">
                <a:solidFill>
                  <a:srgbClr val="0070C0"/>
                </a:solidFill>
                <a:latin typeface="Courier New" pitchFamily="49" charset="0"/>
              </a:rPr>
              <a:t> </a:t>
            </a:r>
            <a:r>
              <a:rPr lang="cs-CZ" sz="2400" b="1" dirty="0" err="1">
                <a:latin typeface="Courier New" pitchFamily="49" charset="0"/>
              </a:rPr>
              <a:t>parallel_for</a:t>
            </a:r>
            <a:r>
              <a:rPr lang="cs-CZ" sz="2400" b="1" dirty="0">
                <a:latin typeface="Courier New" pitchFamily="49" charset="0"/>
              </a:rPr>
              <a:t>(</a:t>
            </a:r>
            <a:r>
              <a:rPr lang="en-US" sz="2400" b="1" dirty="0">
                <a:latin typeface="Courier New" pitchFamily="49" charset="0"/>
              </a:rPr>
              <a:t>Index first, Index last, </a:t>
            </a:r>
            <a:r>
              <a:rPr lang="en-US" sz="2400" b="1" dirty="0" err="1">
                <a:solidFill>
                  <a:srgbClr val="0070C0"/>
                </a:solidFill>
                <a:latin typeface="Courier New" pitchFamily="49" charset="0"/>
              </a:rPr>
              <a:t>const</a:t>
            </a:r>
            <a:r>
              <a:rPr lang="en-US" sz="2400" b="1" dirty="0">
                <a:solidFill>
                  <a:srgbClr val="0070C0"/>
                </a:solidFill>
                <a:latin typeface="Courier New" pitchFamily="49" charset="0"/>
              </a:rPr>
              <a:t> </a:t>
            </a:r>
            <a:r>
              <a:rPr lang="en-US" sz="2400" b="1" dirty="0" err="1">
                <a:latin typeface="Courier New" pitchFamily="49" charset="0"/>
              </a:rPr>
              <a:t>Func</a:t>
            </a:r>
            <a:r>
              <a:rPr lang="en-US" sz="2400" b="1" dirty="0">
                <a:latin typeface="Courier New" pitchFamily="49" charset="0"/>
              </a:rPr>
              <a:t>&amp; f</a:t>
            </a:r>
            <a:r>
              <a:rPr lang="cs-CZ" sz="2400" b="1" dirty="0">
                <a:latin typeface="Courier New" pitchFamily="49" charset="0"/>
              </a:rPr>
              <a:t>);</a:t>
            </a:r>
            <a:endParaRPr lang="en-US" sz="2400" b="1" dirty="0">
              <a:latin typeface="Courier New" pitchFamily="49" charset="0"/>
            </a:endParaRPr>
          </a:p>
          <a:p>
            <a:pPr lvl="1"/>
            <a:endParaRPr lang="en-US" sz="1400" dirty="0"/>
          </a:p>
          <a:p>
            <a:r>
              <a:rPr lang="en-US" sz="2500" dirty="0"/>
              <a:t>Index must be an integral type</a:t>
            </a:r>
          </a:p>
          <a:p>
            <a:r>
              <a:rPr lang="en-US" sz="2500" dirty="0"/>
              <a:t>Semantics:</a:t>
            </a:r>
            <a:br>
              <a:rPr lang="en-US" sz="2500" dirty="0"/>
            </a:br>
            <a:r>
              <a:rPr lang="en-US" sz="24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24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auto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=first; </a:t>
            </a:r>
            <a:r>
              <a:rPr lang="en-US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&lt;last; </a:t>
            </a:r>
            <a:r>
              <a:rPr lang="en-US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+=step) f(</a:t>
            </a:r>
            <a:r>
              <a:rPr lang="en-US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endParaRPr lang="en-US" sz="25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parallel_reduce</a:t>
            </a:r>
            <a:r>
              <a:rPr lang="en-US" dirty="0"/>
              <a:t>&lt;</a:t>
            </a:r>
            <a:r>
              <a:rPr lang="en-US" dirty="0" err="1"/>
              <a:t>Range,Body</a:t>
            </a:r>
            <a:r>
              <a:rPr lang="en-US" dirty="0"/>
              <a:t>&gt;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3"/>
            <a:ext cx="8435280" cy="4374033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None/>
              <a:defRPr/>
            </a:pPr>
            <a:r>
              <a:rPr lang="cs-CZ" sz="2400" b="1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template</a:t>
            </a:r>
            <a:r>
              <a:rPr lang="cs-CZ" sz="2400" b="1" dirty="0">
                <a:latin typeface="Courier New" pitchFamily="49" charset="0"/>
                <a:cs typeface="Courier New" pitchFamily="49" charset="0"/>
              </a:rPr>
              <a:t>&lt;</a:t>
            </a:r>
            <a:r>
              <a:rPr lang="cs-CZ" sz="2400" b="1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typename</a:t>
            </a:r>
            <a:r>
              <a:rPr lang="cs-CZ" sz="24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cs-CZ" sz="2400" b="1" dirty="0" err="1">
                <a:latin typeface="Courier New" pitchFamily="49" charset="0"/>
                <a:cs typeface="Courier New" pitchFamily="49" charset="0"/>
              </a:rPr>
              <a:t>Range</a:t>
            </a:r>
            <a:r>
              <a:rPr lang="cs-CZ" sz="2400" b="1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cs-CZ" sz="2400" b="1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typename</a:t>
            </a:r>
            <a:r>
              <a:rPr lang="cs-CZ" sz="2400" b="1" dirty="0">
                <a:latin typeface="Courier New" pitchFamily="49" charset="0"/>
                <a:cs typeface="Courier New" pitchFamily="49" charset="0"/>
              </a:rPr>
              <a:t> Body&gt;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24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parallel_reduce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400" b="1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 Range&amp; range,</a:t>
            </a:r>
            <a:br>
              <a:rPr lang="en-US" sz="2400" b="1" dirty="0">
                <a:latin typeface="Courier New" pitchFamily="49" charset="0"/>
                <a:cs typeface="Courier New" pitchFamily="49" charset="0"/>
              </a:rPr>
            </a:br>
            <a:r>
              <a:rPr lang="en-US" sz="2400" b="1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 Body&amp; body);</a:t>
            </a:r>
          </a:p>
          <a:p>
            <a:pPr>
              <a:defRPr/>
            </a:pPr>
            <a:r>
              <a:rPr lang="en-US" dirty="0"/>
              <a:t>Similar to parallel for, but returns a result</a:t>
            </a:r>
          </a:p>
          <a:p>
            <a:pPr>
              <a:defRPr/>
            </a:pPr>
            <a:r>
              <a:rPr lang="en-US" dirty="0"/>
              <a:t>Example: sum of all values</a:t>
            </a:r>
          </a:p>
          <a:p>
            <a:pPr>
              <a:defRPr/>
            </a:pPr>
            <a:r>
              <a:rPr lang="en-US" dirty="0"/>
              <a:t>New requirement for Body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2500" dirty="0">
                <a:latin typeface="Courier New" pitchFamily="49" charset="0"/>
                <a:cs typeface="Courier New" pitchFamily="49" charset="0"/>
              </a:rPr>
              <a:t>	void Body::join(Body&amp; </a:t>
            </a:r>
            <a:r>
              <a:rPr lang="en-US" sz="2500" dirty="0" err="1">
                <a:latin typeface="Courier New" pitchFamily="49" charset="0"/>
                <a:cs typeface="Courier New" pitchFamily="49" charset="0"/>
              </a:rPr>
              <a:t>rhs</a:t>
            </a:r>
            <a:r>
              <a:rPr lang="en-US" sz="2500" dirty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 lvl="1">
              <a:defRPr/>
            </a:pPr>
            <a:r>
              <a:rPr lang="en-US" dirty="0"/>
              <a:t>join two results into one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parallel_reduce</a:t>
            </a:r>
            <a:r>
              <a:rPr lang="en-US" dirty="0"/>
              <a:t>&lt;</a:t>
            </a:r>
            <a:r>
              <a:rPr lang="en-US" dirty="0" err="1"/>
              <a:t>Range,Body</a:t>
            </a:r>
            <a:r>
              <a:rPr lang="en-US" dirty="0"/>
              <a:t>&gt;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3"/>
            <a:ext cx="8435280" cy="4734073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None/>
              <a:defRPr/>
            </a:pPr>
            <a:r>
              <a:rPr lang="cs-CZ" sz="2400" b="1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template</a:t>
            </a:r>
            <a:r>
              <a:rPr lang="cs-CZ" sz="2400" b="1" dirty="0">
                <a:latin typeface="Courier New" pitchFamily="49" charset="0"/>
                <a:cs typeface="Courier New" pitchFamily="49" charset="0"/>
              </a:rPr>
              <a:t>&lt;</a:t>
            </a:r>
            <a:r>
              <a:rPr lang="cs-CZ" sz="2400" b="1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typename</a:t>
            </a:r>
            <a:r>
              <a:rPr lang="cs-CZ" sz="24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cs-CZ" sz="2400" b="1" dirty="0" err="1">
                <a:latin typeface="Courier New" pitchFamily="49" charset="0"/>
                <a:cs typeface="Courier New" pitchFamily="49" charset="0"/>
              </a:rPr>
              <a:t>Range</a:t>
            </a:r>
            <a:r>
              <a:rPr lang="cs-CZ" sz="2400" b="1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cs-CZ" sz="2400" b="1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typename</a:t>
            </a:r>
            <a:r>
              <a:rPr lang="cs-CZ" sz="2400" b="1" dirty="0">
                <a:latin typeface="Courier New" pitchFamily="49" charset="0"/>
                <a:cs typeface="Courier New" pitchFamily="49" charset="0"/>
              </a:rPr>
              <a:t> Body&gt;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24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parallel_reduce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400" b="1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 Range&amp; range,</a:t>
            </a:r>
            <a:br>
              <a:rPr lang="en-US" sz="2400" b="1" dirty="0">
                <a:latin typeface="Courier New" pitchFamily="49" charset="0"/>
                <a:cs typeface="Courier New" pitchFamily="49" charset="0"/>
              </a:rPr>
            </a:br>
            <a:r>
              <a:rPr lang="en-US" sz="2400" b="1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 Body&amp; body);</a:t>
            </a:r>
          </a:p>
          <a:p>
            <a:pPr>
              <a:defRPr/>
            </a:pPr>
            <a:r>
              <a:rPr lang="en-US" dirty="0"/>
              <a:t>One body may process more ranges (seq.)</a:t>
            </a:r>
          </a:p>
          <a:p>
            <a:pPr>
              <a:defRPr/>
            </a:pPr>
            <a:r>
              <a:rPr lang="en-US" sz="2500" b="1" dirty="0">
                <a:latin typeface="Courier New" pitchFamily="49" charset="0"/>
                <a:cs typeface="Courier New" pitchFamily="49" charset="0"/>
              </a:rPr>
              <a:t>operator()</a:t>
            </a:r>
            <a:r>
              <a:rPr lang="en-US" sz="2500" b="1" dirty="0"/>
              <a:t> </a:t>
            </a:r>
            <a:r>
              <a:rPr lang="en-US" dirty="0"/>
              <a:t>and </a:t>
            </a:r>
            <a:r>
              <a:rPr lang="en-US" sz="2500" b="1" dirty="0">
                <a:latin typeface="Courier New" pitchFamily="49" charset="0"/>
                <a:cs typeface="Courier New" pitchFamily="49" charset="0"/>
              </a:rPr>
              <a:t>join()</a:t>
            </a:r>
            <a:r>
              <a:rPr lang="en-US" b="1" dirty="0"/>
              <a:t> </a:t>
            </a:r>
            <a:r>
              <a:rPr lang="en-US" dirty="0"/>
              <a:t>can run parallel with splitting constructor (but not each other)</a:t>
            </a:r>
          </a:p>
          <a:p>
            <a:pPr lvl="1">
              <a:defRPr/>
            </a:pPr>
            <a:r>
              <a:rPr lang="en-US" dirty="0">
                <a:ea typeface="+mn-ea"/>
                <a:cs typeface="+mn-cs"/>
              </a:rPr>
              <a:t>does not cause problems in most cases</a:t>
            </a:r>
          </a:p>
          <a:p>
            <a:pPr>
              <a:defRPr/>
            </a:pPr>
            <a:r>
              <a:rPr lang="en-US" dirty="0" err="1"/>
              <a:t>Noncomutative</a:t>
            </a:r>
            <a:r>
              <a:rPr lang="en-US" dirty="0"/>
              <a:t> </a:t>
            </a:r>
            <a:r>
              <a:rPr lang="en-US" dirty="0" err="1"/>
              <a:t>operatation</a:t>
            </a:r>
            <a:r>
              <a:rPr lang="en-US" dirty="0"/>
              <a:t> </a:t>
            </a:r>
            <a:r>
              <a:rPr lang="cs-CZ" dirty="0"/>
              <a:t>⊕</a:t>
            </a:r>
            <a:endParaRPr lang="en-US" dirty="0"/>
          </a:p>
          <a:p>
            <a:pPr lvl="1">
              <a:defRPr/>
            </a:pPr>
            <a:r>
              <a:rPr lang="en-US" sz="2500" dirty="0" err="1">
                <a:latin typeface="Courier New" pitchFamily="49" charset="0"/>
                <a:cs typeface="Courier New" pitchFamily="49" charset="0"/>
              </a:rPr>
              <a:t>left.join</a:t>
            </a:r>
            <a:r>
              <a:rPr lang="en-US" sz="2500" dirty="0">
                <a:latin typeface="Courier New" pitchFamily="49" charset="0"/>
                <a:cs typeface="Courier New" pitchFamily="49" charset="0"/>
              </a:rPr>
              <a:t>(right)</a:t>
            </a:r>
            <a:r>
              <a:rPr lang="en-US" dirty="0"/>
              <a:t> should produce left </a:t>
            </a:r>
            <a:r>
              <a:rPr lang="cs-CZ" dirty="0"/>
              <a:t>⊕</a:t>
            </a:r>
            <a:r>
              <a:rPr lang="en-US" dirty="0"/>
              <a:t> right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476809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parallel_reduce (type 2)</a:t>
            </a:r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3"/>
            <a:ext cx="8229600" cy="4662065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None/>
              <a:defRPr/>
            </a:pPr>
            <a:r>
              <a:rPr lang="cs-CZ" sz="2400" b="1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template</a:t>
            </a:r>
            <a:r>
              <a:rPr lang="cs-CZ" sz="2400" b="1" dirty="0">
                <a:latin typeface="Courier New" pitchFamily="49" charset="0"/>
                <a:cs typeface="Courier New" pitchFamily="49" charset="0"/>
              </a:rPr>
              <a:t>&lt;</a:t>
            </a:r>
            <a:r>
              <a:rPr lang="cs-CZ" sz="2400" b="1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typename</a:t>
            </a:r>
            <a:r>
              <a:rPr lang="cs-CZ" sz="24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cs-CZ" sz="2400" b="1" dirty="0" err="1">
                <a:latin typeface="Courier New" pitchFamily="49" charset="0"/>
                <a:cs typeface="Courier New" pitchFamily="49" charset="0"/>
              </a:rPr>
              <a:t>Range</a:t>
            </a:r>
            <a:r>
              <a:rPr lang="cs-CZ" sz="2400" b="1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cs-CZ" sz="2400" b="1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typename</a:t>
            </a:r>
            <a:r>
              <a:rPr lang="cs-CZ" sz="24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Value, </a:t>
            </a:r>
            <a:r>
              <a:rPr lang="en-US" sz="2400" b="1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typename</a:t>
            </a:r>
            <a:r>
              <a:rPr lang="en-US" sz="24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Func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2400" b="1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typename</a:t>
            </a:r>
            <a:r>
              <a:rPr lang="en-US" sz="24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Reduction</a:t>
            </a:r>
            <a:r>
              <a:rPr lang="cs-CZ" sz="2400" b="1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24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parallel_reduce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400" b="1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 Range&amp; range,</a:t>
            </a:r>
            <a:br>
              <a:rPr lang="en-US" sz="2400" b="1" dirty="0">
                <a:latin typeface="Courier New" pitchFamily="49" charset="0"/>
                <a:cs typeface="Courier New" pitchFamily="49" charset="0"/>
              </a:rPr>
            </a:br>
            <a:r>
              <a:rPr lang="en-US" sz="2400" b="1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 Value&amp; identity, </a:t>
            </a:r>
            <a:r>
              <a:rPr lang="en-US" sz="24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co</a:t>
            </a:r>
            <a:r>
              <a:rPr lang="cs-CZ" sz="24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n</a:t>
            </a:r>
            <a:r>
              <a:rPr lang="en-US" sz="2400" b="1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st</a:t>
            </a:r>
            <a:r>
              <a:rPr lang="en-US" sz="24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Func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&amp; f,</a:t>
            </a:r>
            <a:br>
              <a:rPr lang="en-US" sz="2400" b="1" dirty="0">
                <a:latin typeface="Courier New" pitchFamily="49" charset="0"/>
                <a:cs typeface="Courier New" pitchFamily="49" charset="0"/>
              </a:rPr>
            </a:br>
            <a:r>
              <a:rPr lang="en-US" sz="2400" b="1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 Reduction&amp; reduction);</a:t>
            </a:r>
          </a:p>
          <a:p>
            <a:pPr marL="0" indent="0">
              <a:buNone/>
              <a:defRPr/>
            </a:pPr>
            <a:endParaRPr lang="en-US" sz="1000" dirty="0"/>
          </a:p>
          <a:p>
            <a:pPr>
              <a:defRPr/>
            </a:pPr>
            <a:r>
              <a:rPr lang="en-US" sz="2200" dirty="0"/>
              <a:t>Identity is the left identity element for left operator of </a:t>
            </a:r>
            <a:r>
              <a:rPr lang="en-US" sz="2200" dirty="0" err="1"/>
              <a:t>Func</a:t>
            </a:r>
            <a:r>
              <a:rPr lang="en-US" sz="2200" dirty="0"/>
              <a:t>::operator()</a:t>
            </a:r>
          </a:p>
          <a:p>
            <a:pPr>
              <a:defRPr/>
            </a:pPr>
            <a:r>
              <a:rPr lang="en-US" sz="2200" dirty="0"/>
              <a:t>Value </a:t>
            </a:r>
            <a:r>
              <a:rPr lang="en-US" sz="2200" dirty="0" err="1"/>
              <a:t>Func</a:t>
            </a:r>
            <a:r>
              <a:rPr lang="en-US" sz="2200" dirty="0"/>
              <a:t>::operator() (const Range&amp; range, const Value&amp; x) accumulates </a:t>
            </a:r>
            <a:r>
              <a:rPr lang="en-US" sz="2200" dirty="0" err="1"/>
              <a:t>subrange</a:t>
            </a:r>
            <a:r>
              <a:rPr lang="en-US" sz="2200" dirty="0"/>
              <a:t> to the result starting with value x</a:t>
            </a:r>
          </a:p>
          <a:p>
            <a:pPr>
              <a:defRPr/>
            </a:pPr>
            <a:r>
              <a:rPr lang="en-US" sz="2200" dirty="0"/>
              <a:t>Value Reduction::operator() (const Value&amp; x, const Value&amp; y)</a:t>
            </a:r>
          </a:p>
          <a:p>
            <a:pPr>
              <a:defRPr/>
            </a:pPr>
            <a:r>
              <a:rPr lang="en-US" sz="2200" dirty="0"/>
              <a:t>Lambda-friendly, more data copying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parallel_scan&lt;Range,Body&gt;</a:t>
            </a:r>
            <a:endParaRPr lang="cs-CZ"/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y</a:t>
            </a:r>
            <a:r>
              <a:rPr lang="cs-CZ" baseline="-25000" dirty="0"/>
              <a:t>0</a:t>
            </a:r>
            <a:r>
              <a:rPr lang="cs-CZ" dirty="0"/>
              <a:t> = id</a:t>
            </a:r>
            <a:r>
              <a:rPr lang="cs-CZ" baseline="-25000" dirty="0"/>
              <a:t>⊕</a:t>
            </a:r>
            <a:r>
              <a:rPr lang="cs-CZ" dirty="0"/>
              <a:t> ⊕ x</a:t>
            </a:r>
            <a:r>
              <a:rPr lang="cs-CZ" baseline="-25000" dirty="0"/>
              <a:t>0</a:t>
            </a:r>
            <a:r>
              <a:rPr lang="cs-CZ" dirty="0"/>
              <a:t>,  </a:t>
            </a:r>
            <a:r>
              <a:rPr lang="cs-CZ" dirty="0" err="1"/>
              <a:t>y</a:t>
            </a:r>
            <a:r>
              <a:rPr lang="cs-CZ" baseline="-25000" dirty="0" err="1"/>
              <a:t>i</a:t>
            </a:r>
            <a:r>
              <a:rPr lang="cs-CZ" dirty="0"/>
              <a:t> = y</a:t>
            </a:r>
            <a:r>
              <a:rPr lang="cs-CZ" baseline="-25000" dirty="0"/>
              <a:t>i−1</a:t>
            </a:r>
            <a:r>
              <a:rPr lang="cs-CZ" dirty="0"/>
              <a:t> ⊕ </a:t>
            </a:r>
            <a:r>
              <a:rPr lang="cs-CZ" dirty="0" err="1"/>
              <a:t>x</a:t>
            </a:r>
            <a:r>
              <a:rPr lang="cs-CZ" baseline="-25000" dirty="0" err="1"/>
              <a:t>i</a:t>
            </a:r>
            <a:endParaRPr lang="en-US" baseline="-25000" dirty="0"/>
          </a:p>
          <a:p>
            <a:r>
              <a:rPr lang="cs-CZ" dirty="0"/>
              <a:t>⊕</a:t>
            </a:r>
            <a:r>
              <a:rPr lang="en-US" dirty="0"/>
              <a:t> needs to be associative</a:t>
            </a:r>
            <a:endParaRPr lang="en-US" baseline="-25000" dirty="0"/>
          </a:p>
        </p:txBody>
      </p:sp>
      <p:grpSp>
        <p:nvGrpSpPr>
          <p:cNvPr id="4" name="Group 131"/>
          <p:cNvGrpSpPr>
            <a:grpSpLocks/>
          </p:cNvGrpSpPr>
          <p:nvPr/>
        </p:nvGrpSpPr>
        <p:grpSpPr bwMode="auto">
          <a:xfrm>
            <a:off x="1044575" y="2934569"/>
            <a:ext cx="6911975" cy="2879725"/>
            <a:chOff x="703" y="1979"/>
            <a:chExt cx="4354" cy="1814"/>
          </a:xfrm>
        </p:grpSpPr>
        <p:grpSp>
          <p:nvGrpSpPr>
            <p:cNvPr id="5" name="Group 111"/>
            <p:cNvGrpSpPr>
              <a:grpSpLocks/>
            </p:cNvGrpSpPr>
            <p:nvPr/>
          </p:nvGrpSpPr>
          <p:grpSpPr bwMode="auto">
            <a:xfrm>
              <a:off x="703" y="2296"/>
              <a:ext cx="4354" cy="181"/>
              <a:chOff x="703" y="2296"/>
              <a:chExt cx="4354" cy="181"/>
            </a:xfrm>
          </p:grpSpPr>
          <p:sp>
            <p:nvSpPr>
              <p:cNvPr id="49" name="Rectangle 33"/>
              <p:cNvSpPr>
                <a:spLocks noChangeArrowheads="1"/>
              </p:cNvSpPr>
              <p:nvPr/>
            </p:nvSpPr>
            <p:spPr bwMode="auto">
              <a:xfrm>
                <a:off x="703" y="2296"/>
                <a:ext cx="181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50" name="Rectangle 34"/>
              <p:cNvSpPr>
                <a:spLocks noChangeArrowheads="1"/>
              </p:cNvSpPr>
              <p:nvPr/>
            </p:nvSpPr>
            <p:spPr bwMode="auto">
              <a:xfrm>
                <a:off x="884" y="2296"/>
                <a:ext cx="182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51" name="Rectangle 35"/>
              <p:cNvSpPr>
                <a:spLocks noChangeArrowheads="1"/>
              </p:cNvSpPr>
              <p:nvPr/>
            </p:nvSpPr>
            <p:spPr bwMode="auto">
              <a:xfrm>
                <a:off x="1066" y="2296"/>
                <a:ext cx="181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52" name="Rectangle 36"/>
              <p:cNvSpPr>
                <a:spLocks noChangeArrowheads="1"/>
              </p:cNvSpPr>
              <p:nvPr/>
            </p:nvSpPr>
            <p:spPr bwMode="auto">
              <a:xfrm>
                <a:off x="1247" y="2296"/>
                <a:ext cx="181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53" name="Rectangle 37"/>
              <p:cNvSpPr>
                <a:spLocks noChangeArrowheads="1"/>
              </p:cNvSpPr>
              <p:nvPr/>
            </p:nvSpPr>
            <p:spPr bwMode="auto">
              <a:xfrm>
                <a:off x="1428" y="2296"/>
                <a:ext cx="182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54" name="Rectangle 38"/>
              <p:cNvSpPr>
                <a:spLocks noChangeArrowheads="1"/>
              </p:cNvSpPr>
              <p:nvPr/>
            </p:nvSpPr>
            <p:spPr bwMode="auto">
              <a:xfrm>
                <a:off x="1610" y="2296"/>
                <a:ext cx="181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55" name="Rectangle 55"/>
              <p:cNvSpPr>
                <a:spLocks noChangeArrowheads="1"/>
              </p:cNvSpPr>
              <p:nvPr/>
            </p:nvSpPr>
            <p:spPr bwMode="auto">
              <a:xfrm>
                <a:off x="1791" y="2296"/>
                <a:ext cx="181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56" name="Rectangle 56"/>
              <p:cNvSpPr>
                <a:spLocks noChangeArrowheads="1"/>
              </p:cNvSpPr>
              <p:nvPr/>
            </p:nvSpPr>
            <p:spPr bwMode="auto">
              <a:xfrm>
                <a:off x="1973" y="2296"/>
                <a:ext cx="181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57" name="Rectangle 57"/>
              <p:cNvSpPr>
                <a:spLocks noChangeArrowheads="1"/>
              </p:cNvSpPr>
              <p:nvPr/>
            </p:nvSpPr>
            <p:spPr bwMode="auto">
              <a:xfrm>
                <a:off x="2154" y="2296"/>
                <a:ext cx="181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58" name="Rectangle 58"/>
              <p:cNvSpPr>
                <a:spLocks noChangeArrowheads="1"/>
              </p:cNvSpPr>
              <p:nvPr/>
            </p:nvSpPr>
            <p:spPr bwMode="auto">
              <a:xfrm>
                <a:off x="2335" y="2296"/>
                <a:ext cx="181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59" name="Rectangle 59"/>
              <p:cNvSpPr>
                <a:spLocks noChangeArrowheads="1"/>
              </p:cNvSpPr>
              <p:nvPr/>
            </p:nvSpPr>
            <p:spPr bwMode="auto">
              <a:xfrm>
                <a:off x="2517" y="2296"/>
                <a:ext cx="182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60" name="Rectangle 60"/>
              <p:cNvSpPr>
                <a:spLocks noChangeArrowheads="1"/>
              </p:cNvSpPr>
              <p:nvPr/>
            </p:nvSpPr>
            <p:spPr bwMode="auto">
              <a:xfrm>
                <a:off x="2699" y="2296"/>
                <a:ext cx="181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61" name="Rectangle 61"/>
              <p:cNvSpPr>
                <a:spLocks noChangeArrowheads="1"/>
              </p:cNvSpPr>
              <p:nvPr/>
            </p:nvSpPr>
            <p:spPr bwMode="auto">
              <a:xfrm>
                <a:off x="2880" y="2296"/>
                <a:ext cx="182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62" name="Rectangle 62"/>
              <p:cNvSpPr>
                <a:spLocks noChangeArrowheads="1"/>
              </p:cNvSpPr>
              <p:nvPr/>
            </p:nvSpPr>
            <p:spPr bwMode="auto">
              <a:xfrm>
                <a:off x="3061" y="2296"/>
                <a:ext cx="182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63" name="Rectangle 64"/>
              <p:cNvSpPr>
                <a:spLocks noChangeArrowheads="1"/>
              </p:cNvSpPr>
              <p:nvPr/>
            </p:nvSpPr>
            <p:spPr bwMode="auto">
              <a:xfrm>
                <a:off x="3243" y="2296"/>
                <a:ext cx="181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64" name="Rectangle 65"/>
              <p:cNvSpPr>
                <a:spLocks noChangeArrowheads="1"/>
              </p:cNvSpPr>
              <p:nvPr/>
            </p:nvSpPr>
            <p:spPr bwMode="auto">
              <a:xfrm>
                <a:off x="3424" y="2296"/>
                <a:ext cx="182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65" name="Rectangle 66"/>
              <p:cNvSpPr>
                <a:spLocks noChangeArrowheads="1"/>
              </p:cNvSpPr>
              <p:nvPr/>
            </p:nvSpPr>
            <p:spPr bwMode="auto">
              <a:xfrm>
                <a:off x="3606" y="2296"/>
                <a:ext cx="181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66" name="Rectangle 67"/>
              <p:cNvSpPr>
                <a:spLocks noChangeArrowheads="1"/>
              </p:cNvSpPr>
              <p:nvPr/>
            </p:nvSpPr>
            <p:spPr bwMode="auto">
              <a:xfrm>
                <a:off x="3787" y="2296"/>
                <a:ext cx="181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67" name="Rectangle 68"/>
              <p:cNvSpPr>
                <a:spLocks noChangeArrowheads="1"/>
              </p:cNvSpPr>
              <p:nvPr/>
            </p:nvSpPr>
            <p:spPr bwMode="auto">
              <a:xfrm>
                <a:off x="3968" y="2296"/>
                <a:ext cx="181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68" name="Rectangle 69"/>
              <p:cNvSpPr>
                <a:spLocks noChangeArrowheads="1"/>
              </p:cNvSpPr>
              <p:nvPr/>
            </p:nvSpPr>
            <p:spPr bwMode="auto">
              <a:xfrm>
                <a:off x="4150" y="2296"/>
                <a:ext cx="181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69" name="Rectangle 70"/>
              <p:cNvSpPr>
                <a:spLocks noChangeArrowheads="1"/>
              </p:cNvSpPr>
              <p:nvPr/>
            </p:nvSpPr>
            <p:spPr bwMode="auto">
              <a:xfrm>
                <a:off x="4331" y="2296"/>
                <a:ext cx="182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70" name="Rectangle 71"/>
              <p:cNvSpPr>
                <a:spLocks noChangeArrowheads="1"/>
              </p:cNvSpPr>
              <p:nvPr/>
            </p:nvSpPr>
            <p:spPr bwMode="auto">
              <a:xfrm>
                <a:off x="4513" y="2296"/>
                <a:ext cx="181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71" name="Rectangle 73"/>
              <p:cNvSpPr>
                <a:spLocks noChangeArrowheads="1"/>
              </p:cNvSpPr>
              <p:nvPr/>
            </p:nvSpPr>
            <p:spPr bwMode="auto">
              <a:xfrm>
                <a:off x="4694" y="2296"/>
                <a:ext cx="182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72" name="Rectangle 74"/>
              <p:cNvSpPr>
                <a:spLocks noChangeArrowheads="1"/>
              </p:cNvSpPr>
              <p:nvPr/>
            </p:nvSpPr>
            <p:spPr bwMode="auto">
              <a:xfrm>
                <a:off x="4876" y="2296"/>
                <a:ext cx="181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</p:grpSp>
        <p:grpSp>
          <p:nvGrpSpPr>
            <p:cNvPr id="6" name="Group 112"/>
            <p:cNvGrpSpPr>
              <a:grpSpLocks/>
            </p:cNvGrpSpPr>
            <p:nvPr/>
          </p:nvGrpSpPr>
          <p:grpSpPr bwMode="auto">
            <a:xfrm>
              <a:off x="703" y="2069"/>
              <a:ext cx="4354" cy="181"/>
              <a:chOff x="703" y="2069"/>
              <a:chExt cx="4354" cy="181"/>
            </a:xfrm>
          </p:grpSpPr>
          <p:sp>
            <p:nvSpPr>
              <p:cNvPr id="25" name="Rectangle 83"/>
              <p:cNvSpPr>
                <a:spLocks noChangeArrowheads="1"/>
              </p:cNvSpPr>
              <p:nvPr/>
            </p:nvSpPr>
            <p:spPr bwMode="auto">
              <a:xfrm>
                <a:off x="703" y="2069"/>
                <a:ext cx="181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26" name="Rectangle 84"/>
              <p:cNvSpPr>
                <a:spLocks noChangeArrowheads="1"/>
              </p:cNvSpPr>
              <p:nvPr/>
            </p:nvSpPr>
            <p:spPr bwMode="auto">
              <a:xfrm>
                <a:off x="884" y="2069"/>
                <a:ext cx="182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27" name="Rectangle 85"/>
              <p:cNvSpPr>
                <a:spLocks noChangeArrowheads="1"/>
              </p:cNvSpPr>
              <p:nvPr/>
            </p:nvSpPr>
            <p:spPr bwMode="auto">
              <a:xfrm>
                <a:off x="1066" y="2069"/>
                <a:ext cx="181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28" name="Rectangle 86"/>
              <p:cNvSpPr>
                <a:spLocks noChangeArrowheads="1"/>
              </p:cNvSpPr>
              <p:nvPr/>
            </p:nvSpPr>
            <p:spPr bwMode="auto">
              <a:xfrm>
                <a:off x="1247" y="2069"/>
                <a:ext cx="181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29" name="Rectangle 87"/>
              <p:cNvSpPr>
                <a:spLocks noChangeArrowheads="1"/>
              </p:cNvSpPr>
              <p:nvPr/>
            </p:nvSpPr>
            <p:spPr bwMode="auto">
              <a:xfrm>
                <a:off x="1428" y="2069"/>
                <a:ext cx="182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30" name="Rectangle 88"/>
              <p:cNvSpPr>
                <a:spLocks noChangeArrowheads="1"/>
              </p:cNvSpPr>
              <p:nvPr/>
            </p:nvSpPr>
            <p:spPr bwMode="auto">
              <a:xfrm>
                <a:off x="1610" y="2069"/>
                <a:ext cx="181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31" name="Rectangle 89"/>
              <p:cNvSpPr>
                <a:spLocks noChangeArrowheads="1"/>
              </p:cNvSpPr>
              <p:nvPr/>
            </p:nvSpPr>
            <p:spPr bwMode="auto">
              <a:xfrm>
                <a:off x="1791" y="2069"/>
                <a:ext cx="181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32" name="Rectangle 90"/>
              <p:cNvSpPr>
                <a:spLocks noChangeArrowheads="1"/>
              </p:cNvSpPr>
              <p:nvPr/>
            </p:nvSpPr>
            <p:spPr bwMode="auto">
              <a:xfrm>
                <a:off x="1973" y="2069"/>
                <a:ext cx="181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33" name="Rectangle 91"/>
              <p:cNvSpPr>
                <a:spLocks noChangeArrowheads="1"/>
              </p:cNvSpPr>
              <p:nvPr/>
            </p:nvSpPr>
            <p:spPr bwMode="auto">
              <a:xfrm>
                <a:off x="2154" y="2069"/>
                <a:ext cx="181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34" name="Rectangle 92"/>
              <p:cNvSpPr>
                <a:spLocks noChangeArrowheads="1"/>
              </p:cNvSpPr>
              <p:nvPr/>
            </p:nvSpPr>
            <p:spPr bwMode="auto">
              <a:xfrm>
                <a:off x="2335" y="2069"/>
                <a:ext cx="181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35" name="Rectangle 93"/>
              <p:cNvSpPr>
                <a:spLocks noChangeArrowheads="1"/>
              </p:cNvSpPr>
              <p:nvPr/>
            </p:nvSpPr>
            <p:spPr bwMode="auto">
              <a:xfrm>
                <a:off x="2517" y="2069"/>
                <a:ext cx="182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36" name="Rectangle 94"/>
              <p:cNvSpPr>
                <a:spLocks noChangeArrowheads="1"/>
              </p:cNvSpPr>
              <p:nvPr/>
            </p:nvSpPr>
            <p:spPr bwMode="auto">
              <a:xfrm>
                <a:off x="2699" y="2069"/>
                <a:ext cx="181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37" name="Rectangle 95"/>
              <p:cNvSpPr>
                <a:spLocks noChangeArrowheads="1"/>
              </p:cNvSpPr>
              <p:nvPr/>
            </p:nvSpPr>
            <p:spPr bwMode="auto">
              <a:xfrm>
                <a:off x="2880" y="2069"/>
                <a:ext cx="182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38" name="Rectangle 96"/>
              <p:cNvSpPr>
                <a:spLocks noChangeArrowheads="1"/>
              </p:cNvSpPr>
              <p:nvPr/>
            </p:nvSpPr>
            <p:spPr bwMode="auto">
              <a:xfrm>
                <a:off x="3061" y="2069"/>
                <a:ext cx="182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39" name="Rectangle 97"/>
              <p:cNvSpPr>
                <a:spLocks noChangeArrowheads="1"/>
              </p:cNvSpPr>
              <p:nvPr/>
            </p:nvSpPr>
            <p:spPr bwMode="auto">
              <a:xfrm>
                <a:off x="3243" y="2069"/>
                <a:ext cx="181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40" name="Rectangle 98"/>
              <p:cNvSpPr>
                <a:spLocks noChangeArrowheads="1"/>
              </p:cNvSpPr>
              <p:nvPr/>
            </p:nvSpPr>
            <p:spPr bwMode="auto">
              <a:xfrm>
                <a:off x="3424" y="2069"/>
                <a:ext cx="182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41" name="Rectangle 99"/>
              <p:cNvSpPr>
                <a:spLocks noChangeArrowheads="1"/>
              </p:cNvSpPr>
              <p:nvPr/>
            </p:nvSpPr>
            <p:spPr bwMode="auto">
              <a:xfrm>
                <a:off x="3606" y="2069"/>
                <a:ext cx="181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42" name="Rectangle 100"/>
              <p:cNvSpPr>
                <a:spLocks noChangeArrowheads="1"/>
              </p:cNvSpPr>
              <p:nvPr/>
            </p:nvSpPr>
            <p:spPr bwMode="auto">
              <a:xfrm>
                <a:off x="3787" y="2069"/>
                <a:ext cx="181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43" name="Rectangle 101"/>
              <p:cNvSpPr>
                <a:spLocks noChangeArrowheads="1"/>
              </p:cNvSpPr>
              <p:nvPr/>
            </p:nvSpPr>
            <p:spPr bwMode="auto">
              <a:xfrm>
                <a:off x="3968" y="2069"/>
                <a:ext cx="181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44" name="Rectangle 102"/>
              <p:cNvSpPr>
                <a:spLocks noChangeArrowheads="1"/>
              </p:cNvSpPr>
              <p:nvPr/>
            </p:nvSpPr>
            <p:spPr bwMode="auto">
              <a:xfrm>
                <a:off x="4150" y="2069"/>
                <a:ext cx="181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45" name="Rectangle 103"/>
              <p:cNvSpPr>
                <a:spLocks noChangeArrowheads="1"/>
              </p:cNvSpPr>
              <p:nvPr/>
            </p:nvSpPr>
            <p:spPr bwMode="auto">
              <a:xfrm>
                <a:off x="4331" y="2069"/>
                <a:ext cx="182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46" name="Rectangle 104"/>
              <p:cNvSpPr>
                <a:spLocks noChangeArrowheads="1"/>
              </p:cNvSpPr>
              <p:nvPr/>
            </p:nvSpPr>
            <p:spPr bwMode="auto">
              <a:xfrm>
                <a:off x="4513" y="2069"/>
                <a:ext cx="181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47" name="Rectangle 105"/>
              <p:cNvSpPr>
                <a:spLocks noChangeArrowheads="1"/>
              </p:cNvSpPr>
              <p:nvPr/>
            </p:nvSpPr>
            <p:spPr bwMode="auto">
              <a:xfrm>
                <a:off x="4694" y="2069"/>
                <a:ext cx="182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48" name="Rectangle 106"/>
              <p:cNvSpPr>
                <a:spLocks noChangeArrowheads="1"/>
              </p:cNvSpPr>
              <p:nvPr/>
            </p:nvSpPr>
            <p:spPr bwMode="auto">
              <a:xfrm>
                <a:off x="4876" y="2069"/>
                <a:ext cx="181" cy="181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EBF7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</p:grpSp>
        <p:sp>
          <p:nvSpPr>
            <p:cNvPr id="7" name="Line 108"/>
            <p:cNvSpPr>
              <a:spLocks noChangeShapeType="1"/>
            </p:cNvSpPr>
            <p:nvPr/>
          </p:nvSpPr>
          <p:spPr bwMode="auto">
            <a:xfrm>
              <a:off x="1791" y="1979"/>
              <a:ext cx="0" cy="181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8" name="Line 109"/>
            <p:cNvSpPr>
              <a:spLocks noChangeShapeType="1"/>
            </p:cNvSpPr>
            <p:nvPr/>
          </p:nvSpPr>
          <p:spPr bwMode="auto">
            <a:xfrm>
              <a:off x="2880" y="1979"/>
              <a:ext cx="0" cy="181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9" name="Line 110"/>
            <p:cNvSpPr>
              <a:spLocks noChangeShapeType="1"/>
            </p:cNvSpPr>
            <p:nvPr/>
          </p:nvSpPr>
          <p:spPr bwMode="auto">
            <a:xfrm>
              <a:off x="3969" y="1979"/>
              <a:ext cx="0" cy="181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" name="AutoShape 113"/>
            <p:cNvSpPr>
              <a:spLocks noChangeArrowheads="1"/>
            </p:cNvSpPr>
            <p:nvPr/>
          </p:nvSpPr>
          <p:spPr bwMode="auto">
            <a:xfrm>
              <a:off x="1837" y="2614"/>
              <a:ext cx="998" cy="272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FFFFCC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None/>
              </a:pPr>
              <a:r>
                <a:rPr lang="cs-CZ" sz="1600" b="0" i="0" dirty="0" err="1"/>
                <a:t>pre-scan</a:t>
              </a:r>
              <a:endParaRPr lang="cs-CZ" sz="1600" b="0" i="0" dirty="0"/>
            </a:p>
          </p:txBody>
        </p:sp>
        <p:sp>
          <p:nvSpPr>
            <p:cNvPr id="11" name="AutoShape 114"/>
            <p:cNvSpPr>
              <a:spLocks noChangeArrowheads="1"/>
            </p:cNvSpPr>
            <p:nvPr/>
          </p:nvSpPr>
          <p:spPr bwMode="auto">
            <a:xfrm>
              <a:off x="748" y="2614"/>
              <a:ext cx="998" cy="272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FF66"/>
                </a:gs>
                <a:gs pos="100000">
                  <a:srgbClr val="FFC000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None/>
              </a:pPr>
              <a:r>
                <a:rPr lang="cs-CZ" sz="1600" b="0" i="0" dirty="0" err="1"/>
                <a:t>final</a:t>
              </a:r>
              <a:r>
                <a:rPr lang="cs-CZ" sz="1600" b="0" i="0" dirty="0"/>
                <a:t> </a:t>
              </a:r>
              <a:r>
                <a:rPr lang="cs-CZ" sz="1600" b="0" i="0" dirty="0" err="1"/>
                <a:t>scan</a:t>
              </a:r>
              <a:endParaRPr lang="cs-CZ" sz="1600" b="0" i="0" dirty="0"/>
            </a:p>
          </p:txBody>
        </p:sp>
        <p:sp>
          <p:nvSpPr>
            <p:cNvPr id="12" name="AutoShape 115"/>
            <p:cNvSpPr>
              <a:spLocks noChangeArrowheads="1"/>
            </p:cNvSpPr>
            <p:nvPr/>
          </p:nvSpPr>
          <p:spPr bwMode="auto">
            <a:xfrm>
              <a:off x="1837" y="3430"/>
              <a:ext cx="998" cy="272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FF66"/>
                </a:gs>
                <a:gs pos="100000">
                  <a:srgbClr val="FFC000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None/>
              </a:pPr>
              <a:r>
                <a:rPr lang="cs-CZ" sz="1600" b="0" i="0" dirty="0" err="1"/>
                <a:t>final</a:t>
              </a:r>
              <a:r>
                <a:rPr lang="cs-CZ" sz="1600" b="0" i="0" dirty="0"/>
                <a:t> </a:t>
              </a:r>
              <a:r>
                <a:rPr lang="cs-CZ" sz="1600" b="0" i="0" dirty="0" err="1"/>
                <a:t>scan</a:t>
              </a:r>
              <a:endParaRPr lang="cs-CZ" sz="1600" b="0" i="0" dirty="0"/>
            </a:p>
          </p:txBody>
        </p:sp>
        <p:sp>
          <p:nvSpPr>
            <p:cNvPr id="13" name="Oval 116"/>
            <p:cNvSpPr>
              <a:spLocks noChangeArrowheads="1"/>
            </p:cNvSpPr>
            <p:nvPr/>
          </p:nvSpPr>
          <p:spPr bwMode="auto">
            <a:xfrm>
              <a:off x="2245" y="3067"/>
              <a:ext cx="181" cy="18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None/>
              </a:pPr>
              <a:r>
                <a:rPr lang="cs-CZ" sz="1600" b="0" i="0" dirty="0"/>
                <a:t>+</a:t>
              </a:r>
            </a:p>
          </p:txBody>
        </p:sp>
        <p:sp>
          <p:nvSpPr>
            <p:cNvPr id="14" name="Oval 117"/>
            <p:cNvSpPr>
              <a:spLocks noChangeArrowheads="1"/>
            </p:cNvSpPr>
            <p:nvPr/>
          </p:nvSpPr>
          <p:spPr bwMode="auto">
            <a:xfrm>
              <a:off x="3334" y="3067"/>
              <a:ext cx="181" cy="18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None/>
              </a:pPr>
              <a:r>
                <a:rPr lang="cs-CZ" sz="1600" b="0" i="0" dirty="0"/>
                <a:t>+</a:t>
              </a:r>
            </a:p>
          </p:txBody>
        </p:sp>
        <p:cxnSp>
          <p:nvCxnSpPr>
            <p:cNvPr id="15" name="AutoShape 119"/>
            <p:cNvCxnSpPr>
              <a:cxnSpLocks noChangeShapeType="1"/>
              <a:stCxn id="11" idx="2"/>
              <a:endCxn id="13" idx="2"/>
            </p:cNvCxnSpPr>
            <p:nvPr/>
          </p:nvCxnSpPr>
          <p:spPr bwMode="auto">
            <a:xfrm rot="16200000" flipH="1">
              <a:off x="1610" y="2523"/>
              <a:ext cx="272" cy="998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" name="Line 121"/>
            <p:cNvSpPr>
              <a:spLocks noChangeShapeType="1"/>
            </p:cNvSpPr>
            <p:nvPr/>
          </p:nvSpPr>
          <p:spPr bwMode="auto">
            <a:xfrm>
              <a:off x="2336" y="2886"/>
              <a:ext cx="0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7" name="Line 122"/>
            <p:cNvSpPr>
              <a:spLocks noChangeShapeType="1"/>
            </p:cNvSpPr>
            <p:nvPr/>
          </p:nvSpPr>
          <p:spPr bwMode="auto">
            <a:xfrm>
              <a:off x="2426" y="3158"/>
              <a:ext cx="90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8" name="AutoShape 123"/>
            <p:cNvSpPr>
              <a:spLocks noChangeArrowheads="1"/>
            </p:cNvSpPr>
            <p:nvPr/>
          </p:nvSpPr>
          <p:spPr bwMode="auto">
            <a:xfrm>
              <a:off x="2925" y="2614"/>
              <a:ext cx="998" cy="272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FFFFCC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None/>
              </a:pPr>
              <a:r>
                <a:rPr lang="cs-CZ" sz="1600" b="0" i="0" dirty="0" err="1"/>
                <a:t>pre-scan</a:t>
              </a:r>
              <a:endParaRPr lang="cs-CZ" sz="1600" b="0" i="0" dirty="0"/>
            </a:p>
          </p:txBody>
        </p:sp>
        <p:sp>
          <p:nvSpPr>
            <p:cNvPr id="19" name="AutoShape 125"/>
            <p:cNvSpPr>
              <a:spLocks noChangeArrowheads="1"/>
            </p:cNvSpPr>
            <p:nvPr/>
          </p:nvSpPr>
          <p:spPr bwMode="auto">
            <a:xfrm>
              <a:off x="2925" y="3430"/>
              <a:ext cx="998" cy="272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FF66"/>
                </a:gs>
                <a:gs pos="100000">
                  <a:srgbClr val="FFC000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None/>
              </a:pPr>
              <a:r>
                <a:rPr lang="cs-CZ" sz="1600" b="0" i="0" dirty="0" err="1"/>
                <a:t>final</a:t>
              </a:r>
              <a:r>
                <a:rPr lang="cs-CZ" sz="1600" b="0" i="0" dirty="0"/>
                <a:t> </a:t>
              </a:r>
              <a:r>
                <a:rPr lang="cs-CZ" sz="1600" b="0" i="0" dirty="0" err="1"/>
                <a:t>scan</a:t>
              </a:r>
              <a:endParaRPr lang="cs-CZ" sz="1600" b="0" i="0" dirty="0"/>
            </a:p>
          </p:txBody>
        </p:sp>
        <p:sp>
          <p:nvSpPr>
            <p:cNvPr id="20" name="AutoShape 126"/>
            <p:cNvSpPr>
              <a:spLocks noChangeArrowheads="1"/>
            </p:cNvSpPr>
            <p:nvPr/>
          </p:nvSpPr>
          <p:spPr bwMode="auto">
            <a:xfrm>
              <a:off x="4014" y="3430"/>
              <a:ext cx="998" cy="272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FF66"/>
                </a:gs>
                <a:gs pos="100000">
                  <a:srgbClr val="FFC000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None/>
              </a:pPr>
              <a:r>
                <a:rPr lang="cs-CZ" sz="1600" b="0" i="0" dirty="0" err="1"/>
                <a:t>final</a:t>
              </a:r>
              <a:r>
                <a:rPr lang="cs-CZ" sz="1600" b="0" i="0" dirty="0"/>
                <a:t> </a:t>
              </a:r>
              <a:r>
                <a:rPr lang="cs-CZ" sz="1600" b="0" i="0" dirty="0" err="1"/>
                <a:t>scan</a:t>
              </a:r>
              <a:endParaRPr lang="cs-CZ" sz="1600" b="0" i="0" dirty="0"/>
            </a:p>
          </p:txBody>
        </p:sp>
        <p:cxnSp>
          <p:nvCxnSpPr>
            <p:cNvPr id="21" name="AutoShape 127"/>
            <p:cNvCxnSpPr>
              <a:cxnSpLocks noChangeShapeType="1"/>
              <a:stCxn id="14" idx="6"/>
              <a:endCxn id="20" idx="0"/>
            </p:cNvCxnSpPr>
            <p:nvPr/>
          </p:nvCxnSpPr>
          <p:spPr bwMode="auto">
            <a:xfrm>
              <a:off x="3515" y="3158"/>
              <a:ext cx="998" cy="272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" name="AutoShape 128"/>
            <p:cNvCxnSpPr>
              <a:cxnSpLocks noChangeShapeType="1"/>
              <a:stCxn id="11" idx="2"/>
              <a:endCxn id="12" idx="0"/>
            </p:cNvCxnSpPr>
            <p:nvPr/>
          </p:nvCxnSpPr>
          <p:spPr bwMode="auto">
            <a:xfrm rot="16200000" flipH="1">
              <a:off x="1520" y="2613"/>
              <a:ext cx="544" cy="1089"/>
            </a:xfrm>
            <a:prstGeom prst="curvedConnector3">
              <a:avLst>
                <a:gd name="adj1" fmla="val 6121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3" name="Line 129"/>
            <p:cNvSpPr>
              <a:spLocks noChangeShapeType="1"/>
            </p:cNvSpPr>
            <p:nvPr/>
          </p:nvSpPr>
          <p:spPr bwMode="auto">
            <a:xfrm>
              <a:off x="3424" y="2886"/>
              <a:ext cx="0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cxnSp>
          <p:nvCxnSpPr>
            <p:cNvPr id="24" name="AutoShape 130"/>
            <p:cNvCxnSpPr>
              <a:cxnSpLocks noChangeShapeType="1"/>
              <a:stCxn id="13" idx="6"/>
              <a:endCxn id="19" idx="0"/>
            </p:cNvCxnSpPr>
            <p:nvPr/>
          </p:nvCxnSpPr>
          <p:spPr bwMode="auto">
            <a:xfrm>
              <a:off x="2426" y="3158"/>
              <a:ext cx="998" cy="272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73" name="Text Box 132"/>
          <p:cNvSpPr txBox="1">
            <a:spLocks noChangeArrowheads="1"/>
          </p:cNvSpPr>
          <p:nvPr/>
        </p:nvSpPr>
        <p:spPr bwMode="auto">
          <a:xfrm>
            <a:off x="769542" y="3059982"/>
            <a:ext cx="2714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 i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buNone/>
            </a:pPr>
            <a:r>
              <a:rPr lang="cs-CZ" sz="1400" b="0" i="0" dirty="0"/>
              <a:t>x</a:t>
            </a:r>
          </a:p>
        </p:txBody>
      </p:sp>
      <p:sp>
        <p:nvSpPr>
          <p:cNvPr id="74" name="Text Box 133"/>
          <p:cNvSpPr txBox="1">
            <a:spLocks noChangeArrowheads="1"/>
          </p:cNvSpPr>
          <p:nvPr/>
        </p:nvSpPr>
        <p:spPr bwMode="auto">
          <a:xfrm>
            <a:off x="769542" y="3420345"/>
            <a:ext cx="27443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 i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buNone/>
            </a:pPr>
            <a:r>
              <a:rPr lang="cs-CZ" sz="1400" b="0" i="0" dirty="0"/>
              <a:t>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parallel_for_each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Like STL’s </a:t>
            </a:r>
            <a:r>
              <a:rPr lang="en-US" dirty="0" err="1"/>
              <a:t>for_each</a:t>
            </a:r>
            <a:endParaRPr lang="en-US" dirty="0"/>
          </a:p>
          <a:p>
            <a:pPr lvl="1"/>
            <a:r>
              <a:rPr lang="en-US" dirty="0"/>
              <a:t>Same semantics, except for parallel processing</a:t>
            </a:r>
          </a:p>
          <a:p>
            <a:pPr>
              <a:defRPr/>
            </a:pPr>
            <a:r>
              <a:rPr lang="en-US" sz="2800" dirty="0"/>
              <a:t>Different Body than e.g. </a:t>
            </a:r>
            <a:r>
              <a:rPr lang="en-US" sz="2800" dirty="0" err="1"/>
              <a:t>parallel_for</a:t>
            </a:r>
            <a:endParaRPr lang="en-US" sz="2400" dirty="0"/>
          </a:p>
          <a:p>
            <a:pPr lvl="1">
              <a:defRPr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operator()</a:t>
            </a:r>
            <a:r>
              <a:rPr lang="en-US" sz="2400" dirty="0"/>
              <a:t> is unary and must be reentrant</a:t>
            </a:r>
          </a:p>
          <a:p>
            <a:pPr lvl="2">
              <a:defRPr/>
            </a:pPr>
            <a:r>
              <a:rPr lang="en-US" sz="2100" dirty="0"/>
              <a:t>Optional 2</a:t>
            </a:r>
            <a:r>
              <a:rPr lang="en-US" sz="2100" baseline="30000" dirty="0"/>
              <a:t>nd</a:t>
            </a:r>
            <a:r>
              <a:rPr lang="en-US" sz="2100" dirty="0"/>
              <a:t> argument is feeder, which is used to add more work that is process by subsequent calls (for better scalability)</a:t>
            </a:r>
          </a:p>
          <a:p>
            <a:pPr lvl="1">
              <a:defRPr/>
            </a:pPr>
            <a:r>
              <a:rPr lang="en-US" sz="2400" dirty="0"/>
              <a:t>no splitting</a:t>
            </a:r>
          </a:p>
          <a:p>
            <a:pPr>
              <a:defRPr/>
            </a:pPr>
            <a:r>
              <a:rPr lang="en-US" sz="2800" dirty="0"/>
              <a:t>Not suitable for trivial operations</a:t>
            </a:r>
          </a:p>
          <a:p>
            <a:pPr lvl="1">
              <a:defRPr/>
            </a:pPr>
            <a:r>
              <a:rPr lang="en-US" sz="2400" dirty="0"/>
              <a:t>less than ~ 10.000 instructions in Body::operator()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pipeline</a:t>
            </a:r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00188"/>
            <a:ext cx="8229600" cy="5025156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2800" dirty="0"/>
              <a:t>Sequence of filters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1800" b="1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cs-CZ" sz="1800" b="1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class</a:t>
            </a:r>
            <a:r>
              <a:rPr lang="cs-CZ" sz="18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cs-CZ" sz="1800" b="1" dirty="0" err="1">
                <a:latin typeface="Courier New" pitchFamily="49" charset="0"/>
                <a:cs typeface="Courier New" pitchFamily="49" charset="0"/>
              </a:rPr>
              <a:t>pipeline</a:t>
            </a:r>
            <a:r>
              <a:rPr lang="cs-CZ" sz="1800" b="1" dirty="0">
                <a:latin typeface="Courier New" pitchFamily="49" charset="0"/>
                <a:cs typeface="Courier New" pitchFamily="49" charset="0"/>
              </a:rPr>
              <a:t> {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1800" b="1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cs-CZ" sz="18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public</a:t>
            </a:r>
            <a:r>
              <a:rPr lang="cs-CZ" sz="1800" b="1" dirty="0">
                <a:latin typeface="Courier New" pitchFamily="49" charset="0"/>
                <a:cs typeface="Courier New" pitchFamily="49" charset="0"/>
              </a:rPr>
              <a:t>: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1800" b="1" dirty="0">
                <a:latin typeface="Courier New" pitchFamily="49" charset="0"/>
                <a:cs typeface="Courier New" pitchFamily="49" charset="0"/>
              </a:rPr>
              <a:t>	  </a:t>
            </a:r>
            <a:r>
              <a:rPr lang="cs-CZ" sz="1800" b="1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cs-CZ" sz="18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cs-CZ" sz="1800" b="1" dirty="0" err="1">
                <a:latin typeface="Courier New" pitchFamily="49" charset="0"/>
                <a:cs typeface="Courier New" pitchFamily="49" charset="0"/>
              </a:rPr>
              <a:t>add_filter</a:t>
            </a:r>
            <a:r>
              <a:rPr lang="cs-CZ" sz="1800" b="1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cs-CZ" sz="1800" b="1" dirty="0" err="1">
                <a:latin typeface="Courier New" pitchFamily="49" charset="0"/>
                <a:cs typeface="Courier New" pitchFamily="49" charset="0"/>
              </a:rPr>
              <a:t>filter</a:t>
            </a:r>
            <a:r>
              <a:rPr lang="cs-CZ" sz="1800" b="1" dirty="0">
                <a:latin typeface="Courier New" pitchFamily="49" charset="0"/>
                <a:cs typeface="Courier New" pitchFamily="49" charset="0"/>
              </a:rPr>
              <a:t>&amp; f);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1800" b="1" dirty="0">
                <a:latin typeface="Courier New" pitchFamily="49" charset="0"/>
                <a:cs typeface="Courier New" pitchFamily="49" charset="0"/>
              </a:rPr>
              <a:t>	  </a:t>
            </a:r>
            <a:r>
              <a:rPr lang="cs-CZ" sz="1800" b="1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cs-CZ" sz="18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cs-CZ" sz="1800" b="1" dirty="0">
                <a:latin typeface="Courier New" pitchFamily="49" charset="0"/>
                <a:cs typeface="Courier New" pitchFamily="49" charset="0"/>
              </a:rPr>
              <a:t>run(</a:t>
            </a:r>
            <a:r>
              <a:rPr lang="cs-CZ" sz="1800" b="1" dirty="0" err="1">
                <a:latin typeface="Courier New" pitchFamily="49" charset="0"/>
                <a:cs typeface="Courier New" pitchFamily="49" charset="0"/>
              </a:rPr>
              <a:t>size_t</a:t>
            </a:r>
            <a:r>
              <a:rPr lang="cs-CZ" sz="18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cs-CZ" sz="1800" b="1" dirty="0" err="1">
                <a:latin typeface="Courier New" pitchFamily="49" charset="0"/>
                <a:cs typeface="Courier New" pitchFamily="49" charset="0"/>
              </a:rPr>
              <a:t>max_num_of_live_tokens</a:t>
            </a:r>
            <a:r>
              <a:rPr lang="cs-CZ" sz="1800" b="1" dirty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1800" b="1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cs-CZ" sz="1800" b="1" dirty="0">
                <a:latin typeface="Courier New" pitchFamily="49" charset="0"/>
                <a:cs typeface="Courier New" pitchFamily="49" charset="0"/>
              </a:rPr>
              <a:t>};</a:t>
            </a:r>
            <a:endParaRPr lang="en-US" sz="1800" b="1" dirty="0">
              <a:latin typeface="Courier New" pitchFamily="49" charset="0"/>
              <a:cs typeface="Courier New" pitchFamily="49" charset="0"/>
            </a:endParaRPr>
          </a:p>
          <a:p>
            <a:pPr>
              <a:buFont typeface="Wingdings" pitchFamily="2" charset="2"/>
              <a:buNone/>
              <a:defRPr/>
            </a:pPr>
            <a:endParaRPr lang="en-US" sz="1000" b="1" dirty="0">
              <a:latin typeface="Courier New" pitchFamily="49" charset="0"/>
              <a:cs typeface="Courier New" pitchFamily="49" charset="0"/>
            </a:endParaRPr>
          </a:p>
          <a:p>
            <a:pPr>
              <a:defRPr/>
            </a:pPr>
            <a:r>
              <a:rPr lang="en-US" sz="2800" dirty="0"/>
              <a:t>Filters are serial or parallel</a:t>
            </a:r>
          </a:p>
          <a:p>
            <a:pPr lvl="1">
              <a:defRPr/>
            </a:pPr>
            <a:r>
              <a:rPr lang="en-US" sz="2400" dirty="0"/>
              <a:t>serial is either in-order or out-of-order</a:t>
            </a:r>
          </a:p>
          <a:p>
            <a:pPr>
              <a:defRPr/>
            </a:pPr>
            <a:r>
              <a:rPr lang="en-US" sz="2800" dirty="0"/>
              <a:t>Filters derive from class filter and override virtual</a:t>
            </a:r>
            <a:br>
              <a:rPr lang="en-US" sz="2800" dirty="0"/>
            </a:br>
            <a:r>
              <a:rPr lang="en-US" sz="20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* operator()(</a:t>
            </a:r>
            <a:r>
              <a:rPr lang="en-US" sz="20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*item);</a:t>
            </a:r>
          </a:p>
          <a:p>
            <a:pPr lvl="1">
              <a:defRPr/>
            </a:pPr>
            <a:r>
              <a:rPr lang="en-US" sz="2000" dirty="0"/>
              <a:t>the first filter’s operator() is called repeatedly until it returns NULL</a:t>
            </a:r>
          </a:p>
          <a:p>
            <a:pPr lvl="1">
              <a:defRPr/>
            </a:pPr>
            <a:r>
              <a:rPr lang="en-US" sz="2000" dirty="0"/>
              <a:t>the results returned by the last filter are ignored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parallel_pipeline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Strongly typed lambda-friendly pipeline</a:t>
            </a:r>
          </a:p>
          <a:p>
            <a:pPr>
              <a:buFont typeface="Wingdings" pitchFamily="2" charset="2"/>
              <a:buNone/>
            </a:pPr>
            <a:r>
              <a:rPr lang="en-US" sz="24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parallel_pipeline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( </a:t>
            </a:r>
          </a:p>
          <a:p>
            <a:pPr>
              <a:buFont typeface="Wingdings" pitchFamily="2" charset="2"/>
              <a:buNone/>
            </a:pPr>
            <a:r>
              <a:rPr lang="en-US" sz="2400" b="1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size_t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max_number_of_live_tokens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,  </a:t>
            </a:r>
          </a:p>
          <a:p>
            <a:pPr>
              <a:buFont typeface="Wingdings" pitchFamily="2" charset="2"/>
              <a:buNone/>
            </a:pPr>
            <a:r>
              <a:rPr lang="en-US" sz="2400" b="1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400" b="1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sz="24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filter_t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2400" b="1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,</a:t>
            </a:r>
            <a:r>
              <a:rPr lang="en-US" sz="2400" b="1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&gt;&amp; </a:t>
            </a:r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filter_chain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);</a:t>
            </a:r>
          </a:p>
          <a:p>
            <a:r>
              <a:rPr lang="en-US" dirty="0"/>
              <a:t>Filters</a:t>
            </a:r>
          </a:p>
          <a:p>
            <a:pPr lvl="1"/>
            <a:r>
              <a:rPr lang="en-US" sz="2400" dirty="0">
                <a:cs typeface="Courier New" pitchFamily="49" charset="0"/>
              </a:rPr>
              <a:t>combined using 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&amp;</a:t>
            </a:r>
            <a:r>
              <a:rPr lang="en-US" sz="2400" dirty="0">
                <a:cs typeface="Courier New" pitchFamily="49" charset="0"/>
              </a:rPr>
              <a:t> operator</a:t>
            </a:r>
          </a:p>
          <a:p>
            <a:pPr lvl="1"/>
            <a:r>
              <a:rPr lang="en-US" sz="2400" dirty="0">
                <a:cs typeface="Courier New" pitchFamily="49" charset="0"/>
              </a:rPr>
              <a:t>same modes as original pipeline</a:t>
            </a:r>
          </a:p>
          <a:p>
            <a:pPr lvl="1"/>
            <a:r>
              <a:rPr lang="en-US" sz="2400" dirty="0">
                <a:cs typeface="Courier New" pitchFamily="49" charset="0"/>
              </a:rPr>
              <a:t>input and output type (first and last are voids)</a:t>
            </a:r>
          </a:p>
          <a:p>
            <a:pPr lvl="1"/>
            <a:r>
              <a:rPr lang="en-US" sz="2400" dirty="0" err="1">
                <a:cs typeface="Courier New" pitchFamily="49" charset="0"/>
              </a:rPr>
              <a:t>functor</a:t>
            </a:r>
            <a:r>
              <a:rPr lang="en-US" sz="2400" dirty="0">
                <a:cs typeface="Courier New" pitchFamily="49" charset="0"/>
              </a:rPr>
              <a:t> for the action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parallel_pipeline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468313" y="1484313"/>
            <a:ext cx="8229600" cy="518477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16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RootMeanSquare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6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* first, </a:t>
            </a:r>
            <a:r>
              <a:rPr lang="en-US" sz="16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* last) { </a:t>
            </a:r>
          </a:p>
          <a:p>
            <a:pPr>
              <a:buFont typeface="Wingdings" pitchFamily="2" charset="2"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sum=0; </a:t>
            </a:r>
          </a:p>
          <a:p>
            <a:pPr>
              <a:buFont typeface="Wingdings" pitchFamily="2" charset="2"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parallel_pipeline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600" b="1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/*</a:t>
            </a:r>
            <a:r>
              <a:rPr lang="en-US" sz="1600" b="1" dirty="0" err="1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max_number_of_live_token</a:t>
            </a:r>
            <a:r>
              <a:rPr lang="en-US" sz="1600" b="1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=*/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16,        </a:t>
            </a:r>
          </a:p>
          <a:p>
            <a:pPr>
              <a:buFont typeface="Wingdings" pitchFamily="2" charset="2"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make_filter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600" b="1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,</a:t>
            </a:r>
            <a:r>
              <a:rPr lang="en-US" sz="1600" b="1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*&gt;(filter::serial, </a:t>
            </a:r>
          </a:p>
          <a:p>
            <a:pPr>
              <a:buFont typeface="Wingdings" pitchFamily="2" charset="2"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           [&amp;](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flow_control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&amp; fc) -&gt; </a:t>
            </a:r>
            <a:r>
              <a:rPr lang="en-US" sz="16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* { </a:t>
            </a:r>
          </a:p>
          <a:p>
            <a:pPr>
              <a:buFont typeface="Wingdings" pitchFamily="2" charset="2"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               </a:t>
            </a:r>
            <a:r>
              <a:rPr lang="en-US" sz="16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if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(first &lt; last) </a:t>
            </a:r>
            <a:r>
              <a:rPr lang="en-US" sz="16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return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first++; </a:t>
            </a:r>
          </a:p>
          <a:p>
            <a:pPr>
              <a:buFont typeface="Wingdings" pitchFamily="2" charset="2"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               </a:t>
            </a:r>
            <a:r>
              <a:rPr lang="en-US" sz="16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else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{ 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fc.stop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(); </a:t>
            </a:r>
            <a:r>
              <a:rPr lang="en-US" sz="16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return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nullptr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; } </a:t>
            </a:r>
          </a:p>
          <a:p>
            <a:pPr>
              <a:buFont typeface="Wingdings" pitchFamily="2" charset="2"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           }     </a:t>
            </a:r>
          </a:p>
          <a:p>
            <a:pPr>
              <a:buFont typeface="Wingdings" pitchFamily="2" charset="2"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       ) &amp; </a:t>
            </a:r>
          </a:p>
          <a:p>
            <a:pPr>
              <a:buFont typeface="Wingdings" pitchFamily="2" charset="2"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make_filter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6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*,</a:t>
            </a:r>
            <a:r>
              <a:rPr lang="en-US" sz="16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&gt;(filter::parallel, </a:t>
            </a:r>
          </a:p>
          <a:p>
            <a:pPr>
              <a:buFont typeface="Wingdings" pitchFamily="2" charset="2"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           [](</a:t>
            </a:r>
            <a:r>
              <a:rPr lang="en-US" sz="16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* p){ </a:t>
            </a:r>
            <a:r>
              <a:rPr lang="en-US" sz="16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return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(*p)*(*p); }  </a:t>
            </a:r>
          </a:p>
          <a:p>
            <a:pPr>
              <a:buFont typeface="Wingdings" pitchFamily="2" charset="2"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       ) &amp; </a:t>
            </a:r>
          </a:p>
          <a:p>
            <a:pPr>
              <a:buFont typeface="Wingdings" pitchFamily="2" charset="2"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make_filter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600" b="1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,</a:t>
            </a:r>
            <a:r>
              <a:rPr lang="en-US" sz="1600" b="1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&gt;(filter::serial, </a:t>
            </a:r>
          </a:p>
          <a:p>
            <a:pPr>
              <a:buFont typeface="Wingdings" pitchFamily="2" charset="2"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           [&amp;](</a:t>
            </a:r>
            <a:r>
              <a:rPr lang="en-US" sz="16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x) { sum += x; } </a:t>
            </a:r>
          </a:p>
          <a:p>
            <a:pPr>
              <a:buFont typeface="Wingdings" pitchFamily="2" charset="2"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       ) </a:t>
            </a:r>
          </a:p>
          <a:p>
            <a:pPr>
              <a:buFont typeface="Wingdings" pitchFamily="2" charset="2"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   ); </a:t>
            </a:r>
          </a:p>
          <a:p>
            <a:pPr>
              <a:buFont typeface="Wingdings" pitchFamily="2" charset="2"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return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sqrt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(sum); </a:t>
            </a:r>
          </a:p>
          <a:p>
            <a:pPr>
              <a:buFont typeface="Wingdings" pitchFamily="2" charset="2"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}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Flow graph</a:t>
            </a:r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3"/>
            <a:ext cx="8229600" cy="4949825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Generalization of the pipeline</a:t>
            </a:r>
          </a:p>
          <a:p>
            <a:pPr lvl="1">
              <a:defRPr/>
            </a:pPr>
            <a:r>
              <a:rPr lang="en-US" dirty="0"/>
              <a:t>arbitrary oriented graph</a:t>
            </a:r>
          </a:p>
          <a:p>
            <a:pPr lvl="1">
              <a:defRPr/>
            </a:pPr>
            <a:r>
              <a:rPr lang="en-US" dirty="0"/>
              <a:t>nodes and explicit (dataflow) connections</a:t>
            </a:r>
          </a:p>
          <a:p>
            <a:pPr>
              <a:defRPr/>
            </a:pPr>
            <a:r>
              <a:rPr lang="en-US" dirty="0"/>
              <a:t>More complex rules for execution</a:t>
            </a:r>
          </a:p>
          <a:p>
            <a:pPr lvl="1">
              <a:defRPr/>
            </a:pPr>
            <a:r>
              <a:rPr lang="en-US" dirty="0"/>
              <a:t>e.g., no explicit “number of live tokens”</a:t>
            </a:r>
          </a:p>
          <a:p>
            <a:pPr>
              <a:defRPr/>
            </a:pPr>
            <a:r>
              <a:rPr lang="en-US" dirty="0"/>
              <a:t>Pre-defined set of node types</a:t>
            </a:r>
          </a:p>
          <a:p>
            <a:pPr lvl="1">
              <a:defRPr/>
            </a:pPr>
            <a:r>
              <a:rPr lang="en-US" dirty="0"/>
              <a:t>function, join, limiter,…</a:t>
            </a:r>
          </a:p>
          <a:p>
            <a:pPr lvl="1">
              <a:defRPr/>
            </a:pPr>
            <a:endParaRPr lang="en-US" sz="1000" dirty="0"/>
          </a:p>
          <a:p>
            <a:pPr>
              <a:defRPr/>
            </a:pPr>
            <a:r>
              <a:rPr lang="en-US" dirty="0"/>
              <a:t>See the documentation…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parallel_sort</a:t>
            </a:r>
            <a:endParaRPr lang="cs-CZ" dirty="0"/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457200" y="1719263"/>
            <a:ext cx="8401050" cy="4411662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cs-CZ" sz="2000" b="1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template</a:t>
            </a:r>
            <a:r>
              <a:rPr lang="cs-CZ" sz="2000" b="1" dirty="0">
                <a:latin typeface="Courier New" pitchFamily="49" charset="0"/>
                <a:cs typeface="Courier New" pitchFamily="49" charset="0"/>
              </a:rPr>
              <a:t>&lt;</a:t>
            </a:r>
            <a:r>
              <a:rPr lang="cs-CZ" sz="2000" b="1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typename</a:t>
            </a:r>
            <a:r>
              <a:rPr lang="cs-CZ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RndAccIter</a:t>
            </a:r>
            <a:r>
              <a:rPr lang="cs-CZ" sz="2000" b="1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Font typeface="Wingdings" pitchFamily="2" charset="2"/>
              <a:buNone/>
            </a:pPr>
            <a:r>
              <a:rPr lang="en-US" sz="20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parallel_sort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RndAccIter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begin, </a:t>
            </a: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RndAccIter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end);</a:t>
            </a:r>
          </a:p>
          <a:p>
            <a:pPr>
              <a:buFont typeface="Wingdings" pitchFamily="2" charset="2"/>
              <a:buNone/>
            </a:pPr>
            <a:r>
              <a:rPr lang="cs-CZ" sz="2000" b="1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template</a:t>
            </a:r>
            <a:r>
              <a:rPr lang="cs-CZ" sz="2000" b="1" dirty="0">
                <a:latin typeface="Courier New" pitchFamily="49" charset="0"/>
                <a:cs typeface="Courier New" pitchFamily="49" charset="0"/>
              </a:rPr>
              <a:t>&lt;</a:t>
            </a:r>
            <a:r>
              <a:rPr lang="cs-CZ" sz="2000" b="1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typename</a:t>
            </a:r>
            <a:r>
              <a:rPr lang="cs-CZ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RndAccIter</a:t>
            </a:r>
            <a:r>
              <a:rPr lang="cs-CZ" sz="2000" b="1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cs-CZ" sz="2000" b="1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typename</a:t>
            </a:r>
            <a:r>
              <a:rPr lang="cs-CZ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cs-CZ" sz="2000" b="1" dirty="0" err="1">
                <a:latin typeface="Courier New" pitchFamily="49" charset="0"/>
                <a:cs typeface="Courier New" pitchFamily="49" charset="0"/>
              </a:rPr>
              <a:t>Compare</a:t>
            </a:r>
            <a:r>
              <a:rPr lang="cs-CZ" sz="2000" b="1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Font typeface="Wingdings" pitchFamily="2" charset="2"/>
              <a:buNone/>
            </a:pPr>
            <a:r>
              <a:rPr lang="en-US" sz="20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parallel_sort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RndAccIter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begin, </a:t>
            </a: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RndAccIter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end,</a:t>
            </a:r>
          </a:p>
          <a:p>
            <a:pPr>
              <a:buFont typeface="Wingdings" pitchFamily="2" charset="2"/>
              <a:buNone/>
            </a:pPr>
            <a:r>
              <a:rPr lang="en-US" sz="2000" b="1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cs-CZ" sz="2000" b="1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const</a:t>
            </a:r>
            <a:r>
              <a:rPr lang="cs-CZ" sz="20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cs-CZ" sz="2000" b="1" dirty="0" err="1">
                <a:latin typeface="Courier New" pitchFamily="49" charset="0"/>
                <a:cs typeface="Courier New" pitchFamily="49" charset="0"/>
              </a:rPr>
              <a:t>Compare</a:t>
            </a:r>
            <a:r>
              <a:rPr lang="cs-CZ" sz="2000" b="1" dirty="0">
                <a:latin typeface="Courier New" pitchFamily="49" charset="0"/>
                <a:cs typeface="Courier New" pitchFamily="49" charset="0"/>
              </a:rPr>
              <a:t>&amp; </a:t>
            </a:r>
            <a:r>
              <a:rPr lang="cs-CZ" sz="2000" b="1" dirty="0" err="1">
                <a:latin typeface="Courier New" pitchFamily="49" charset="0"/>
                <a:cs typeface="Courier New" pitchFamily="49" charset="0"/>
              </a:rPr>
              <a:t>comp</a:t>
            </a:r>
            <a:r>
              <a:rPr lang="cs-CZ" sz="2000" b="1" dirty="0">
                <a:latin typeface="Courier New" pitchFamily="49" charset="0"/>
                <a:cs typeface="Courier New" pitchFamily="49" charset="0"/>
              </a:rPr>
              <a:t>);</a:t>
            </a:r>
            <a:endParaRPr lang="en-US" sz="2000" b="1" dirty="0">
              <a:latin typeface="Courier New" pitchFamily="49" charset="0"/>
              <a:cs typeface="Courier New" pitchFamily="49" charset="0"/>
            </a:endParaRPr>
          </a:p>
          <a:p>
            <a:pPr lvl="1"/>
            <a:r>
              <a:rPr lang="en-US" dirty="0"/>
              <a:t>Parallel unstable sort</a:t>
            </a:r>
          </a:p>
          <a:p>
            <a:pPr lvl="1"/>
            <a:r>
              <a:rPr lang="en-US" dirty="0" err="1"/>
              <a:t>A</a:t>
            </a:r>
            <a:r>
              <a:rPr lang="cs-CZ" dirty="0" err="1"/>
              <a:t>verage</a:t>
            </a:r>
            <a:r>
              <a:rPr lang="cs-CZ" dirty="0"/>
              <a:t> </a:t>
            </a:r>
            <a:r>
              <a:rPr lang="cs-CZ" dirty="0" err="1"/>
              <a:t>time</a:t>
            </a:r>
            <a:r>
              <a:rPr lang="cs-CZ" dirty="0"/>
              <a:t> </a:t>
            </a:r>
            <a:r>
              <a:rPr lang="cs-CZ" dirty="0" err="1"/>
              <a:t>complexity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O(N log (N))</a:t>
            </a:r>
            <a:endParaRPr lang="en-US" dirty="0"/>
          </a:p>
          <a:p>
            <a:pPr lvl="1"/>
            <a:r>
              <a:rPr lang="en-US" dirty="0"/>
              <a:t>Usage:</a:t>
            </a:r>
            <a:endParaRPr lang="en-US" sz="2400" dirty="0">
              <a:latin typeface="Courier New" pitchFamily="49" charset="0"/>
              <a:cs typeface="Courier New" pitchFamily="49" charset="0"/>
            </a:endParaRPr>
          </a:p>
          <a:p>
            <a:pPr>
              <a:buFont typeface="Wingdings" pitchFamily="2" charset="2"/>
              <a:buNone/>
            </a:pPr>
            <a:r>
              <a:rPr lang="en-US" sz="2000" b="1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cs-CZ" sz="2000" b="1" dirty="0" err="1">
                <a:latin typeface="Courier New" pitchFamily="49" charset="0"/>
                <a:cs typeface="Courier New" pitchFamily="49" charset="0"/>
              </a:rPr>
              <a:t>parallel_sort</a:t>
            </a:r>
            <a:r>
              <a:rPr lang="cs-CZ" sz="2000" b="1" dirty="0">
                <a:latin typeface="Courier New" pitchFamily="49" charset="0"/>
                <a:cs typeface="Courier New" pitchFamily="49" charset="0"/>
              </a:rPr>
              <a:t>(a, a + N);</a:t>
            </a:r>
          </a:p>
          <a:p>
            <a:pPr>
              <a:buFont typeface="Wingdings" pitchFamily="2" charset="2"/>
              <a:buNone/>
            </a:pPr>
            <a:r>
              <a:rPr lang="en-US" sz="2000" b="1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cs-CZ" sz="2000" b="1" dirty="0" err="1">
                <a:latin typeface="Courier New" pitchFamily="49" charset="0"/>
                <a:cs typeface="Courier New" pitchFamily="49" charset="0"/>
              </a:rPr>
              <a:t>parallel_sort</a:t>
            </a:r>
            <a:r>
              <a:rPr lang="cs-CZ" sz="2000" b="1" dirty="0">
                <a:latin typeface="Courier New" pitchFamily="49" charset="0"/>
                <a:cs typeface="Courier New" pitchFamily="49" charset="0"/>
              </a:rPr>
              <a:t>(b,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cs-CZ" sz="2000" b="1" dirty="0" err="1">
                <a:latin typeface="Courier New" pitchFamily="49" charset="0"/>
                <a:cs typeface="Courier New" pitchFamily="49" charset="0"/>
              </a:rPr>
              <a:t>b+N</a:t>
            </a:r>
            <a:r>
              <a:rPr lang="cs-CZ" sz="2000" b="1" dirty="0">
                <a:latin typeface="Courier New" pitchFamily="49" charset="0"/>
                <a:cs typeface="Courier New" pitchFamily="49" charset="0"/>
              </a:rPr>
              <a:t>,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cs-CZ" sz="2000" b="1" dirty="0" err="1">
                <a:latin typeface="Courier New" pitchFamily="49" charset="0"/>
                <a:cs typeface="Courier New" pitchFamily="49" charset="0"/>
              </a:rPr>
              <a:t>std</a:t>
            </a:r>
            <a:r>
              <a:rPr lang="cs-CZ" sz="2000" b="1" dirty="0">
                <a:latin typeface="Courier New" pitchFamily="49" charset="0"/>
                <a:cs typeface="Courier New" pitchFamily="49" charset="0"/>
              </a:rPr>
              <a:t>::</a:t>
            </a:r>
            <a:r>
              <a:rPr lang="cs-CZ" sz="2000" b="1" dirty="0" err="1">
                <a:latin typeface="Courier New" pitchFamily="49" charset="0"/>
                <a:cs typeface="Courier New" pitchFamily="49" charset="0"/>
              </a:rPr>
              <a:t>greater</a:t>
            </a:r>
            <a:r>
              <a:rPr lang="cs-CZ" sz="2000" b="1" dirty="0">
                <a:latin typeface="Courier New" pitchFamily="49" charset="0"/>
                <a:cs typeface="Courier New" pitchFamily="49" charset="0"/>
              </a:rPr>
              <a:t>&lt;</a:t>
            </a:r>
            <a:r>
              <a:rPr lang="cs-CZ" sz="2000" b="1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cs-CZ" sz="2000" b="1" dirty="0">
                <a:latin typeface="Courier New" pitchFamily="49" charset="0"/>
                <a:cs typeface="Courier New" pitchFamily="49" charset="0"/>
              </a:rPr>
              <a:t>&gt;());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parallel_invoke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Parallel invocation of multiple </a:t>
            </a:r>
            <a:r>
              <a:rPr lang="en-US" dirty="0" err="1"/>
              <a:t>functors</a:t>
            </a:r>
            <a:endParaRPr lang="en-US" dirty="0"/>
          </a:p>
          <a:p>
            <a:pPr lvl="1"/>
            <a:r>
              <a:rPr lang="en-US" dirty="0"/>
              <a:t>May be used to invoke completely different tasks in a simple manner</a:t>
            </a:r>
          </a:p>
          <a:p>
            <a:pPr>
              <a:buFont typeface="Wingdings" pitchFamily="2" charset="2"/>
              <a:buNone/>
            </a:pP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lvl="1">
              <a:buFont typeface="Wingdings" pitchFamily="2" charset="2"/>
              <a:buNone/>
            </a:pPr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tbb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::</a:t>
            </a:r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parallel_invoke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(</a:t>
            </a:r>
          </a:p>
          <a:p>
            <a:pPr lvl="1">
              <a:buFont typeface="Wingdings" pitchFamily="2" charset="2"/>
              <a:buNone/>
            </a:pPr>
            <a:r>
              <a:rPr lang="en-US" sz="2400" b="1" dirty="0">
                <a:latin typeface="Courier New" pitchFamily="49" charset="0"/>
                <a:cs typeface="Courier New" pitchFamily="49" charset="0"/>
              </a:rPr>
              <a:t>    myfunc1,</a:t>
            </a:r>
          </a:p>
          <a:p>
            <a:pPr lvl="1">
              <a:buFont typeface="Wingdings" pitchFamily="2" charset="2"/>
              <a:buNone/>
            </a:pPr>
            <a:r>
              <a:rPr lang="en-US" sz="2400" b="1" dirty="0">
                <a:latin typeface="Courier New" pitchFamily="49" charset="0"/>
                <a:cs typeface="Courier New" pitchFamily="49" charset="0"/>
              </a:rPr>
              <a:t>    []{ bar(2); },</a:t>
            </a:r>
          </a:p>
          <a:p>
            <a:pPr lvl="1">
              <a:buFont typeface="Wingdings" pitchFamily="2" charset="2"/>
              <a:buNone/>
            </a:pPr>
            <a:r>
              <a:rPr lang="en-US" sz="2400" b="1" dirty="0">
                <a:latin typeface="Courier New" pitchFamily="49" charset="0"/>
                <a:cs typeface="Courier New" pitchFamily="49" charset="0"/>
              </a:rPr>
              <a:t>    []{ bar(3); },</a:t>
            </a:r>
          </a:p>
          <a:p>
            <a:pPr lvl="1">
              <a:buFont typeface="Wingdings" pitchFamily="2" charset="2"/>
              <a:buNone/>
            </a:pPr>
            <a:r>
              <a:rPr lang="en-US" sz="2400" b="1" dirty="0">
                <a:latin typeface="Courier New" pitchFamily="49" charset="0"/>
                <a:cs typeface="Courier New" pitchFamily="49" charset="0"/>
              </a:rPr>
              <a:t>);</a:t>
            </a:r>
            <a:endParaRPr lang="en-US" sz="2400" b="1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Containers</a:t>
            </a:r>
            <a:endParaRPr lang="cs-CZ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949825"/>
          </a:xfrm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buNone/>
              <a:defRPr/>
            </a:pPr>
            <a:r>
              <a:rPr lang="cs-CZ" sz="2000" b="1" dirty="0" err="1">
                <a:latin typeface="Courier New" pitchFamily="49" charset="0"/>
              </a:rPr>
              <a:t>concurrent</a:t>
            </a:r>
            <a:r>
              <a:rPr lang="cs-CZ" sz="2000" b="1" dirty="0">
                <a:latin typeface="Courier New" pitchFamily="49" charset="0"/>
              </a:rPr>
              <a:t>_</a:t>
            </a:r>
            <a:r>
              <a:rPr lang="en-US" sz="2000" b="1" dirty="0" err="1">
                <a:latin typeface="Courier New" pitchFamily="49" charset="0"/>
              </a:rPr>
              <a:t>unordered_map</a:t>
            </a:r>
            <a:r>
              <a:rPr lang="en-US" sz="2000" b="1" dirty="0">
                <a:latin typeface="Courier New" pitchFamily="49" charset="0"/>
              </a:rPr>
              <a:t>&lt;</a:t>
            </a:r>
            <a:r>
              <a:rPr lang="en-US" sz="2000" b="1" dirty="0" err="1">
                <a:latin typeface="Courier New" pitchFamily="49" charset="0"/>
              </a:rPr>
              <a:t>Key,Val,Hash,Eq,Alloc</a:t>
            </a:r>
            <a:r>
              <a:rPr lang="en-US" sz="2000" b="1" dirty="0">
                <a:latin typeface="Courier New" pitchFamily="49" charset="0"/>
              </a:rPr>
              <a:t>&gt;</a:t>
            </a: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cs-CZ" sz="2000" b="1" dirty="0" err="1">
                <a:latin typeface="Courier New" pitchFamily="49" charset="0"/>
              </a:rPr>
              <a:t>concurrent</a:t>
            </a:r>
            <a:r>
              <a:rPr lang="cs-CZ" sz="2000" b="1" dirty="0">
                <a:latin typeface="Courier New" pitchFamily="49" charset="0"/>
              </a:rPr>
              <a:t>_</a:t>
            </a:r>
            <a:r>
              <a:rPr lang="en-US" sz="2000" b="1" dirty="0" err="1">
                <a:latin typeface="Courier New" pitchFamily="49" charset="0"/>
              </a:rPr>
              <a:t>unordered_set</a:t>
            </a:r>
            <a:r>
              <a:rPr lang="en-US" sz="2000" b="1" dirty="0">
                <a:latin typeface="Courier New" pitchFamily="49" charset="0"/>
              </a:rPr>
              <a:t>&lt;</a:t>
            </a:r>
            <a:r>
              <a:rPr lang="en-US" sz="2000" b="1" dirty="0" err="1">
                <a:latin typeface="Courier New" pitchFamily="49" charset="0"/>
              </a:rPr>
              <a:t>Key,Hash,Eq,Alloc</a:t>
            </a:r>
            <a:r>
              <a:rPr lang="en-US" sz="2000" b="1" dirty="0">
                <a:latin typeface="Courier New" pitchFamily="49" charset="0"/>
              </a:rPr>
              <a:t>&gt;</a:t>
            </a: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cs-CZ" sz="2000" b="1" dirty="0" err="1">
                <a:latin typeface="Courier New" pitchFamily="49" charset="0"/>
              </a:rPr>
              <a:t>concurrent</a:t>
            </a:r>
            <a:r>
              <a:rPr lang="cs-CZ" sz="2000" b="1" dirty="0">
                <a:latin typeface="Courier New" pitchFamily="49" charset="0"/>
              </a:rPr>
              <a:t>_</a:t>
            </a:r>
            <a:r>
              <a:rPr lang="cs-CZ" sz="2000" b="1" dirty="0" err="1">
                <a:latin typeface="Courier New" pitchFamily="49" charset="0"/>
              </a:rPr>
              <a:t>hash</a:t>
            </a:r>
            <a:r>
              <a:rPr lang="cs-CZ" sz="2000" b="1" dirty="0">
                <a:latin typeface="Courier New" pitchFamily="49" charset="0"/>
              </a:rPr>
              <a:t>_map&lt;</a:t>
            </a:r>
            <a:r>
              <a:rPr lang="cs-CZ" sz="2000" b="1" dirty="0" err="1">
                <a:latin typeface="Courier New" pitchFamily="49" charset="0"/>
              </a:rPr>
              <a:t>Key</a:t>
            </a:r>
            <a:r>
              <a:rPr lang="cs-CZ" sz="2000" b="1" dirty="0">
                <a:latin typeface="Courier New" pitchFamily="49" charset="0"/>
              </a:rPr>
              <a:t>,T,</a:t>
            </a:r>
            <a:r>
              <a:rPr lang="cs-CZ" sz="2000" b="1" dirty="0" err="1">
                <a:latin typeface="Courier New" pitchFamily="49" charset="0"/>
              </a:rPr>
              <a:t>HashCompare</a:t>
            </a:r>
            <a:r>
              <a:rPr lang="en-US" sz="2000" b="1" dirty="0">
                <a:latin typeface="Courier New" pitchFamily="49" charset="0"/>
              </a:rPr>
              <a:t>,</a:t>
            </a:r>
            <a:r>
              <a:rPr lang="en-US" sz="2000" b="1" dirty="0" err="1">
                <a:latin typeface="Courier New" pitchFamily="49" charset="0"/>
              </a:rPr>
              <a:t>Alloc</a:t>
            </a:r>
            <a:r>
              <a:rPr lang="cs-CZ" sz="2000" b="1" dirty="0">
                <a:latin typeface="Courier New" pitchFamily="49" charset="0"/>
              </a:rPr>
              <a:t>&gt;</a:t>
            </a:r>
            <a:endParaRPr lang="en-US" sz="2000" b="1" dirty="0">
              <a:latin typeface="Courier New" pitchFamily="49" charset="0"/>
            </a:endParaRP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cs-CZ" sz="2000" b="1" dirty="0" err="1">
                <a:latin typeface="Courier New" pitchFamily="49" charset="0"/>
              </a:rPr>
              <a:t>concurrent</a:t>
            </a:r>
            <a:r>
              <a:rPr lang="cs-CZ" sz="2000" b="1" dirty="0">
                <a:latin typeface="Courier New" pitchFamily="49" charset="0"/>
              </a:rPr>
              <a:t>_</a:t>
            </a:r>
            <a:r>
              <a:rPr lang="cs-CZ" sz="2000" b="1" dirty="0" err="1">
                <a:latin typeface="Courier New" pitchFamily="49" charset="0"/>
              </a:rPr>
              <a:t>queue</a:t>
            </a:r>
            <a:r>
              <a:rPr lang="cs-CZ" sz="2000" b="1" dirty="0">
                <a:latin typeface="Courier New" pitchFamily="49" charset="0"/>
              </a:rPr>
              <a:t>&lt;T</a:t>
            </a:r>
            <a:r>
              <a:rPr lang="en-US" sz="2000" b="1" dirty="0">
                <a:latin typeface="Courier New" pitchFamily="49" charset="0"/>
              </a:rPr>
              <a:t>,</a:t>
            </a:r>
            <a:r>
              <a:rPr lang="en-US" sz="2000" b="1" dirty="0" err="1">
                <a:latin typeface="Courier New" pitchFamily="49" charset="0"/>
              </a:rPr>
              <a:t>Alloc</a:t>
            </a:r>
            <a:r>
              <a:rPr lang="cs-CZ" sz="2000" b="1" dirty="0">
                <a:latin typeface="Courier New" pitchFamily="49" charset="0"/>
              </a:rPr>
              <a:t>&gt;</a:t>
            </a:r>
            <a:endParaRPr lang="en-US" sz="2000" b="1" dirty="0">
              <a:latin typeface="Courier New" pitchFamily="49" charset="0"/>
            </a:endParaRP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cs-CZ" sz="2000" b="1" dirty="0" err="1">
                <a:latin typeface="Courier New" pitchFamily="49" charset="0"/>
              </a:rPr>
              <a:t>concurrent</a:t>
            </a:r>
            <a:r>
              <a:rPr lang="cs-CZ" sz="2000" b="1" dirty="0">
                <a:latin typeface="Courier New" pitchFamily="49" charset="0"/>
              </a:rPr>
              <a:t>_</a:t>
            </a:r>
            <a:r>
              <a:rPr lang="en-US" sz="2000" b="1" dirty="0">
                <a:latin typeface="Courier New" pitchFamily="49" charset="0"/>
              </a:rPr>
              <a:t>bounded_</a:t>
            </a:r>
            <a:r>
              <a:rPr lang="cs-CZ" sz="2000" b="1" dirty="0" err="1">
                <a:latin typeface="Courier New" pitchFamily="49" charset="0"/>
              </a:rPr>
              <a:t>queue</a:t>
            </a:r>
            <a:r>
              <a:rPr lang="cs-CZ" sz="2000" b="1" dirty="0">
                <a:latin typeface="Courier New" pitchFamily="49" charset="0"/>
              </a:rPr>
              <a:t>&lt;T</a:t>
            </a:r>
            <a:r>
              <a:rPr lang="en-US" sz="2000" b="1" dirty="0">
                <a:latin typeface="Courier New" pitchFamily="49" charset="0"/>
              </a:rPr>
              <a:t>,</a:t>
            </a:r>
            <a:r>
              <a:rPr lang="en-US" sz="2000" b="1" dirty="0" err="1">
                <a:latin typeface="Courier New" pitchFamily="49" charset="0"/>
              </a:rPr>
              <a:t>Alloc</a:t>
            </a:r>
            <a:r>
              <a:rPr lang="cs-CZ" sz="2000" b="1" dirty="0">
                <a:latin typeface="Courier New" pitchFamily="49" charset="0"/>
              </a:rPr>
              <a:t>&gt;</a:t>
            </a:r>
            <a:endParaRPr lang="en-US" sz="2000" b="1" dirty="0">
              <a:latin typeface="Courier New" pitchFamily="49" charset="0"/>
            </a:endParaRP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cs-CZ" sz="2000" b="1" dirty="0" err="1">
                <a:latin typeface="Courier New" pitchFamily="49" charset="0"/>
              </a:rPr>
              <a:t>concurrent</a:t>
            </a:r>
            <a:r>
              <a:rPr lang="cs-CZ" sz="2000" b="1" dirty="0">
                <a:latin typeface="Courier New" pitchFamily="49" charset="0"/>
              </a:rPr>
              <a:t>_</a:t>
            </a:r>
            <a:r>
              <a:rPr lang="en-US" sz="2000" b="1" dirty="0">
                <a:latin typeface="Courier New" pitchFamily="49" charset="0"/>
              </a:rPr>
              <a:t>priority_</a:t>
            </a:r>
            <a:r>
              <a:rPr lang="cs-CZ" sz="2000" b="1" dirty="0" err="1">
                <a:latin typeface="Courier New" pitchFamily="49" charset="0"/>
              </a:rPr>
              <a:t>queue</a:t>
            </a:r>
            <a:r>
              <a:rPr lang="cs-CZ" sz="2000" b="1" dirty="0">
                <a:latin typeface="Courier New" pitchFamily="49" charset="0"/>
              </a:rPr>
              <a:t>&lt;T</a:t>
            </a:r>
            <a:r>
              <a:rPr lang="en-US" sz="2000" b="1" dirty="0">
                <a:latin typeface="Courier New" pitchFamily="49" charset="0"/>
              </a:rPr>
              <a:t>,</a:t>
            </a:r>
            <a:r>
              <a:rPr lang="en-US" sz="2000" b="1" dirty="0" err="1">
                <a:latin typeface="Courier New" pitchFamily="49" charset="0"/>
              </a:rPr>
              <a:t>Compare,Alloc</a:t>
            </a:r>
            <a:r>
              <a:rPr lang="cs-CZ" sz="2000" b="1" dirty="0">
                <a:latin typeface="Courier New" pitchFamily="49" charset="0"/>
              </a:rPr>
              <a:t>&gt;</a:t>
            </a:r>
            <a:endParaRPr lang="en-US" sz="2000" b="1" dirty="0">
              <a:latin typeface="Courier New" pitchFamily="49" charset="0"/>
            </a:endParaRP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cs-CZ" sz="2000" b="1" dirty="0" err="1">
                <a:latin typeface="Courier New" pitchFamily="49" charset="0"/>
              </a:rPr>
              <a:t>concurrent</a:t>
            </a:r>
            <a:r>
              <a:rPr lang="cs-CZ" sz="2000" b="1" dirty="0">
                <a:latin typeface="Courier New" pitchFamily="49" charset="0"/>
              </a:rPr>
              <a:t>_</a:t>
            </a:r>
            <a:r>
              <a:rPr lang="cs-CZ" sz="2000" b="1" dirty="0" err="1">
                <a:latin typeface="Courier New" pitchFamily="49" charset="0"/>
              </a:rPr>
              <a:t>vector</a:t>
            </a:r>
            <a:r>
              <a:rPr lang="en-US" sz="2000" b="1" dirty="0">
                <a:latin typeface="Courier New" pitchFamily="49" charset="0"/>
              </a:rPr>
              <a:t>&lt;T&gt;</a:t>
            </a:r>
          </a:p>
          <a:p>
            <a:pPr marL="0" indent="0">
              <a:lnSpc>
                <a:spcPct val="90000"/>
              </a:lnSpc>
              <a:buNone/>
              <a:defRPr/>
            </a:pPr>
            <a:endParaRPr lang="en-US" sz="1000" dirty="0">
              <a:latin typeface="Courier New" pitchFamily="49" charset="0"/>
            </a:endParaRPr>
          </a:p>
          <a:p>
            <a:pPr>
              <a:lnSpc>
                <a:spcPct val="90000"/>
              </a:lnSpc>
              <a:defRPr/>
            </a:pPr>
            <a:r>
              <a:rPr lang="en-US" sz="2600" dirty="0"/>
              <a:t>Selected operations are thread-safe</a:t>
            </a:r>
          </a:p>
          <a:p>
            <a:pPr>
              <a:lnSpc>
                <a:spcPct val="90000"/>
              </a:lnSpc>
              <a:defRPr/>
            </a:pPr>
            <a:r>
              <a:rPr lang="en-US" sz="2600" dirty="0"/>
              <a:t>Can be used with “raw” threads, </a:t>
            </a:r>
            <a:r>
              <a:rPr lang="en-US" sz="2600" dirty="0" err="1"/>
              <a:t>OpenMP</a:t>
            </a:r>
            <a:r>
              <a:rPr lang="en-US" sz="2600" dirty="0"/>
              <a:t>,…</a:t>
            </a:r>
          </a:p>
          <a:p>
            <a:pPr>
              <a:lnSpc>
                <a:spcPct val="90000"/>
              </a:lnSpc>
              <a:defRPr/>
            </a:pPr>
            <a:r>
              <a:rPr lang="en-US" sz="2600" dirty="0"/>
              <a:t>Designed for high concurrency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200" dirty="0"/>
              <a:t>fine grained locking, lock-free algorithms</a:t>
            </a:r>
          </a:p>
          <a:p>
            <a:pPr>
              <a:lnSpc>
                <a:spcPct val="90000"/>
              </a:lnSpc>
              <a:defRPr/>
            </a:pPr>
            <a:r>
              <a:rPr lang="en-US" sz="2600" dirty="0"/>
              <a:t>Higher overhead than STL (due to concurrency)</a:t>
            </a:r>
          </a:p>
          <a:p>
            <a:pPr>
              <a:lnSpc>
                <a:spcPct val="90000"/>
              </a:lnSpc>
              <a:defRPr/>
            </a:pPr>
            <a:endParaRPr lang="cs-CZ" sz="2100" dirty="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concurrent_vector</a:t>
            </a:r>
            <a:endParaRPr lang="cs-CZ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Concurrent growth and access</a:t>
            </a:r>
          </a:p>
          <a:p>
            <a:r>
              <a:rPr lang="en-US" dirty="0"/>
              <a:t>Careful with exceptions</a:t>
            </a:r>
          </a:p>
          <a:p>
            <a:pPr lvl="1"/>
            <a:r>
              <a:rPr lang="en-US" dirty="0"/>
              <a:t>Special rules for item constructors and destructors</a:t>
            </a:r>
          </a:p>
          <a:p>
            <a:r>
              <a:rPr lang="en-US" dirty="0"/>
              <a:t>Existing elements are never moved</a:t>
            </a:r>
          </a:p>
          <a:p>
            <a:pPr lvl="1"/>
            <a:r>
              <a:rPr lang="en-US" dirty="0"/>
              <a:t>iterators and references not invalidated by growth</a:t>
            </a:r>
          </a:p>
          <a:p>
            <a:pPr lvl="1"/>
            <a:r>
              <a:rPr lang="en-US" dirty="0"/>
              <a:t>results in fragmentation – call </a:t>
            </a:r>
            <a:r>
              <a:rPr lang="en-US" dirty="0">
                <a:latin typeface="Courier New" pitchFamily="49" charset="0"/>
              </a:rPr>
              <a:t>compact()</a:t>
            </a:r>
          </a:p>
          <a:p>
            <a:r>
              <a:rPr lang="en-US" dirty="0"/>
              <a:t>Copy construction and assignment are not thread-safe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469176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concurrent_vector</a:t>
            </a:r>
            <a:endParaRPr lang="cs-CZ" dirty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719263"/>
            <a:ext cx="8496944" cy="513873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b="1" dirty="0" err="1">
                <a:latin typeface="Courier New" pitchFamily="49" charset="0"/>
              </a:rPr>
              <a:t>grow_by</a:t>
            </a:r>
            <a:r>
              <a:rPr lang="cs-CZ" sz="2400" b="1" dirty="0">
                <a:latin typeface="Courier New" pitchFamily="49" charset="0"/>
              </a:rPr>
              <a:t>(</a:t>
            </a:r>
            <a:r>
              <a:rPr lang="cs-CZ" sz="2400" b="1" dirty="0" err="1">
                <a:latin typeface="Courier New" pitchFamily="49" charset="0"/>
              </a:rPr>
              <a:t>size_type</a:t>
            </a:r>
            <a:r>
              <a:rPr lang="cs-CZ" sz="2400" b="1" dirty="0">
                <a:latin typeface="Courier New" pitchFamily="49" charset="0"/>
              </a:rPr>
              <a:t> delta</a:t>
            </a:r>
            <a:r>
              <a:rPr lang="en-US" sz="2400" b="1" dirty="0">
                <a:latin typeface="Courier New" pitchFamily="49" charset="0"/>
              </a:rPr>
              <a:t> [, </a:t>
            </a:r>
            <a:r>
              <a:rPr lang="cs-CZ" sz="2400" b="1" dirty="0" err="1">
                <a:solidFill>
                  <a:srgbClr val="0070C0"/>
                </a:solidFill>
                <a:latin typeface="Courier New" pitchFamily="49" charset="0"/>
              </a:rPr>
              <a:t>const</a:t>
            </a:r>
            <a:r>
              <a:rPr lang="cs-CZ" sz="2400" b="1" dirty="0">
                <a:latin typeface="Courier New" pitchFamily="49" charset="0"/>
              </a:rPr>
              <a:t> T</a:t>
            </a:r>
            <a:r>
              <a:rPr lang="en-US" sz="2400" b="1" dirty="0">
                <a:latin typeface="Courier New" pitchFamily="49" charset="0"/>
              </a:rPr>
              <a:t>&amp; t]</a:t>
            </a:r>
            <a:r>
              <a:rPr lang="cs-CZ" sz="2400" b="1" dirty="0">
                <a:latin typeface="Courier New" pitchFamily="49" charset="0"/>
              </a:rPr>
              <a:t>)</a:t>
            </a:r>
            <a:r>
              <a:rPr lang="en-US" sz="2400" b="1" dirty="0">
                <a:latin typeface="Courier New" pitchFamily="49" charset="0"/>
              </a:rPr>
              <a:t>;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adds </a:t>
            </a:r>
            <a:r>
              <a:rPr lang="en-US" sz="2400" b="1" dirty="0">
                <a:latin typeface="Courier New" pitchFamily="49" charset="0"/>
              </a:rPr>
              <a:t>delta</a:t>
            </a:r>
            <a:r>
              <a:rPr lang="en-US" sz="2400" dirty="0"/>
              <a:t> elements (atomically) to the end of vector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returns original size of the vector … </a:t>
            </a:r>
            <a:r>
              <a:rPr lang="en-US" sz="2400" i="1" dirty="0"/>
              <a:t>k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new elements have indexes [</a:t>
            </a:r>
            <a:r>
              <a:rPr lang="en-US" sz="2400" i="1" dirty="0" err="1"/>
              <a:t>k</a:t>
            </a:r>
            <a:r>
              <a:rPr lang="en-US" sz="2400" dirty="0" err="1"/>
              <a:t>,</a:t>
            </a:r>
            <a:r>
              <a:rPr lang="en-US" sz="2400" i="1" dirty="0" err="1"/>
              <a:t>k</a:t>
            </a:r>
            <a:r>
              <a:rPr lang="en-US" sz="2400" dirty="0" err="1"/>
              <a:t>+</a:t>
            </a:r>
            <a:r>
              <a:rPr lang="en-US" sz="2400" dirty="0" err="1">
                <a:latin typeface="Courier New" pitchFamily="49" charset="0"/>
              </a:rPr>
              <a:t>delta</a:t>
            </a:r>
            <a:r>
              <a:rPr lang="en-US" sz="2400" dirty="0"/>
              <a:t>)</a:t>
            </a:r>
          </a:p>
          <a:p>
            <a:pPr>
              <a:lnSpc>
                <a:spcPct val="90000"/>
              </a:lnSpc>
            </a:pPr>
            <a:r>
              <a:rPr lang="cs-CZ" sz="2400" b="1" dirty="0" err="1">
                <a:latin typeface="Courier New" pitchFamily="49" charset="0"/>
              </a:rPr>
              <a:t>size_t</a:t>
            </a:r>
            <a:r>
              <a:rPr lang="cs-CZ" sz="2400" b="1" dirty="0">
                <a:latin typeface="Courier New" pitchFamily="49" charset="0"/>
              </a:rPr>
              <a:t> </a:t>
            </a:r>
            <a:r>
              <a:rPr lang="cs-CZ" sz="2400" b="1" dirty="0" err="1">
                <a:latin typeface="Courier New" pitchFamily="49" charset="0"/>
              </a:rPr>
              <a:t>push_back</a:t>
            </a:r>
            <a:r>
              <a:rPr lang="cs-CZ" sz="2400" b="1" dirty="0">
                <a:latin typeface="Courier New" pitchFamily="49" charset="0"/>
              </a:rPr>
              <a:t>(</a:t>
            </a:r>
            <a:r>
              <a:rPr lang="cs-CZ" sz="2400" b="1" dirty="0" err="1">
                <a:solidFill>
                  <a:srgbClr val="0070C0"/>
                </a:solidFill>
                <a:latin typeface="Courier New" pitchFamily="49" charset="0"/>
              </a:rPr>
              <a:t>const</a:t>
            </a:r>
            <a:r>
              <a:rPr lang="en-US" sz="2400" b="1" dirty="0">
                <a:latin typeface="Courier New" pitchFamily="49" charset="0"/>
              </a:rPr>
              <a:t> T</a:t>
            </a:r>
            <a:r>
              <a:rPr lang="cs-CZ" sz="2400" b="1" dirty="0">
                <a:latin typeface="Courier New" pitchFamily="49" charset="0"/>
              </a:rPr>
              <a:t>&amp; </a:t>
            </a:r>
            <a:r>
              <a:rPr lang="cs-CZ" sz="2400" b="1" dirty="0" err="1">
                <a:latin typeface="Courier New" pitchFamily="49" charset="0"/>
              </a:rPr>
              <a:t>value</a:t>
            </a:r>
            <a:r>
              <a:rPr lang="cs-CZ" sz="2400" b="1" dirty="0">
                <a:latin typeface="Courier New" pitchFamily="49" charset="0"/>
              </a:rPr>
              <a:t>);</a:t>
            </a:r>
            <a:endParaRPr lang="en-US" sz="2400" b="1" dirty="0">
              <a:latin typeface="Courier New" pitchFamily="49" charset="0"/>
            </a:endParaRPr>
          </a:p>
          <a:p>
            <a:pPr lvl="1">
              <a:lnSpc>
                <a:spcPct val="90000"/>
              </a:lnSpc>
            </a:pPr>
            <a:r>
              <a:rPr lang="en-US" sz="2400" dirty="0"/>
              <a:t>atomically ads copy of value to the end of the vector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returns index of the new value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access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operator[], at, front, back – all </a:t>
            </a:r>
            <a:r>
              <a:rPr lang="en-US" sz="2400" dirty="0" err="1"/>
              <a:t>const</a:t>
            </a:r>
            <a:r>
              <a:rPr lang="en-US" sz="2400" dirty="0"/>
              <a:t> and non-</a:t>
            </a:r>
            <a:r>
              <a:rPr lang="en-US" sz="2400" dirty="0" err="1"/>
              <a:t>const</a:t>
            </a:r>
            <a:endParaRPr lang="en-US" sz="2400" dirty="0"/>
          </a:p>
          <a:p>
            <a:pPr lvl="1">
              <a:lnSpc>
                <a:spcPct val="90000"/>
              </a:lnSpc>
            </a:pPr>
            <a:r>
              <a:rPr lang="en-US" sz="2400" dirty="0"/>
              <a:t>can be called concurrently while the vector grows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may return reference that is currently being constructed</a:t>
            </a:r>
            <a:r>
              <a:rPr lang="en-US" sz="2400" b="1" dirty="0">
                <a:solidFill>
                  <a:srgbClr val="FF3300"/>
                </a:solidFill>
              </a:rPr>
              <a:t>!</a:t>
            </a:r>
            <a:endParaRPr lang="cs-CZ" sz="2400" b="1" dirty="0">
              <a:solidFill>
                <a:srgbClr val="FF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9300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concurrent_vector</a:t>
            </a:r>
            <a:endParaRPr lang="cs-CZ" dirty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range (</a:t>
            </a:r>
            <a:r>
              <a:rPr lang="en-US" dirty="0" err="1"/>
              <a:t>const</a:t>
            </a:r>
            <a:r>
              <a:rPr lang="en-US" dirty="0"/>
              <a:t> and non-</a:t>
            </a:r>
            <a:r>
              <a:rPr lang="en-US" dirty="0" err="1"/>
              <a:t>const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used in parallel algorithms</a:t>
            </a:r>
          </a:p>
          <a:p>
            <a:r>
              <a:rPr lang="en-US" dirty="0"/>
              <a:t>size()</a:t>
            </a:r>
          </a:p>
          <a:p>
            <a:pPr lvl="1"/>
            <a:r>
              <a:rPr lang="en-US" dirty="0"/>
              <a:t>number of elements, including those currently being constructed</a:t>
            </a:r>
          </a:p>
          <a:p>
            <a:r>
              <a:rPr lang="en-US" dirty="0"/>
              <a:t>standard ISO C++ random access iterators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596934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concurrent_queue</a:t>
            </a:r>
            <a:endParaRPr lang="cs-CZ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878089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2600" dirty="0"/>
              <a:t>push, </a:t>
            </a:r>
            <a:r>
              <a:rPr lang="en-US" sz="2600" dirty="0" err="1"/>
              <a:t>try_pop</a:t>
            </a:r>
            <a:endParaRPr lang="en-US" sz="2600" dirty="0"/>
          </a:p>
          <a:p>
            <a:pPr lvl="1">
              <a:defRPr/>
            </a:pPr>
            <a:r>
              <a:rPr lang="en-US" sz="2200" dirty="0"/>
              <a:t>non-blocking</a:t>
            </a:r>
          </a:p>
          <a:p>
            <a:pPr>
              <a:defRPr/>
            </a:pPr>
            <a:r>
              <a:rPr lang="en-US" sz="2600" dirty="0"/>
              <a:t>No STL-like front and back</a:t>
            </a:r>
          </a:p>
          <a:p>
            <a:pPr lvl="1">
              <a:defRPr/>
            </a:pPr>
            <a:r>
              <a:rPr lang="en-US" sz="2200" dirty="0"/>
              <a:t>can’t be made thread-safe</a:t>
            </a:r>
          </a:p>
          <a:p>
            <a:pPr lvl="1">
              <a:defRPr/>
            </a:pPr>
            <a:r>
              <a:rPr lang="en-US" dirty="0" err="1"/>
              <a:t>unsafe_begin</a:t>
            </a:r>
            <a:r>
              <a:rPr lang="en-US" dirty="0"/>
              <a:t>, </a:t>
            </a:r>
            <a:r>
              <a:rPr lang="en-US" dirty="0" err="1"/>
              <a:t>unsafe_end</a:t>
            </a:r>
            <a:r>
              <a:rPr lang="en-US" dirty="0"/>
              <a:t>, </a:t>
            </a:r>
            <a:r>
              <a:rPr lang="en-US" dirty="0" err="1"/>
              <a:t>unsafe_size</a:t>
            </a:r>
            <a:endParaRPr lang="en-US" dirty="0"/>
          </a:p>
          <a:p>
            <a:pPr>
              <a:defRPr/>
            </a:pPr>
            <a:r>
              <a:rPr lang="en-US" sz="2600" dirty="0" err="1"/>
              <a:t>concurrent_bounded_queue</a:t>
            </a:r>
            <a:endParaRPr lang="en-US" dirty="0"/>
          </a:p>
          <a:p>
            <a:pPr lvl="1">
              <a:defRPr/>
            </a:pPr>
            <a:r>
              <a:rPr lang="en-US" sz="2200" dirty="0"/>
              <a:t>added later, originally </a:t>
            </a:r>
            <a:r>
              <a:rPr lang="en-US" sz="2200" dirty="0" err="1"/>
              <a:t>concurrent_queue</a:t>
            </a:r>
            <a:r>
              <a:rPr lang="en-US" sz="2200" dirty="0"/>
              <a:t> was bounded</a:t>
            </a:r>
          </a:p>
          <a:p>
            <a:pPr lvl="1">
              <a:defRPr/>
            </a:pPr>
            <a:r>
              <a:rPr lang="en-US" sz="2200" dirty="0"/>
              <a:t>limits the maximal number of elements in queue</a:t>
            </a:r>
          </a:p>
          <a:p>
            <a:pPr lvl="1">
              <a:defRPr/>
            </a:pPr>
            <a:r>
              <a:rPr lang="en-US" sz="2200" dirty="0"/>
              <a:t>push and pop are blocking</a:t>
            </a:r>
          </a:p>
          <a:p>
            <a:pPr lvl="2">
              <a:defRPr/>
            </a:pPr>
            <a:r>
              <a:rPr lang="en-US" sz="1900" dirty="0"/>
              <a:t>active lock used for blocking operations – should not wait long!</a:t>
            </a:r>
          </a:p>
          <a:p>
            <a:pPr lvl="1">
              <a:defRPr/>
            </a:pPr>
            <a:r>
              <a:rPr lang="en-US" sz="2200" dirty="0"/>
              <a:t>size() returns number of pushes minus number of pops</a:t>
            </a:r>
          </a:p>
        </p:txBody>
      </p:sp>
    </p:spTree>
    <p:extLst>
      <p:ext uri="{BB962C8B-B14F-4D97-AF65-F5344CB8AC3E}">
        <p14:creationId xmlns:p14="http://schemas.microsoft.com/office/powerpoint/2010/main" val="25659377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concurrent_queue</a:t>
            </a:r>
            <a:endParaRPr lang="cs-CZ" dirty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8783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600" dirty="0"/>
              <a:t>Order of items partially preserved</a:t>
            </a:r>
          </a:p>
          <a:p>
            <a:pPr lvl="1">
              <a:lnSpc>
                <a:spcPct val="90000"/>
              </a:lnSpc>
            </a:pPr>
            <a:r>
              <a:rPr lang="en-US" sz="2200" dirty="0"/>
              <a:t>if one threads pushes X before Y and another thread pops both values, then X is popped before Y</a:t>
            </a:r>
            <a:endParaRPr lang="cs-CZ" sz="2200" dirty="0"/>
          </a:p>
          <a:p>
            <a:pPr>
              <a:lnSpc>
                <a:spcPct val="90000"/>
              </a:lnSpc>
            </a:pPr>
            <a:r>
              <a:rPr lang="en-US" sz="2600" dirty="0"/>
              <a:t>Provides iterators</a:t>
            </a:r>
          </a:p>
          <a:p>
            <a:pPr lvl="1">
              <a:lnSpc>
                <a:spcPct val="90000"/>
              </a:lnSpc>
            </a:pPr>
            <a:r>
              <a:rPr lang="en-US" sz="2200" dirty="0"/>
              <a:t>for debugging only, invalidated on modification</a:t>
            </a:r>
          </a:p>
          <a:p>
            <a:pPr lvl="1">
              <a:lnSpc>
                <a:spcPct val="90000"/>
              </a:lnSpc>
            </a:pPr>
            <a:r>
              <a:rPr lang="en-US" sz="2200" dirty="0"/>
              <a:t>STL compliant iterator and </a:t>
            </a:r>
            <a:r>
              <a:rPr lang="en-US" sz="2200" dirty="0" err="1"/>
              <a:t>const_iterator</a:t>
            </a:r>
            <a:endParaRPr lang="en-US" sz="2200" dirty="0"/>
          </a:p>
          <a:p>
            <a:pPr>
              <a:lnSpc>
                <a:spcPct val="90000"/>
              </a:lnSpc>
            </a:pPr>
            <a:r>
              <a:rPr lang="en-US" sz="2600" dirty="0"/>
              <a:t>To be used wisely</a:t>
            </a:r>
          </a:p>
          <a:p>
            <a:pPr lvl="1">
              <a:lnSpc>
                <a:spcPct val="90000"/>
              </a:lnSpc>
            </a:pPr>
            <a:r>
              <a:rPr lang="en-US" sz="2200" dirty="0"/>
              <a:t>maybe </a:t>
            </a:r>
            <a:r>
              <a:rPr lang="en-US" sz="2200" dirty="0" err="1"/>
              <a:t>parallel_do</a:t>
            </a:r>
            <a:r>
              <a:rPr lang="en-US" sz="2200" dirty="0"/>
              <a:t> or pipeline can be used as well</a:t>
            </a:r>
          </a:p>
          <a:p>
            <a:pPr lvl="1">
              <a:lnSpc>
                <a:spcPct val="90000"/>
              </a:lnSpc>
            </a:pPr>
            <a:r>
              <a:rPr lang="en-US" sz="2200" dirty="0"/>
              <a:t>parallel algorithms perform better – avoid one bottleneck (the queue), better use caches, …</a:t>
            </a:r>
          </a:p>
          <a:p>
            <a:pPr lvl="1">
              <a:lnSpc>
                <a:spcPct val="90000"/>
              </a:lnSpc>
            </a:pPr>
            <a:r>
              <a:rPr lang="en-US" sz="2200" dirty="0"/>
              <a:t>resist the temptation to implement producer-consumer</a:t>
            </a:r>
            <a:br>
              <a:rPr lang="en-US" sz="2200" dirty="0"/>
            </a:br>
            <a:r>
              <a:rPr lang="en-US" sz="2200" dirty="0"/>
              <a:t>(or similar) algorithms</a:t>
            </a:r>
            <a:endParaRPr lang="cs-CZ" sz="2200" dirty="0"/>
          </a:p>
        </p:txBody>
      </p:sp>
    </p:spTree>
    <p:extLst>
      <p:ext uri="{BB962C8B-B14F-4D97-AF65-F5344CB8AC3E}">
        <p14:creationId xmlns:p14="http://schemas.microsoft.com/office/powerpoint/2010/main" val="30950529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concurrent_priority_queue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Similar to STL </a:t>
            </a:r>
            <a:r>
              <a:rPr lang="en-US" dirty="0" err="1"/>
              <a:t>priority_queue</a:t>
            </a:r>
            <a:endParaRPr lang="en-US" dirty="0"/>
          </a:p>
          <a:p>
            <a:pPr lvl="1"/>
            <a:r>
              <a:rPr lang="en-US" dirty="0"/>
              <a:t>With fixed underlying container</a:t>
            </a:r>
          </a:p>
          <a:p>
            <a:pPr lvl="1"/>
            <a:r>
              <a:rPr lang="en-US" dirty="0" err="1"/>
              <a:t>try_pop</a:t>
            </a:r>
            <a:r>
              <a:rPr lang="en-US" dirty="0"/>
              <a:t>() instead of pop()</a:t>
            </a:r>
          </a:p>
          <a:p>
            <a:pPr lvl="1"/>
            <a:r>
              <a:rPr lang="en-US" dirty="0"/>
              <a:t>thread-unsafe empty() and size()</a:t>
            </a:r>
          </a:p>
        </p:txBody>
      </p:sp>
    </p:spTree>
    <p:extLst>
      <p:ext uri="{BB962C8B-B14F-4D97-AF65-F5344CB8AC3E}">
        <p14:creationId xmlns:p14="http://schemas.microsoft.com/office/powerpoint/2010/main" val="17781194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concurrent_unordered_map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Similar to </a:t>
            </a:r>
            <a:r>
              <a:rPr lang="en-US" dirty="0" err="1"/>
              <a:t>std</a:t>
            </a:r>
            <a:r>
              <a:rPr lang="en-US" dirty="0"/>
              <a:t>::</a:t>
            </a:r>
            <a:r>
              <a:rPr lang="en-US" dirty="0" err="1"/>
              <a:t>unordered_map</a:t>
            </a:r>
            <a:endParaRPr lang="en-US" dirty="0"/>
          </a:p>
          <a:p>
            <a:r>
              <a:rPr lang="en-US" dirty="0"/>
              <a:t>Insertion and iteration are safe</a:t>
            </a:r>
          </a:p>
          <a:p>
            <a:pPr lvl="1"/>
            <a:r>
              <a:rPr lang="en-US" dirty="0"/>
              <a:t>Even combined</a:t>
            </a:r>
          </a:p>
          <a:p>
            <a:pPr lvl="1"/>
            <a:r>
              <a:rPr lang="en-US" dirty="0"/>
              <a:t>Insertion does not invalidate iterators</a:t>
            </a:r>
          </a:p>
          <a:p>
            <a:r>
              <a:rPr lang="en-US" dirty="0"/>
              <a:t>Erasing is unsafe</a:t>
            </a:r>
          </a:p>
          <a:p>
            <a:r>
              <a:rPr lang="en-US" dirty="0"/>
              <a:t>No visible locking</a:t>
            </a:r>
            <a:endParaRPr lang="cs-CZ" dirty="0"/>
          </a:p>
          <a:p>
            <a:r>
              <a:rPr lang="en-US" dirty="0"/>
              <a:t>Same analogy goes for </a:t>
            </a:r>
            <a:r>
              <a:rPr lang="en-US" dirty="0" err="1"/>
              <a:t>unordered_set</a:t>
            </a:r>
            <a:endParaRPr lang="cs-CZ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concurrent_hash_map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502285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cs-CZ" sz="2400" b="1" dirty="0" err="1">
                <a:solidFill>
                  <a:srgbClr val="0070C0"/>
                </a:solidFill>
                <a:latin typeface="Courier New" pitchFamily="49" charset="0"/>
              </a:rPr>
              <a:t>template</a:t>
            </a:r>
            <a:r>
              <a:rPr lang="cs-CZ" sz="2400" b="1" dirty="0">
                <a:latin typeface="Courier New" pitchFamily="49" charset="0"/>
              </a:rPr>
              <a:t>&lt;</a:t>
            </a:r>
            <a:r>
              <a:rPr lang="cs-CZ" sz="2400" b="1" dirty="0" err="1">
                <a:solidFill>
                  <a:srgbClr val="0070C0"/>
                </a:solidFill>
                <a:latin typeface="Courier New" pitchFamily="49" charset="0"/>
              </a:rPr>
              <a:t>typename</a:t>
            </a:r>
            <a:r>
              <a:rPr lang="cs-CZ" sz="2400" b="1" dirty="0">
                <a:latin typeface="Courier New" pitchFamily="49" charset="0"/>
              </a:rPr>
              <a:t> </a:t>
            </a:r>
            <a:r>
              <a:rPr lang="cs-CZ" sz="2400" b="1" dirty="0" err="1">
                <a:latin typeface="Courier New" pitchFamily="49" charset="0"/>
              </a:rPr>
              <a:t>Key</a:t>
            </a:r>
            <a:r>
              <a:rPr lang="cs-CZ" sz="2400" b="1" dirty="0">
                <a:latin typeface="Courier New" pitchFamily="49" charset="0"/>
              </a:rPr>
              <a:t>, </a:t>
            </a:r>
            <a:r>
              <a:rPr lang="cs-CZ" sz="2400" b="1" dirty="0" err="1">
                <a:solidFill>
                  <a:srgbClr val="0070C0"/>
                </a:solidFill>
                <a:latin typeface="Courier New" pitchFamily="49" charset="0"/>
              </a:rPr>
              <a:t>typename</a:t>
            </a:r>
            <a:r>
              <a:rPr lang="cs-CZ" sz="2400" b="1" dirty="0">
                <a:latin typeface="Courier New" pitchFamily="49" charset="0"/>
              </a:rPr>
              <a:t> T,</a:t>
            </a:r>
            <a:br>
              <a:rPr lang="en-US" sz="2400" b="1" dirty="0">
                <a:latin typeface="Courier New" pitchFamily="49" charset="0"/>
              </a:rPr>
            </a:br>
            <a:r>
              <a:rPr lang="cs-CZ" sz="2400" b="1" dirty="0" err="1">
                <a:solidFill>
                  <a:srgbClr val="0070C0"/>
                </a:solidFill>
                <a:latin typeface="Courier New" pitchFamily="49" charset="0"/>
              </a:rPr>
              <a:t>typename</a:t>
            </a:r>
            <a:r>
              <a:rPr lang="cs-CZ" sz="2400" b="1" dirty="0">
                <a:solidFill>
                  <a:srgbClr val="0070C0"/>
                </a:solidFill>
                <a:latin typeface="Courier New" pitchFamily="49" charset="0"/>
              </a:rPr>
              <a:t> </a:t>
            </a:r>
            <a:r>
              <a:rPr lang="cs-CZ" sz="2400" b="1" dirty="0" err="1">
                <a:latin typeface="Courier New" pitchFamily="49" charset="0"/>
              </a:rPr>
              <a:t>HashCompare</a:t>
            </a:r>
            <a:r>
              <a:rPr lang="en-US" sz="2400" b="1" dirty="0">
                <a:latin typeface="Courier New" pitchFamily="49" charset="0"/>
              </a:rPr>
              <a:t>, </a:t>
            </a:r>
            <a:r>
              <a:rPr lang="en-US" sz="2400" b="1" dirty="0" err="1">
                <a:solidFill>
                  <a:srgbClr val="0070C0"/>
                </a:solidFill>
                <a:latin typeface="Courier New" pitchFamily="49" charset="0"/>
              </a:rPr>
              <a:t>typename</a:t>
            </a:r>
            <a:r>
              <a:rPr lang="en-US" sz="2400" b="1" dirty="0">
                <a:solidFill>
                  <a:srgbClr val="0070C0"/>
                </a:solidFill>
                <a:latin typeface="Courier New" pitchFamily="49" charset="0"/>
              </a:rPr>
              <a:t> </a:t>
            </a:r>
            <a:r>
              <a:rPr lang="en-US" sz="2400" b="1" dirty="0" err="1">
                <a:latin typeface="Courier New" pitchFamily="49" charset="0"/>
              </a:rPr>
              <a:t>Alloc</a:t>
            </a:r>
            <a:r>
              <a:rPr lang="cs-CZ" sz="2400" b="1" dirty="0">
                <a:latin typeface="Courier New" pitchFamily="49" charset="0"/>
              </a:rPr>
              <a:t>&gt;</a:t>
            </a:r>
            <a:endParaRPr lang="en-US" sz="2400" b="1" dirty="0">
              <a:latin typeface="Courier New" pitchFamily="49" charset="0"/>
            </a:endParaRPr>
          </a:p>
          <a:p>
            <a:pPr>
              <a:buFont typeface="Wingdings" pitchFamily="2" charset="2"/>
              <a:buNone/>
            </a:pPr>
            <a:r>
              <a:rPr lang="cs-CZ" sz="2400" b="1" dirty="0" err="1">
                <a:solidFill>
                  <a:srgbClr val="0070C0"/>
                </a:solidFill>
                <a:latin typeface="Courier New" pitchFamily="49" charset="0"/>
              </a:rPr>
              <a:t>class</a:t>
            </a:r>
            <a:r>
              <a:rPr lang="en-US" sz="2400" b="1" dirty="0">
                <a:solidFill>
                  <a:srgbClr val="0070C0"/>
                </a:solidFill>
                <a:latin typeface="Courier New" pitchFamily="49" charset="0"/>
              </a:rPr>
              <a:t> </a:t>
            </a:r>
            <a:r>
              <a:rPr lang="cs-CZ" sz="2400" b="1" dirty="0" err="1">
                <a:latin typeface="Courier New" pitchFamily="49" charset="0"/>
              </a:rPr>
              <a:t>concurrent_hash_map</a:t>
            </a:r>
            <a:r>
              <a:rPr lang="cs-CZ" sz="2400" b="1" dirty="0">
                <a:latin typeface="Courier New" pitchFamily="49" charset="0"/>
              </a:rPr>
              <a:t>;</a:t>
            </a:r>
            <a:endParaRPr lang="en-US" sz="2400" b="1" dirty="0">
              <a:latin typeface="Courier New" pitchFamily="49" charset="0"/>
            </a:endParaRPr>
          </a:p>
          <a:p>
            <a:r>
              <a:rPr lang="en-US" dirty="0"/>
              <a:t>Provides </a:t>
            </a:r>
            <a:r>
              <a:rPr lang="en-US" dirty="0" err="1"/>
              <a:t>accessors</a:t>
            </a:r>
            <a:endParaRPr lang="en-US" dirty="0"/>
          </a:p>
          <a:p>
            <a:pPr lvl="1"/>
            <a:r>
              <a:rPr lang="en-US" b="1" dirty="0" err="1">
                <a:latin typeface="Courier New" pitchFamily="49" charset="0"/>
              </a:rPr>
              <a:t>const_accessor</a:t>
            </a:r>
            <a:r>
              <a:rPr lang="en-US" dirty="0"/>
              <a:t> and </a:t>
            </a:r>
            <a:r>
              <a:rPr lang="en-US" b="1" dirty="0" err="1">
                <a:latin typeface="Courier New" pitchFamily="49" charset="0"/>
              </a:rPr>
              <a:t>accessor</a:t>
            </a:r>
            <a:endParaRPr lang="en-US" b="1" dirty="0">
              <a:latin typeface="Courier New" pitchFamily="49" charset="0"/>
            </a:endParaRPr>
          </a:p>
          <a:p>
            <a:pPr lvl="1"/>
            <a:r>
              <a:rPr lang="en-US" dirty="0"/>
              <a:t>smart pointer with implicit lock (read or RW lock)</a:t>
            </a:r>
          </a:p>
          <a:p>
            <a:pPr lvl="1"/>
            <a:r>
              <a:rPr lang="en-US" dirty="0"/>
              <a:t>cannot be assigned or copy constructed</a:t>
            </a:r>
          </a:p>
          <a:p>
            <a:pPr lvl="1"/>
            <a:r>
              <a:rPr lang="en-US" dirty="0"/>
              <a:t>operators * and -&gt;</a:t>
            </a:r>
          </a:p>
          <a:p>
            <a:pPr lvl="1"/>
            <a:r>
              <a:rPr lang="en-US" dirty="0"/>
              <a:t>explicit release of locks – call </a:t>
            </a:r>
            <a:r>
              <a:rPr lang="en-US" dirty="0">
                <a:latin typeface="Courier New" pitchFamily="49" charset="0"/>
              </a:rPr>
              <a:t>release()</a:t>
            </a:r>
          </a:p>
          <a:p>
            <a:pPr lvl="2"/>
            <a:r>
              <a:rPr lang="en-US" dirty="0"/>
              <a:t>if points “to nothing” – can be tested by </a:t>
            </a:r>
            <a:r>
              <a:rPr lang="en-US" dirty="0">
                <a:latin typeface="Courier New" pitchFamily="49" charset="0"/>
              </a:rPr>
              <a:t>empty()</a:t>
            </a:r>
            <a:endParaRPr lang="cs-CZ" sz="2000" b="1" dirty="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concurrent_hash_map</a:t>
            </a:r>
            <a:endParaRPr lang="cs-CZ" dirty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806081"/>
          </a:xfrm>
        </p:spPr>
        <p:txBody>
          <a:bodyPr/>
          <a:lstStyle/>
          <a:p>
            <a:r>
              <a:rPr lang="en-US" sz="2600" dirty="0"/>
              <a:t>Concurrent operations</a:t>
            </a:r>
          </a:p>
          <a:p>
            <a:pPr lvl="1"/>
            <a:r>
              <a:rPr lang="en-US" sz="2200" dirty="0">
                <a:latin typeface="Courier New" pitchFamily="49" charset="0"/>
              </a:rPr>
              <a:t>find </a:t>
            </a:r>
            <a:r>
              <a:rPr lang="en-US" sz="2200" dirty="0"/>
              <a:t>(returns </a:t>
            </a:r>
            <a:r>
              <a:rPr lang="en-US" sz="2200" dirty="0" err="1"/>
              <a:t>const</a:t>
            </a:r>
            <a:r>
              <a:rPr lang="en-US" sz="2200" dirty="0"/>
              <a:t> or non-</a:t>
            </a:r>
            <a:r>
              <a:rPr lang="en-US" sz="2200" dirty="0" err="1"/>
              <a:t>const</a:t>
            </a:r>
            <a:r>
              <a:rPr lang="en-US" sz="2200" dirty="0"/>
              <a:t> </a:t>
            </a:r>
            <a:r>
              <a:rPr lang="en-US" sz="2200" dirty="0" err="1"/>
              <a:t>accessor</a:t>
            </a:r>
            <a:r>
              <a:rPr lang="en-US" sz="2200" dirty="0"/>
              <a:t>)</a:t>
            </a:r>
          </a:p>
          <a:p>
            <a:pPr lvl="1"/>
            <a:r>
              <a:rPr lang="en-US" sz="2200" dirty="0">
                <a:latin typeface="Courier New" pitchFamily="49" charset="0"/>
              </a:rPr>
              <a:t>insert </a:t>
            </a:r>
            <a:r>
              <a:rPr lang="en-US" sz="2200" dirty="0"/>
              <a:t>(returns </a:t>
            </a:r>
            <a:r>
              <a:rPr lang="en-US" sz="2200" dirty="0" err="1"/>
              <a:t>const</a:t>
            </a:r>
            <a:r>
              <a:rPr lang="en-US" sz="2200" dirty="0"/>
              <a:t> or non-</a:t>
            </a:r>
            <a:r>
              <a:rPr lang="en-US" sz="2200" dirty="0" err="1"/>
              <a:t>const</a:t>
            </a:r>
            <a:r>
              <a:rPr lang="en-US" sz="2200" dirty="0"/>
              <a:t> </a:t>
            </a:r>
            <a:r>
              <a:rPr lang="en-US" sz="2200" dirty="0" err="1"/>
              <a:t>accessor</a:t>
            </a:r>
            <a:r>
              <a:rPr lang="en-US" sz="2200" dirty="0"/>
              <a:t>)</a:t>
            </a:r>
          </a:p>
          <a:p>
            <a:pPr lvl="1"/>
            <a:r>
              <a:rPr lang="en-US" sz="2200" dirty="0">
                <a:latin typeface="Courier New" pitchFamily="49" charset="0"/>
              </a:rPr>
              <a:t>erase</a:t>
            </a:r>
          </a:p>
          <a:p>
            <a:pPr lvl="1"/>
            <a:r>
              <a:rPr lang="en-US" sz="2200" dirty="0"/>
              <a:t>copy constructor</a:t>
            </a:r>
          </a:p>
          <a:p>
            <a:pPr lvl="2"/>
            <a:r>
              <a:rPr lang="en-US" sz="2100" dirty="0"/>
              <a:t>the copied table may have operations running on it</a:t>
            </a:r>
          </a:p>
          <a:p>
            <a:r>
              <a:rPr lang="en-US" sz="2600" dirty="0">
                <a:latin typeface="Courier New" pitchFamily="49" charset="0"/>
              </a:rPr>
              <a:t>range(</a:t>
            </a:r>
            <a:r>
              <a:rPr lang="en-US" sz="2600" dirty="0" err="1">
                <a:latin typeface="Courier New" pitchFamily="49" charset="0"/>
              </a:rPr>
              <a:t>size_t</a:t>
            </a:r>
            <a:r>
              <a:rPr lang="en-US" sz="2600" dirty="0">
                <a:latin typeface="Courier New" pitchFamily="49" charset="0"/>
              </a:rPr>
              <a:t> </a:t>
            </a:r>
            <a:r>
              <a:rPr lang="en-US" sz="2600" dirty="0" err="1">
                <a:latin typeface="Courier New" pitchFamily="49" charset="0"/>
              </a:rPr>
              <a:t>grainsize</a:t>
            </a:r>
            <a:r>
              <a:rPr lang="en-US" sz="2600" dirty="0">
                <a:latin typeface="Courier New" pitchFamily="49" charset="0"/>
              </a:rPr>
              <a:t>)</a:t>
            </a:r>
          </a:p>
          <a:p>
            <a:pPr lvl="1"/>
            <a:r>
              <a:rPr lang="en-US" sz="2200" dirty="0"/>
              <a:t>returns (constant or non-constant) range that can be used for parallel algorithms to iterate over contents of the map</a:t>
            </a:r>
          </a:p>
          <a:p>
            <a:pPr lvl="1"/>
            <a:r>
              <a:rPr lang="en-US" sz="2200" dirty="0"/>
              <a:t>cannot be run concurrently with other operations</a:t>
            </a:r>
          </a:p>
          <a:p>
            <a:r>
              <a:rPr lang="en-US" sz="2600" dirty="0"/>
              <a:t>Forward iterators – </a:t>
            </a:r>
            <a:r>
              <a:rPr lang="en-US" sz="2600" dirty="0">
                <a:latin typeface="Courier New" pitchFamily="49" charset="0"/>
              </a:rPr>
              <a:t>begin()</a:t>
            </a:r>
            <a:r>
              <a:rPr lang="en-US" sz="2600" dirty="0"/>
              <a:t>, </a:t>
            </a:r>
            <a:r>
              <a:rPr lang="en-US" sz="2600" dirty="0">
                <a:latin typeface="Courier New" pitchFamily="49" charset="0"/>
              </a:rPr>
              <a:t>end()</a:t>
            </a:r>
            <a:endParaRPr lang="cs-CZ" sz="26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Allocation</a:t>
            </a:r>
            <a:endParaRPr lang="cs-CZ" dirty="0"/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Optional part of the library</a:t>
            </a:r>
          </a:p>
          <a:p>
            <a:pPr lvl="1"/>
            <a:r>
              <a:rPr lang="en-US" dirty="0"/>
              <a:t>C++ and STL compliant allocators</a:t>
            </a:r>
          </a:p>
          <a:p>
            <a:pPr lvl="1"/>
            <a:r>
              <a:rPr lang="en-US" dirty="0"/>
              <a:t>C functions (like </a:t>
            </a:r>
            <a:r>
              <a:rPr lang="en-US" dirty="0" err="1"/>
              <a:t>malloc</a:t>
            </a:r>
            <a:r>
              <a:rPr lang="en-US" dirty="0"/>
              <a:t> and free)</a:t>
            </a:r>
          </a:p>
          <a:p>
            <a:pPr lvl="1"/>
            <a:r>
              <a:rPr lang="en-US" dirty="0"/>
              <a:t>Memory resources</a:t>
            </a:r>
          </a:p>
          <a:p>
            <a:pPr lvl="2"/>
            <a:r>
              <a:rPr lang="en-US" dirty="0"/>
              <a:t>Based on C++17 </a:t>
            </a:r>
            <a:r>
              <a:rPr lang="en-US" dirty="0" err="1"/>
              <a:t>std</a:t>
            </a:r>
            <a:r>
              <a:rPr lang="en-US" dirty="0"/>
              <a:t>::</a:t>
            </a:r>
            <a:r>
              <a:rPr lang="en-US" dirty="0" err="1"/>
              <a:t>pmr</a:t>
            </a:r>
            <a:r>
              <a:rPr lang="en-US" dirty="0"/>
              <a:t>::</a:t>
            </a:r>
            <a:r>
              <a:rPr lang="en-US" dirty="0" err="1"/>
              <a:t>polymorphic_allocator</a:t>
            </a:r>
            <a:endParaRPr lang="en-US" dirty="0"/>
          </a:p>
          <a:p>
            <a:pPr lvl="2"/>
            <a:r>
              <a:rPr lang="en-US" dirty="0"/>
              <a:t>Implementation of </a:t>
            </a:r>
            <a:r>
              <a:rPr lang="en-US" dirty="0" err="1"/>
              <a:t>std</a:t>
            </a:r>
            <a:r>
              <a:rPr lang="en-US" dirty="0"/>
              <a:t>::</a:t>
            </a:r>
            <a:r>
              <a:rPr lang="en-US" dirty="0" err="1"/>
              <a:t>pmr</a:t>
            </a:r>
            <a:r>
              <a:rPr lang="en-US" dirty="0"/>
              <a:t>::</a:t>
            </a:r>
            <a:r>
              <a:rPr lang="en-US" dirty="0" err="1"/>
              <a:t>memory_resource</a:t>
            </a:r>
            <a:endParaRPr lang="en-US" dirty="0"/>
          </a:p>
          <a:p>
            <a:pPr lvl="3"/>
            <a:r>
              <a:rPr lang="en-US" dirty="0" err="1"/>
              <a:t>cache_aligned_resource</a:t>
            </a:r>
            <a:endParaRPr lang="en-US" dirty="0"/>
          </a:p>
          <a:p>
            <a:pPr lvl="3"/>
            <a:r>
              <a:rPr lang="en-US" dirty="0" err="1"/>
              <a:t>scalable_memory_resource</a:t>
            </a:r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Allocation</a:t>
            </a:r>
            <a:endParaRPr lang="cs-CZ" dirty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435975" cy="4590057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2400" dirty="0" err="1"/>
              <a:t>scalable_allocator</a:t>
            </a:r>
            <a:endParaRPr lang="en-US" sz="2400" dirty="0"/>
          </a:p>
          <a:p>
            <a:pPr lvl="1">
              <a:defRPr/>
            </a:pPr>
            <a:r>
              <a:rPr lang="en-US" sz="2000" dirty="0"/>
              <a:t>each thread has its own memory pool</a:t>
            </a:r>
          </a:p>
          <a:p>
            <a:pPr lvl="2">
              <a:defRPr/>
            </a:pPr>
            <a:r>
              <a:rPr lang="en-US" sz="1800" dirty="0"/>
              <a:t>no global lock, prevents false sharing of private memory</a:t>
            </a:r>
          </a:p>
          <a:p>
            <a:pPr>
              <a:defRPr/>
            </a:pPr>
            <a:r>
              <a:rPr lang="en-US" sz="2400" dirty="0" err="1"/>
              <a:t>cache_alligned_allocator</a:t>
            </a:r>
            <a:endParaRPr lang="en-US" sz="2400" dirty="0"/>
          </a:p>
          <a:p>
            <a:pPr lvl="1">
              <a:defRPr/>
            </a:pPr>
            <a:r>
              <a:rPr lang="en-US" sz="2000" dirty="0"/>
              <a:t>all functionality of </a:t>
            </a:r>
            <a:r>
              <a:rPr lang="en-US" sz="2000" dirty="0" err="1"/>
              <a:t>scalable_allocator</a:t>
            </a:r>
            <a:endParaRPr lang="en-US" sz="2000" dirty="0"/>
          </a:p>
          <a:p>
            <a:pPr lvl="1">
              <a:defRPr/>
            </a:pPr>
            <a:r>
              <a:rPr lang="en-US" sz="2000" dirty="0"/>
              <a:t>aligns memory to cache lines</a:t>
            </a:r>
          </a:p>
          <a:p>
            <a:pPr lvl="2">
              <a:defRPr/>
            </a:pPr>
            <a:r>
              <a:rPr lang="en-US" sz="1800" dirty="0"/>
              <a:t>prevents false sharing of separate allocations</a:t>
            </a:r>
          </a:p>
          <a:p>
            <a:pPr lvl="2">
              <a:defRPr/>
            </a:pPr>
            <a:r>
              <a:rPr lang="en-US" sz="1800" dirty="0"/>
              <a:t>always pads data to cache line size (usually 128bytes) </a:t>
            </a:r>
            <a:r>
              <a:rPr lang="en-US" sz="1800" b="1" dirty="0">
                <a:solidFill>
                  <a:srgbClr val="FF3300"/>
                </a:solidFill>
              </a:rPr>
              <a:t>!</a:t>
            </a:r>
            <a:endParaRPr lang="cs-CZ" sz="1800" b="1" dirty="0">
              <a:solidFill>
                <a:srgbClr val="FF3300"/>
              </a:solidFill>
            </a:endParaRPr>
          </a:p>
          <a:p>
            <a:pPr lvl="1">
              <a:defRPr/>
            </a:pPr>
            <a:r>
              <a:rPr lang="en-US" sz="2000" dirty="0"/>
              <a:t>use only when it proves to be needed</a:t>
            </a:r>
          </a:p>
          <a:p>
            <a:pPr>
              <a:defRPr/>
            </a:pPr>
            <a:r>
              <a:rPr lang="en-US" sz="2400" dirty="0" err="1"/>
              <a:t>tbb_allocator</a:t>
            </a:r>
            <a:endParaRPr lang="en-US" sz="2400" dirty="0"/>
          </a:p>
          <a:p>
            <a:pPr lvl="1">
              <a:defRPr/>
            </a:pPr>
            <a:r>
              <a:rPr lang="en-US" sz="2000" dirty="0"/>
              <a:t>uses </a:t>
            </a:r>
            <a:r>
              <a:rPr lang="en-US" sz="2000" dirty="0" err="1"/>
              <a:t>scalable_allocator</a:t>
            </a:r>
            <a:r>
              <a:rPr lang="en-US" sz="2000" dirty="0"/>
              <a:t> if possible (TBB </a:t>
            </a:r>
            <a:r>
              <a:rPr lang="en-US" sz="2000" dirty="0" err="1"/>
              <a:t>malloc</a:t>
            </a:r>
            <a:r>
              <a:rPr lang="en-US" sz="2000" dirty="0"/>
              <a:t> is present) or the standard </a:t>
            </a:r>
            <a:r>
              <a:rPr lang="en-US" sz="2000" dirty="0" err="1"/>
              <a:t>malloc</a:t>
            </a:r>
            <a:r>
              <a:rPr lang="en-US" sz="2000" dirty="0"/>
              <a:t>/free</a:t>
            </a:r>
            <a:endParaRPr lang="cs-CZ" sz="20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Mutexes</a:t>
            </a:r>
            <a:endParaRPr lang="cs-CZ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Many variations</a:t>
            </a:r>
          </a:p>
          <a:p>
            <a:pPr lvl="1"/>
            <a:r>
              <a:rPr lang="en-US" dirty="0"/>
              <a:t>different implementation (OS / user space, …)</a:t>
            </a:r>
          </a:p>
          <a:p>
            <a:pPr lvl="1"/>
            <a:r>
              <a:rPr lang="en-US" dirty="0"/>
              <a:t>different semantics (simple/recursive, fair/unfair, plain/read-write)</a:t>
            </a:r>
          </a:p>
          <a:p>
            <a:r>
              <a:rPr lang="en-US" dirty="0"/>
              <a:t>Scoped locking pattern</a:t>
            </a:r>
          </a:p>
          <a:p>
            <a:pPr lvl="1"/>
            <a:r>
              <a:rPr lang="en-US" dirty="0"/>
              <a:t>acquired lock is represented by an object</a:t>
            </a:r>
          </a:p>
          <a:p>
            <a:pPr lvl="1"/>
            <a:r>
              <a:rPr lang="en-US" dirty="0"/>
              <a:t>no explicit unlocking – less prone to errors</a:t>
            </a:r>
          </a:p>
          <a:p>
            <a:pPr lvl="1"/>
            <a:r>
              <a:rPr lang="en-US" dirty="0"/>
              <a:t>exception safe</a:t>
            </a:r>
            <a:endParaRPr lang="cs-CZ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Thread Local Storage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2"/>
            <a:ext cx="8229600" cy="4590057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>
                <a:cs typeface="Courier New" pitchFamily="49" charset="0"/>
              </a:rPr>
              <a:t>Separate variable for each thread</a:t>
            </a:r>
          </a:p>
          <a:p>
            <a:pPr lvl="1">
              <a:defRPr/>
            </a:pPr>
            <a:r>
              <a:rPr lang="en-US" dirty="0">
                <a:cs typeface="Courier New" pitchFamily="49" charset="0"/>
              </a:rPr>
              <a:t>lazily created (on demand)</a:t>
            </a:r>
          </a:p>
          <a:p>
            <a:pPr>
              <a:defRPr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combinable&lt;T&gt;</a:t>
            </a:r>
          </a:p>
          <a:p>
            <a:pPr lvl="1">
              <a:defRPr/>
            </a:pPr>
            <a:r>
              <a:rPr lang="en-US" dirty="0"/>
              <a:t>reduction variable, each thread has a private copy</a:t>
            </a:r>
          </a:p>
          <a:p>
            <a:pPr lvl="1">
              <a:defRPr/>
            </a:pPr>
            <a:r>
              <a:rPr lang="en-US" dirty="0"/>
              <a:t>combined using a bin. </a:t>
            </a:r>
            <a:r>
              <a:rPr lang="en-US" dirty="0" err="1"/>
              <a:t>functor</a:t>
            </a:r>
            <a:r>
              <a:rPr lang="en-US" dirty="0"/>
              <a:t> or unary (</a:t>
            </a:r>
            <a:r>
              <a:rPr lang="en-US" dirty="0" err="1"/>
              <a:t>for_each</a:t>
            </a:r>
            <a:r>
              <a:rPr lang="en-US" dirty="0"/>
              <a:t>)</a:t>
            </a:r>
          </a:p>
          <a:p>
            <a:pPr>
              <a:defRPr/>
            </a:pPr>
            <a:r>
              <a:rPr lang="en-US" dirty="0" err="1">
                <a:latin typeface="Courier New" pitchFamily="49" charset="0"/>
                <a:cs typeface="Courier New" pitchFamily="49" charset="0"/>
              </a:rPr>
              <a:t>enumerable_thread_specific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&lt;T&gt;</a:t>
            </a:r>
          </a:p>
          <a:p>
            <a:pPr lvl="1">
              <a:defRPr/>
            </a:pPr>
            <a:r>
              <a:rPr lang="en-US" dirty="0"/>
              <a:t>container with element for each thread (lazy)</a:t>
            </a:r>
          </a:p>
          <a:p>
            <a:pPr lvl="1">
              <a:defRPr/>
            </a:pPr>
            <a:r>
              <a:rPr lang="en-US" dirty="0"/>
              <a:t>can access either local value or iterate all values</a:t>
            </a:r>
          </a:p>
          <a:p>
            <a:pPr lvl="1">
              <a:defRPr/>
            </a:pPr>
            <a:r>
              <a:rPr lang="en-US" dirty="0"/>
              <a:t>may be combined using a binary </a:t>
            </a:r>
            <a:r>
              <a:rPr lang="en-US" dirty="0" err="1"/>
              <a:t>functor</a:t>
            </a:r>
            <a:endParaRPr 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Timing</a:t>
            </a:r>
            <a:endParaRPr lang="cs-CZ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Thread-safe timing routines</a:t>
            </a:r>
          </a:p>
          <a:p>
            <a:r>
              <a:rPr lang="en-US" dirty="0"/>
              <a:t>Classes </a:t>
            </a:r>
            <a:r>
              <a:rPr lang="en-US" dirty="0" err="1"/>
              <a:t>tick_count</a:t>
            </a:r>
            <a:r>
              <a:rPr lang="en-US" dirty="0"/>
              <a:t> and </a:t>
            </a:r>
            <a:r>
              <a:rPr lang="en-US" dirty="0" err="1"/>
              <a:t>tick_count</a:t>
            </a:r>
            <a:r>
              <a:rPr lang="en-US" dirty="0"/>
              <a:t>::</a:t>
            </a:r>
            <a:r>
              <a:rPr lang="en-US" dirty="0" err="1"/>
              <a:t>interval_t</a:t>
            </a:r>
            <a:endParaRPr lang="en-US" dirty="0"/>
          </a:p>
          <a:p>
            <a:pPr>
              <a:buFont typeface="Wingdings" pitchFamily="2" charset="2"/>
              <a:buNone/>
            </a:pPr>
            <a:endParaRPr lang="en-US" dirty="0"/>
          </a:p>
          <a:p>
            <a:pPr>
              <a:buFont typeface="Wingdings" pitchFamily="2" charset="2"/>
              <a:buNone/>
            </a:pPr>
            <a:r>
              <a:rPr lang="en-US" sz="2400" b="1" dirty="0">
                <a:latin typeface="Courier New" pitchFamily="49" charset="0"/>
              </a:rPr>
              <a:t>  </a:t>
            </a:r>
            <a:r>
              <a:rPr lang="cs-CZ" sz="2400" b="1" dirty="0" err="1">
                <a:latin typeface="Courier New" pitchFamily="49" charset="0"/>
              </a:rPr>
              <a:t>tick_count</a:t>
            </a:r>
            <a:r>
              <a:rPr lang="cs-CZ" sz="2400" b="1" dirty="0">
                <a:latin typeface="Courier New" pitchFamily="49" charset="0"/>
              </a:rPr>
              <a:t> t0 = </a:t>
            </a:r>
            <a:r>
              <a:rPr lang="cs-CZ" sz="2400" b="1" dirty="0" err="1">
                <a:latin typeface="Courier New" pitchFamily="49" charset="0"/>
              </a:rPr>
              <a:t>tick_count</a:t>
            </a:r>
            <a:r>
              <a:rPr lang="cs-CZ" sz="2400" b="1" dirty="0">
                <a:latin typeface="Courier New" pitchFamily="49" charset="0"/>
              </a:rPr>
              <a:t>::</a:t>
            </a:r>
            <a:r>
              <a:rPr lang="cs-CZ" sz="2400" b="1" dirty="0" err="1">
                <a:latin typeface="Courier New" pitchFamily="49" charset="0"/>
              </a:rPr>
              <a:t>now</a:t>
            </a:r>
            <a:r>
              <a:rPr lang="cs-CZ" sz="2400" b="1" dirty="0">
                <a:latin typeface="Courier New" pitchFamily="49" charset="0"/>
              </a:rPr>
              <a:t>();</a:t>
            </a:r>
          </a:p>
          <a:p>
            <a:pPr>
              <a:buFont typeface="Wingdings" pitchFamily="2" charset="2"/>
              <a:buNone/>
            </a:pPr>
            <a:r>
              <a:rPr lang="en-US" sz="2400" b="1" dirty="0">
                <a:latin typeface="Courier New" pitchFamily="49" charset="0"/>
              </a:rPr>
              <a:t>  </a:t>
            </a:r>
            <a:r>
              <a:rPr lang="cs-CZ" sz="2400" b="1" dirty="0">
                <a:latin typeface="Courier New" pitchFamily="49" charset="0"/>
              </a:rPr>
              <a:t>...</a:t>
            </a:r>
            <a:r>
              <a:rPr lang="en-US" sz="2400" b="1" dirty="0">
                <a:latin typeface="Courier New" pitchFamily="49" charset="0"/>
              </a:rPr>
              <a:t> </a:t>
            </a:r>
            <a:r>
              <a:rPr lang="cs-CZ" sz="2400" b="1" i="1" dirty="0" err="1">
                <a:latin typeface="Courier New" pitchFamily="49" charset="0"/>
              </a:rPr>
              <a:t>action</a:t>
            </a:r>
            <a:r>
              <a:rPr lang="cs-CZ" sz="2400" b="1" i="1" dirty="0">
                <a:latin typeface="Courier New" pitchFamily="49" charset="0"/>
              </a:rPr>
              <a:t> </a:t>
            </a:r>
            <a:r>
              <a:rPr lang="cs-CZ" sz="2400" b="1" i="1" dirty="0" err="1">
                <a:latin typeface="Courier New" pitchFamily="49" charset="0"/>
              </a:rPr>
              <a:t>being</a:t>
            </a:r>
            <a:r>
              <a:rPr lang="cs-CZ" sz="2400" b="1" i="1" dirty="0">
                <a:latin typeface="Courier New" pitchFamily="49" charset="0"/>
              </a:rPr>
              <a:t> </a:t>
            </a:r>
            <a:r>
              <a:rPr lang="cs-CZ" sz="2400" b="1" i="1" dirty="0" err="1">
                <a:latin typeface="Courier New" pitchFamily="49" charset="0"/>
              </a:rPr>
              <a:t>timed</a:t>
            </a:r>
            <a:r>
              <a:rPr lang="en-US" sz="2400" b="1" i="1" dirty="0">
                <a:latin typeface="Courier New" pitchFamily="49" charset="0"/>
              </a:rPr>
              <a:t> </a:t>
            </a:r>
            <a:r>
              <a:rPr lang="cs-CZ" sz="2400" b="1" i="1" dirty="0">
                <a:latin typeface="Courier New" pitchFamily="49" charset="0"/>
              </a:rPr>
              <a:t>...</a:t>
            </a:r>
          </a:p>
          <a:p>
            <a:pPr>
              <a:buFont typeface="Wingdings" pitchFamily="2" charset="2"/>
              <a:buNone/>
            </a:pPr>
            <a:r>
              <a:rPr lang="en-US" sz="2400" b="1" dirty="0">
                <a:latin typeface="Courier New" pitchFamily="49" charset="0"/>
              </a:rPr>
              <a:t>  </a:t>
            </a:r>
            <a:r>
              <a:rPr lang="cs-CZ" sz="2400" b="1" dirty="0" err="1">
                <a:latin typeface="Courier New" pitchFamily="49" charset="0"/>
              </a:rPr>
              <a:t>tick_count</a:t>
            </a:r>
            <a:r>
              <a:rPr lang="cs-CZ" sz="2400" b="1" dirty="0">
                <a:latin typeface="Courier New" pitchFamily="49" charset="0"/>
              </a:rPr>
              <a:t> t1 = </a:t>
            </a:r>
            <a:r>
              <a:rPr lang="cs-CZ" sz="2400" b="1" dirty="0" err="1">
                <a:latin typeface="Courier New" pitchFamily="49" charset="0"/>
              </a:rPr>
              <a:t>tick_count</a:t>
            </a:r>
            <a:r>
              <a:rPr lang="cs-CZ" sz="2400" b="1" dirty="0">
                <a:latin typeface="Courier New" pitchFamily="49" charset="0"/>
              </a:rPr>
              <a:t>::</a:t>
            </a:r>
            <a:r>
              <a:rPr lang="cs-CZ" sz="2400" b="1" dirty="0" err="1">
                <a:latin typeface="Courier New" pitchFamily="49" charset="0"/>
              </a:rPr>
              <a:t>now</a:t>
            </a:r>
            <a:r>
              <a:rPr lang="cs-CZ" sz="2400" b="1" dirty="0">
                <a:latin typeface="Courier New" pitchFamily="49" charset="0"/>
              </a:rPr>
              <a:t>();</a:t>
            </a:r>
          </a:p>
          <a:p>
            <a:pPr>
              <a:buFont typeface="Wingdings" pitchFamily="2" charset="2"/>
              <a:buNone/>
            </a:pPr>
            <a:r>
              <a:rPr lang="en-US" sz="2400" b="1" dirty="0">
                <a:latin typeface="Courier New" pitchFamily="49" charset="0"/>
              </a:rPr>
              <a:t>  </a:t>
            </a:r>
            <a:r>
              <a:rPr lang="cs-CZ" sz="2400" b="1" dirty="0" err="1">
                <a:latin typeface="Courier New" pitchFamily="49" charset="0"/>
              </a:rPr>
              <a:t>printf</a:t>
            </a:r>
            <a:r>
              <a:rPr lang="cs-CZ" sz="2400" b="1" dirty="0">
                <a:latin typeface="Courier New" pitchFamily="49" charset="0"/>
              </a:rPr>
              <a:t>("</a:t>
            </a:r>
            <a:r>
              <a:rPr lang="cs-CZ" sz="2400" b="1" dirty="0" err="1">
                <a:latin typeface="Courier New" pitchFamily="49" charset="0"/>
              </a:rPr>
              <a:t>time</a:t>
            </a:r>
            <a:r>
              <a:rPr lang="cs-CZ" sz="2400" b="1" dirty="0">
                <a:latin typeface="Courier New" pitchFamily="49" charset="0"/>
              </a:rPr>
              <a:t> </a:t>
            </a:r>
            <a:r>
              <a:rPr lang="cs-CZ" sz="2400" b="1" dirty="0" err="1">
                <a:latin typeface="Courier New" pitchFamily="49" charset="0"/>
              </a:rPr>
              <a:t>for</a:t>
            </a:r>
            <a:r>
              <a:rPr lang="cs-CZ" sz="2400" b="1" dirty="0">
                <a:latin typeface="Courier New" pitchFamily="49" charset="0"/>
              </a:rPr>
              <a:t> </a:t>
            </a:r>
            <a:r>
              <a:rPr lang="cs-CZ" sz="2400" b="1" dirty="0" err="1">
                <a:latin typeface="Courier New" pitchFamily="49" charset="0"/>
              </a:rPr>
              <a:t>action</a:t>
            </a:r>
            <a:r>
              <a:rPr lang="cs-CZ" sz="2400" b="1" dirty="0">
                <a:latin typeface="Courier New" pitchFamily="49" charset="0"/>
              </a:rPr>
              <a:t> = %g </a:t>
            </a:r>
            <a:r>
              <a:rPr lang="cs-CZ" sz="2400" b="1" dirty="0" err="1">
                <a:latin typeface="Courier New" pitchFamily="49" charset="0"/>
              </a:rPr>
              <a:t>seconds</a:t>
            </a:r>
            <a:r>
              <a:rPr lang="cs-CZ" sz="2400" b="1" dirty="0">
                <a:latin typeface="Courier New" pitchFamily="49" charset="0"/>
              </a:rPr>
              <a:t>\n",</a:t>
            </a:r>
            <a:endParaRPr lang="en-US" sz="2400" b="1" dirty="0">
              <a:latin typeface="Courier New" pitchFamily="49" charset="0"/>
            </a:endParaRPr>
          </a:p>
          <a:p>
            <a:pPr>
              <a:buFont typeface="Wingdings" pitchFamily="2" charset="2"/>
              <a:buNone/>
            </a:pPr>
            <a:r>
              <a:rPr lang="en-US" sz="2400" b="1" dirty="0">
                <a:latin typeface="Courier New" pitchFamily="49" charset="0"/>
              </a:rPr>
              <a:t>    </a:t>
            </a:r>
            <a:r>
              <a:rPr lang="cs-CZ" sz="2400" b="1" dirty="0">
                <a:latin typeface="Courier New" pitchFamily="49" charset="0"/>
              </a:rPr>
              <a:t>(t1-t0).</a:t>
            </a:r>
            <a:r>
              <a:rPr lang="cs-CZ" sz="2400" b="1" dirty="0" err="1">
                <a:latin typeface="Courier New" pitchFamily="49" charset="0"/>
              </a:rPr>
              <a:t>seconds</a:t>
            </a:r>
            <a:r>
              <a:rPr lang="cs-CZ" sz="2400" b="1" dirty="0">
                <a:latin typeface="Courier New" pitchFamily="49" charset="0"/>
              </a:rPr>
              <a:t>());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 Scheduler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Low level task engine</a:t>
            </a:r>
          </a:p>
          <a:p>
            <a:pPr lvl="1"/>
            <a:r>
              <a:rPr lang="en-US" dirty="0"/>
              <a:t>Manages thread pool, maps tasks on threads</a:t>
            </a:r>
          </a:p>
          <a:p>
            <a:pPr lvl="1"/>
            <a:r>
              <a:rPr lang="en-US" dirty="0"/>
              <a:t>Tasks are not preemptive (should not block)</a:t>
            </a:r>
          </a:p>
          <a:p>
            <a:pPr lvl="1"/>
            <a:r>
              <a:rPr lang="en-US" dirty="0"/>
              <a:t>No guarantee that potentially parallel tasks will actually run concurrently!</a:t>
            </a:r>
          </a:p>
          <a:p>
            <a:pPr lvl="1"/>
            <a:r>
              <a:rPr lang="en-US" dirty="0"/>
              <a:t>Other algorithms are implemented using tasks</a:t>
            </a:r>
          </a:p>
          <a:p>
            <a:pPr lvl="1"/>
            <a:r>
              <a:rPr lang="en-US" dirty="0"/>
              <a:t>Can be used directly</a:t>
            </a:r>
          </a:p>
          <a:p>
            <a:pPr lvl="2"/>
            <a:r>
              <a:rPr lang="en-US" dirty="0"/>
              <a:t>A bit tedious, algorithms are better</a:t>
            </a:r>
          </a:p>
        </p:txBody>
      </p:sp>
    </p:spTree>
    <p:extLst>
      <p:ext uri="{BB962C8B-B14F-4D97-AF65-F5344CB8AC3E}">
        <p14:creationId xmlns:p14="http://schemas.microsoft.com/office/powerpoint/2010/main" val="175736392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 Scheduler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task_group</a:t>
            </a:r>
            <a:endParaRPr lang="en-US" dirty="0"/>
          </a:p>
          <a:p>
            <a:pPr lvl="1"/>
            <a:r>
              <a:rPr lang="en-US" dirty="0"/>
              <a:t>Group of tasks being concurrently executed</a:t>
            </a:r>
          </a:p>
          <a:p>
            <a:pPr lvl="1"/>
            <a:r>
              <a:rPr lang="en-US" dirty="0"/>
              <a:t>Provides interface to spawn more tasks</a:t>
            </a:r>
          </a:p>
          <a:p>
            <a:pPr lvl="2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run(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Func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&amp;&amp; f)</a:t>
            </a:r>
          </a:p>
          <a:p>
            <a:pPr lvl="2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run_and_wait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Func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&amp; f)</a:t>
            </a:r>
          </a:p>
          <a:p>
            <a:pPr lvl="2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task_handle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defer(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Func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&amp;&amp; f)</a:t>
            </a:r>
          </a:p>
          <a:p>
            <a:pPr lvl="3"/>
            <a:r>
              <a:rPr lang="en-US" dirty="0"/>
              <a:t>Create but not execute a task</a:t>
            </a:r>
          </a:p>
          <a:p>
            <a:pPr lvl="3"/>
            <a:r>
              <a:rPr lang="en-US" dirty="0"/>
              <a:t>The handle can be passed to run or </a:t>
            </a:r>
            <a:r>
              <a:rPr lang="en-US" dirty="0" err="1"/>
              <a:t>run_and_wait</a:t>
            </a:r>
            <a:endParaRPr lang="en-US" dirty="0"/>
          </a:p>
          <a:p>
            <a:pPr lvl="2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wait()</a:t>
            </a:r>
          </a:p>
          <a:p>
            <a:pPr lvl="2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cancel()</a:t>
            </a:r>
          </a:p>
        </p:txBody>
      </p:sp>
    </p:spTree>
    <p:extLst>
      <p:ext uri="{BB962C8B-B14F-4D97-AF65-F5344CB8AC3E}">
        <p14:creationId xmlns:p14="http://schemas.microsoft.com/office/powerpoint/2010/main" val="180314986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 Scheduler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task_arena</a:t>
            </a:r>
            <a:endParaRPr lang="en-US" dirty="0"/>
          </a:p>
          <a:p>
            <a:pPr lvl="1"/>
            <a:r>
              <a:rPr lang="en-US" dirty="0"/>
              <a:t>Constructor/initializer can specify level of concurrency and priority</a:t>
            </a:r>
          </a:p>
          <a:p>
            <a:pPr lvl="1"/>
            <a:r>
              <a:rPr lang="en-US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enqueue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Func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&amp;&amp; f)</a:t>
            </a:r>
          </a:p>
          <a:p>
            <a:pPr lvl="2"/>
            <a:r>
              <a:rPr lang="en-US" dirty="0" err="1"/>
              <a:t>Enqueue</a:t>
            </a:r>
            <a:r>
              <a:rPr lang="en-US" dirty="0"/>
              <a:t> and return immediately</a:t>
            </a:r>
          </a:p>
          <a:p>
            <a:pPr lvl="2"/>
            <a:r>
              <a:rPr lang="en-US" dirty="0"/>
              <a:t>Also can </a:t>
            </a:r>
            <a:r>
              <a:rPr lang="en-US" dirty="0" err="1"/>
              <a:t>enqueue</a:t>
            </a:r>
            <a:r>
              <a:rPr lang="en-US" dirty="0"/>
              <a:t> existing tasks (by handle)</a:t>
            </a:r>
          </a:p>
          <a:p>
            <a:pPr lvl="1"/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auto execute(</a:t>
            </a:r>
            <a:r>
              <a:rPr lang="en-US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Func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&amp;&amp; f) -&gt; </a:t>
            </a:r>
            <a:r>
              <a:rPr lang="en-US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decltype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(f())</a:t>
            </a:r>
          </a:p>
          <a:p>
            <a:pPr lvl="2"/>
            <a:r>
              <a:rPr lang="en-US" dirty="0"/>
              <a:t>Execute and wait for completion</a:t>
            </a:r>
          </a:p>
          <a:p>
            <a:pPr lvl="2"/>
            <a:r>
              <a:rPr lang="en-US" dirty="0"/>
              <a:t>Current thread may join arena (optimization) to start immediate execution of the task</a:t>
            </a:r>
          </a:p>
        </p:txBody>
      </p:sp>
    </p:spTree>
    <p:extLst>
      <p:ext uri="{BB962C8B-B14F-4D97-AF65-F5344CB8AC3E}">
        <p14:creationId xmlns:p14="http://schemas.microsoft.com/office/powerpoint/2010/main" val="7591965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 Scheduler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Resumable</a:t>
            </a:r>
            <a:r>
              <a:rPr lang="en-US" dirty="0"/>
              <a:t> tasks</a:t>
            </a:r>
          </a:p>
          <a:p>
            <a:pPr lvl="1"/>
            <a:r>
              <a:rPr lang="en-US" dirty="0"/>
              <a:t>Allows to suspend and later resume task without blocking a thread (e.g., for I/O)</a:t>
            </a:r>
          </a:p>
          <a:p>
            <a:pPr marL="344487" lvl="1" indent="0">
              <a:buNone/>
            </a:pPr>
            <a:endParaRPr lang="en-US" sz="1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44487" lvl="1" indent="0">
              <a:buNone/>
            </a:pP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oneapi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tbb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::task::suspend(</a:t>
            </a:r>
          </a:p>
          <a:p>
            <a:pPr marL="344487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[&amp;](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oneapi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tbb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::task::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suspend_point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tag) {</a:t>
            </a:r>
          </a:p>
          <a:p>
            <a:pPr marL="344487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cs-CZ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usr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_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async_activity.submit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(tag);</a:t>
            </a:r>
          </a:p>
          <a:p>
            <a:pPr marL="344487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marL="344487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344487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</a:p>
          <a:p>
            <a:pPr marL="344487" lvl="1" indent="0">
              <a:buNone/>
            </a:pP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oneapi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tbb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::task::resume(tag);</a:t>
            </a:r>
          </a:p>
        </p:txBody>
      </p:sp>
      <p:sp>
        <p:nvSpPr>
          <p:cNvPr id="6" name="Zaoblený obdélníkový popisek 1"/>
          <p:cNvSpPr/>
          <p:nvPr/>
        </p:nvSpPr>
        <p:spPr bwMode="auto">
          <a:xfrm>
            <a:off x="5508104" y="4509120"/>
            <a:ext cx="3420380" cy="613693"/>
          </a:xfrm>
          <a:prstGeom prst="wedgeRoundRectCallout">
            <a:avLst>
              <a:gd name="adj1" fmla="val -42972"/>
              <a:gd name="adj2" fmla="val -94752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>
                <a:solidFill>
                  <a:schemeClr val="tx1"/>
                </a:solidFill>
                <a:latin typeface="Arial" charset="0"/>
              </a:rPr>
              <a:t>I/O, network, GPU task …</a:t>
            </a:r>
            <a:endParaRPr kumimoji="0" lang="cs-CZ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Zaoblený obdélníkový popisek 1"/>
          <p:cNvSpPr/>
          <p:nvPr/>
        </p:nvSpPr>
        <p:spPr bwMode="auto">
          <a:xfrm>
            <a:off x="5613630" y="5557229"/>
            <a:ext cx="3073170" cy="882911"/>
          </a:xfrm>
          <a:prstGeom prst="wedgeRoundRectCallout">
            <a:avLst>
              <a:gd name="adj1" fmla="val -63428"/>
              <a:gd name="adj2" fmla="val -40811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>
                <a:solidFill>
                  <a:schemeClr val="tx1"/>
                </a:solidFill>
                <a:latin typeface="Arial" charset="0"/>
              </a:rPr>
              <a:t>Once the user-managed </a:t>
            </a:r>
            <a:r>
              <a:rPr lang="en-US" sz="1800" dirty="0" err="1">
                <a:solidFill>
                  <a:schemeClr val="tx1"/>
                </a:solidFill>
                <a:latin typeface="Arial" charset="0"/>
              </a:rPr>
              <a:t>async</a:t>
            </a:r>
            <a:r>
              <a:rPr lang="en-US" sz="1800" dirty="0">
                <a:solidFill>
                  <a:schemeClr val="tx1"/>
                </a:solidFill>
                <a:latin typeface="Arial" charset="0"/>
              </a:rPr>
              <a:t> task concludes</a:t>
            </a:r>
            <a:endParaRPr kumimoji="0" lang="cs-CZ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0791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 Scheduling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Each thread has its own pool of ready tasks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task is ready when it has no children</a:t>
            </a:r>
            <a:endParaRPr lang="cs-CZ" dirty="0"/>
          </a:p>
          <a:p>
            <a:pPr lvl="1"/>
            <a:r>
              <a:rPr lang="en-US" dirty="0"/>
              <a:t>new tasks are spawned to the front of the stack</a:t>
            </a:r>
          </a:p>
          <a:p>
            <a:pPr lvl="1"/>
            <a:r>
              <a:rPr lang="en-US" dirty="0"/>
              <a:t>tasks are stolen from the end of the stack</a:t>
            </a:r>
            <a:endParaRPr lang="cs-CZ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189841"/>
            <a:ext cx="8568952" cy="1870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3376709"/>
      </p:ext>
    </p:extLst>
  </p:cSld>
  <p:clrMapOvr>
    <a:masterClrMapping/>
  </p:clrMapOvr>
</p:sld>
</file>

<file path=ppt/theme/theme1.xml><?xml version="1.0" encoding="utf-8"?>
<a:theme xmlns:a="http://schemas.openxmlformats.org/drawingml/2006/main" name="1_Kuba">
  <a:themeElements>
    <a:clrScheme name="1_Kuba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1_Kub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Kuba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Kuba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Kuba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Kuba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Kuba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Kuba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Kuba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Kuba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Kuba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Kuba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Kuba</Template>
  <TotalTime>5407</TotalTime>
  <Words>3119</Words>
  <Application>Microsoft Office PowerPoint</Application>
  <PresentationFormat>On-screen Show (4:3)</PresentationFormat>
  <Paragraphs>447</Paragraphs>
  <Slides>46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1" baseType="lpstr">
      <vt:lpstr>Arial</vt:lpstr>
      <vt:lpstr>Calibri</vt:lpstr>
      <vt:lpstr>Courier New</vt:lpstr>
      <vt:lpstr>Wingdings</vt:lpstr>
      <vt:lpstr>1_Kuba</vt:lpstr>
      <vt:lpstr>Threading Building Blocks</vt:lpstr>
      <vt:lpstr>Introduction</vt:lpstr>
      <vt:lpstr>Introduction</vt:lpstr>
      <vt:lpstr>Contents of the Library</vt:lpstr>
      <vt:lpstr>Initialization</vt:lpstr>
      <vt:lpstr>Parallel algorithms</vt:lpstr>
      <vt:lpstr>parallel_for (type 1)</vt:lpstr>
      <vt:lpstr>Splittable Concept</vt:lpstr>
      <vt:lpstr>Body</vt:lpstr>
      <vt:lpstr>Range</vt:lpstr>
      <vt:lpstr>blocked_range&lt;Value&gt;</vt:lpstr>
      <vt:lpstr>parallel_for (type 1) – Again</vt:lpstr>
      <vt:lpstr>blocked_range - Grainsize</vt:lpstr>
      <vt:lpstr>Partitioners</vt:lpstr>
      <vt:lpstr>parallel_for (type 2)</vt:lpstr>
      <vt:lpstr>parallel_reduce&lt;Range,Body&gt;</vt:lpstr>
      <vt:lpstr>parallel_reduce&lt;Range,Body&gt;</vt:lpstr>
      <vt:lpstr>parallel_reduce (type 2)</vt:lpstr>
      <vt:lpstr>parallel_scan&lt;Range,Body&gt;</vt:lpstr>
      <vt:lpstr>parallel_for_each</vt:lpstr>
      <vt:lpstr>pipeline</vt:lpstr>
      <vt:lpstr>parallel_pipeline</vt:lpstr>
      <vt:lpstr>parallel_pipeline</vt:lpstr>
      <vt:lpstr>Flow graph</vt:lpstr>
      <vt:lpstr>parallel_sort</vt:lpstr>
      <vt:lpstr>parallel_invoke</vt:lpstr>
      <vt:lpstr>Containers</vt:lpstr>
      <vt:lpstr>concurrent_vector</vt:lpstr>
      <vt:lpstr>concurrent_vector</vt:lpstr>
      <vt:lpstr>concurrent_vector</vt:lpstr>
      <vt:lpstr>concurrent_queue</vt:lpstr>
      <vt:lpstr>concurrent_queue</vt:lpstr>
      <vt:lpstr>concurrent_priority_queue</vt:lpstr>
      <vt:lpstr>concurrent_unordered_map</vt:lpstr>
      <vt:lpstr>concurrent_hash_map</vt:lpstr>
      <vt:lpstr>concurrent_hash_map</vt:lpstr>
      <vt:lpstr>Memory Allocation</vt:lpstr>
      <vt:lpstr>Memory Allocation</vt:lpstr>
      <vt:lpstr>Mutexes</vt:lpstr>
      <vt:lpstr>Thread Local Storage</vt:lpstr>
      <vt:lpstr>Timing</vt:lpstr>
      <vt:lpstr>Task Scheduler</vt:lpstr>
      <vt:lpstr>Task Scheduler</vt:lpstr>
      <vt:lpstr>Task Scheduler</vt:lpstr>
      <vt:lpstr>Task Scheduler</vt:lpstr>
      <vt:lpstr>Task Scheduling</vt:lpstr>
    </vt:vector>
  </TitlesOfParts>
  <Company>KSI, MFF UK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Programovani v asembleru 1</dc:title>
  <dc:creator>Jakub Yaghob</dc:creator>
  <cp:lastModifiedBy>Martin Kruliš</cp:lastModifiedBy>
  <cp:revision>444</cp:revision>
  <cp:lastPrinted>1601-01-01T00:00:00Z</cp:lastPrinted>
  <dcterms:created xsi:type="dcterms:W3CDTF">2003-09-28T21:26:58Z</dcterms:created>
  <dcterms:modified xsi:type="dcterms:W3CDTF">2024-03-12T13:02:43Z</dcterms:modified>
</cp:coreProperties>
</file>