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256" r:id="rId2"/>
    <p:sldId id="280" r:id="rId3"/>
    <p:sldId id="269" r:id="rId4"/>
    <p:sldId id="270" r:id="rId5"/>
    <p:sldId id="273" r:id="rId6"/>
    <p:sldId id="271" r:id="rId7"/>
    <p:sldId id="272" r:id="rId8"/>
    <p:sldId id="274" r:id="rId9"/>
    <p:sldId id="264" r:id="rId10"/>
    <p:sldId id="275" r:id="rId11"/>
    <p:sldId id="276" r:id="rId12"/>
    <p:sldId id="268" r:id="rId13"/>
    <p:sldId id="266" r:id="rId14"/>
    <p:sldId id="267" r:id="rId15"/>
    <p:sldId id="277" r:id="rId16"/>
    <p:sldId id="278" r:id="rId17"/>
    <p:sldId id="279" r:id="rId18"/>
    <p:sldId id="265" r:id="rId19"/>
    <p:sldId id="263" r:id="rId2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B832"/>
    <a:srgbClr val="83C937"/>
    <a:srgbClr val="E69400"/>
    <a:srgbClr val="934757"/>
    <a:srgbClr val="823E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83084" autoAdjust="0"/>
  </p:normalViewPr>
  <p:slideViewPr>
    <p:cSldViewPr>
      <p:cViewPr varScale="1">
        <p:scale>
          <a:sx n="96" d="100"/>
          <a:sy n="96" d="100"/>
        </p:scale>
        <p:origin x="111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A62FB9-24EC-482A-A27C-5C03C0816037}" type="datetimeFigureOut">
              <a:rPr lang="cs-CZ" smtClean="0"/>
              <a:t>21.02.2023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869DF-6110-41A2-A008-13AD35443CE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3465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309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Source:</a:t>
            </a:r>
            <a:r>
              <a:rPr lang="en-US" baseline="0" dirty="0" smtClean="0"/>
              <a:t> https://docs.microsoft.com/en-us/dotnet/standard/parallel-programming/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7605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https://docs.microsoft.com/en-us/dotnet/api/system.threading.thread?view=netframework-4.8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65185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https://docs.microsoft.com/en-us/dotnet/csharp/language-reference/keywords/lock-statement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13273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https://docs.microsoft.com/en-us/dotnet/api/system.threading?view=netframework-4.8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36991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https://docs.microsoft.com/en-us/dotnet/api/system.threading.tasks.parallel?view=netcore-3.1</a:t>
            </a:r>
          </a:p>
          <a:p>
            <a:r>
              <a:rPr lang="en-US" dirty="0" smtClean="0"/>
              <a:t>https://docs.microsoft.com/en-us/dotnet/standard/parallel-programming/custom-partitioners-for-plinq-and-tpl?view=netcore-3.1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50390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https://docs.microsoft.com/en-us/dotnet/api/system.threading.tasks.task?view=netframework-4.8#Instant</a:t>
            </a:r>
          </a:p>
          <a:p>
            <a:r>
              <a:rPr lang="en-US" dirty="0" err="1" smtClean="0"/>
              <a:t>Task.Factory.StartNew</a:t>
            </a:r>
            <a:r>
              <a:rPr lang="en-US" dirty="0" smtClean="0"/>
              <a:t>() is older,</a:t>
            </a:r>
            <a:r>
              <a:rPr lang="en-US" baseline="0" dirty="0" smtClean="0"/>
              <a:t> Run method is preferred.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07596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https://docs.microsoft.com/en-us/dotnet/api/system.threading.tasks.taskscheduler?view=netframework-4.8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0526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https://docs.microsoft.com/en-us/dotnet/csharp/programming-guide/concepts/async/</a:t>
            </a:r>
          </a:p>
          <a:p>
            <a:r>
              <a:rPr lang="en-US" dirty="0" smtClean="0"/>
              <a:t>https://docs.microsoft.com/en-us/dotnet/csharp/language-reference/keywords/async</a:t>
            </a:r>
          </a:p>
          <a:p>
            <a:r>
              <a:rPr lang="en-US" dirty="0" smtClean="0"/>
              <a:t>https://docs.microsoft.com/en-us/dotnet/csharp/language-reference/operators/await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93059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https://docs.microsoft.com/en-us/dotnet/standard/parallel-programming/dataflow-task-parallel-library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80601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https://docs.microsoft.com/en-us/dotnet/standard/parallel-programming/walkthrough-creating-a-custom-dataflow-block-type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54377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https://docs.microsoft.com/en-us/dotnet/standard/parallel-programming/introduction-to-plinq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9316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24208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loud Callout 6"/>
          <p:cNvSpPr/>
          <p:nvPr/>
        </p:nvSpPr>
        <p:spPr>
          <a:xfrm>
            <a:off x="9926595" y="404664"/>
            <a:ext cx="1944216" cy="1584176"/>
          </a:xfrm>
          <a:prstGeom prst="cloudCallout">
            <a:avLst>
              <a:gd name="adj1" fmla="val -72589"/>
              <a:gd name="adj2" fmla="val 67149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8" name="Picture 9" descr="b2e2lirt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16480" y="683778"/>
            <a:ext cx="1050425" cy="8771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30667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21. 2. 2023</a:t>
            </a:r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by Martin Kruliš (v1.0)</a:t>
            </a: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0990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21. 2. 2023</a:t>
            </a:r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by Martin Kruliš (v1.0)</a:t>
            </a: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9365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21. 2. 2023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by Martin Kruliš (v1.0)</a:t>
            </a: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4006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21. 2. 2023</a:t>
            </a:r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by Martin Kruliš (v1.0)</a:t>
            </a:r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4897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21. 2. 2023</a:t>
            </a:r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by Martin Kruliš (v1.0)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647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21. 2. 2023</a:t>
            </a:r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by Martin Kruliš (v1.0)</a:t>
            </a:r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2350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21. 2. 2023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by Martin Kruliš (v1.0)</a:t>
            </a: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0531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21. 2. 2023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by Martin Kruliš (v1.0)</a:t>
            </a: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6327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21. 2. 2023</a:t>
            </a:r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by Martin Kruliš (v1.0)</a:t>
            </a: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2457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21. 2. 2023</a:t>
            </a:r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by Martin Kruliš (v1.0)</a:t>
            </a: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8345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72229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21. 2. 2023</a:t>
            </a:r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 smtClean="0"/>
              <a:t>by Martin Kruliš (v1.0)</a:t>
            </a: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Picture 9" descr="b2e2lirt[1]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704512" y="476672"/>
            <a:ext cx="1050425" cy="877169"/>
          </a:xfrm>
          <a:prstGeom prst="rect">
            <a:avLst/>
          </a:prstGeom>
          <a:noFill/>
        </p:spPr>
      </p:pic>
      <p:cxnSp>
        <p:nvCxnSpPr>
          <p:cNvPr id="8" name="Straight Connector 7"/>
          <p:cNvCxnSpPr/>
          <p:nvPr/>
        </p:nvCxnSpPr>
        <p:spPr>
          <a:xfrm flipH="1">
            <a:off x="838200" y="1484784"/>
            <a:ext cx="10874424" cy="0"/>
          </a:xfrm>
          <a:prstGeom prst="line">
            <a:avLst/>
          </a:prstGeom>
          <a:ln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6577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415480" y="1752602"/>
            <a:ext cx="9361040" cy="1829761"/>
          </a:xfrm>
        </p:spPr>
        <p:txBody>
          <a:bodyPr>
            <a:normAutofit/>
          </a:bodyPr>
          <a:lstStyle/>
          <a:p>
            <a:r>
              <a:rPr lang="en-US" dirty="0" smtClean="0"/>
              <a:t>Everyday Parallel Programming in C# and .NET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NPRG042: Programming in Parallel Environment</a:t>
            </a:r>
          </a:p>
          <a:p>
            <a:endParaRPr lang="en-US" dirty="0"/>
          </a:p>
          <a:p>
            <a:r>
              <a:rPr lang="en-US" dirty="0" smtClean="0"/>
              <a:t>Martin </a:t>
            </a:r>
            <a:r>
              <a:rPr lang="en-US" dirty="0" err="1" smtClean="0"/>
              <a:t>Kruli</a:t>
            </a:r>
            <a:r>
              <a:rPr lang="cs-CZ" dirty="0" smtClean="0"/>
              <a:t>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4189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Everyday Parallel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Modern applications need to perform many tasks simultaneously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21. 2. 2023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2</a:t>
            </a:fld>
            <a:endParaRPr lang="cs-CZ"/>
          </a:p>
        </p:txBody>
      </p:sp>
      <p:grpSp>
        <p:nvGrpSpPr>
          <p:cNvPr id="16" name="Skupina 17"/>
          <p:cNvGrpSpPr/>
          <p:nvPr/>
        </p:nvGrpSpPr>
        <p:grpSpPr>
          <a:xfrm>
            <a:off x="7705894" y="4850427"/>
            <a:ext cx="2158540" cy="1688485"/>
            <a:chOff x="6744182" y="4936967"/>
            <a:chExt cx="1480571" cy="1203124"/>
          </a:xfrm>
        </p:grpSpPr>
        <p:pic>
          <p:nvPicPr>
            <p:cNvPr id="17" name="Picture 8" descr="https://encrypted-tbn2.gstatic.com/images?q=tbn:ANd9GcTC9RFUue4Mj0I2TIO_KeGifgWRcGfqciCYwmrx6jiQ78y4Gh8mqw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1475" y="4936967"/>
              <a:ext cx="913061" cy="9130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ovéPole 19"/>
            <p:cNvSpPr txBox="1"/>
            <p:nvPr/>
          </p:nvSpPr>
          <p:spPr>
            <a:xfrm>
              <a:off x="6744182" y="5876925"/>
              <a:ext cx="1480571" cy="2631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Database (heavy I/O)</a:t>
              </a:r>
              <a:endParaRPr lang="cs-CZ" dirty="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326215" y="2162036"/>
            <a:ext cx="3892840" cy="1872208"/>
            <a:chOff x="1326215" y="2162036"/>
            <a:chExt cx="3892840" cy="1872208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6847" y="2162036"/>
              <a:ext cx="1872208" cy="1872208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1326215" y="2637695"/>
              <a:ext cx="22075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Handling network I/O</a:t>
              </a:r>
              <a:endParaRPr lang="en-US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2119336" y="3856927"/>
            <a:ext cx="2730358" cy="1381944"/>
            <a:chOff x="2119336" y="3856927"/>
            <a:chExt cx="2730358" cy="1381944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9336" y="3856927"/>
              <a:ext cx="1381944" cy="1381944"/>
            </a:xfrm>
            <a:prstGeom prst="rect">
              <a:avLst/>
            </a:prstGeom>
          </p:spPr>
        </p:pic>
        <p:sp>
          <p:nvSpPr>
            <p:cNvPr id="24" name="Left-Right Arrow 23"/>
            <p:cNvSpPr/>
            <p:nvPr/>
          </p:nvSpPr>
          <p:spPr>
            <a:xfrm>
              <a:off x="3501280" y="4370655"/>
              <a:ext cx="1216152" cy="354489"/>
            </a:xfrm>
            <a:prstGeom prst="left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346847" y="3963576"/>
              <a:ext cx="15028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User interface</a:t>
              </a:r>
              <a:endParaRPr lang="en-US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992268" y="5588094"/>
            <a:ext cx="2493838" cy="831168"/>
            <a:chOff x="1992268" y="5588094"/>
            <a:chExt cx="2493838" cy="831168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5612" y="5588094"/>
              <a:ext cx="1560494" cy="831168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1992268" y="5714962"/>
              <a:ext cx="10951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Files (I/O)</a:t>
              </a:r>
              <a:endParaRPr lang="en-US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7598851" y="2500711"/>
            <a:ext cx="4428495" cy="2015819"/>
            <a:chOff x="7598851" y="2500711"/>
            <a:chExt cx="4428495" cy="2015819"/>
          </a:xfrm>
        </p:grpSpPr>
        <p:pic>
          <p:nvPicPr>
            <p:cNvPr id="21" name="Picture 2" descr="http://www.webhostingreviewjam.com/wp-content/uploads/2013/03/gears-icon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70123">
              <a:off x="7598851" y="3093646"/>
              <a:ext cx="1422884" cy="14228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8904312" y="2500711"/>
              <a:ext cx="312303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Intensive computations</a:t>
              </a:r>
              <a:br>
                <a:rPr lang="en-US" dirty="0" smtClean="0"/>
              </a:br>
              <a:r>
                <a:rPr lang="en-US" dirty="0" smtClean="0"/>
                <a:t>(rendering, data preprocessing,</a:t>
              </a:r>
              <a:br>
                <a:rPr lang="en-US" dirty="0" smtClean="0"/>
              </a:br>
              <a:r>
                <a:rPr lang="en-US" dirty="0" smtClean="0"/>
                <a:t>data analysis, ML tasks, …)</a:t>
              </a:r>
              <a:endParaRPr lang="en-US" dirty="0"/>
            </a:p>
          </p:txBody>
        </p:sp>
      </p:grpSp>
      <p:sp>
        <p:nvSpPr>
          <p:cNvPr id="28" name="Rounded Rectangular Callout 27"/>
          <p:cNvSpPr/>
          <p:nvPr/>
        </p:nvSpPr>
        <p:spPr>
          <a:xfrm>
            <a:off x="9501543" y="3963576"/>
            <a:ext cx="2376264" cy="802163"/>
          </a:xfrm>
          <a:prstGeom prst="wedgeRoundRectCallout">
            <a:avLst>
              <a:gd name="adj1" fmla="val -67265"/>
              <a:gd name="adj2" fmla="val -46397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Rest of the course will focus on this</a:t>
            </a:r>
            <a:endParaRPr lang="en-US" dirty="0"/>
          </a:p>
        </p:txBody>
      </p:sp>
      <p:sp>
        <p:nvSpPr>
          <p:cNvPr id="29" name="Rounded Rectangular Callout 28"/>
          <p:cNvSpPr/>
          <p:nvPr/>
        </p:nvSpPr>
        <p:spPr>
          <a:xfrm>
            <a:off x="4883119" y="2520702"/>
            <a:ext cx="2736304" cy="624108"/>
          </a:xfrm>
          <a:prstGeom prst="wedgeRoundRectCallout">
            <a:avLst>
              <a:gd name="adj1" fmla="val -15716"/>
              <a:gd name="adj2" fmla="val 156225"/>
              <a:gd name="adj3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Main thread, event loop</a:t>
            </a:r>
            <a:endParaRPr 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864" y="3733679"/>
            <a:ext cx="2088232" cy="1854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2128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Programing in .NET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665" y="1690688"/>
            <a:ext cx="8728831" cy="4663170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21. 2. 2023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667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Threads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en-US" dirty="0" smtClean="0"/>
              <a:t> class</a:t>
            </a:r>
          </a:p>
          <a:p>
            <a:pPr lvl="1"/>
            <a:r>
              <a:rPr lang="en-US" dirty="0" smtClean="0"/>
              <a:t>Constructor expects a delegate to execute</a:t>
            </a:r>
          </a:p>
          <a:p>
            <a:pPr lvl="1"/>
            <a:r>
              <a:rPr lang="en-US" dirty="0" smtClean="0"/>
              <a:t>Has to be explicitly started (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Start()</a:t>
            </a:r>
            <a:r>
              <a:rPr lang="en-US" dirty="0" smtClean="0"/>
              <a:t> method)</a:t>
            </a:r>
          </a:p>
          <a:p>
            <a:pPr lvl="1"/>
            <a:r>
              <a:rPr lang="en-US" dirty="0" smtClean="0"/>
              <a:t>Foreground vs background threads</a:t>
            </a:r>
          </a:p>
          <a:p>
            <a:pPr lvl="2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IsBackground</a:t>
            </a:r>
            <a:r>
              <a:rPr lang="en-US" dirty="0" smtClean="0"/>
              <a:t> property</a:t>
            </a:r>
          </a:p>
          <a:p>
            <a:pPr lvl="2"/>
            <a:r>
              <a:rPr lang="en-US" dirty="0" smtClean="0"/>
              <a:t>Applications ends when all foreground threads end</a:t>
            </a:r>
          </a:p>
          <a:p>
            <a:pPr lvl="2"/>
            <a:r>
              <a:rPr lang="en-US" dirty="0" smtClean="0"/>
              <a:t>Background threads are killed when app terminates</a:t>
            </a:r>
          </a:p>
          <a:p>
            <a:pPr lvl="1"/>
            <a:r>
              <a:rPr lang="en-US" dirty="0" smtClean="0"/>
              <a:t>Waiting for termination</a:t>
            </a:r>
          </a:p>
          <a:p>
            <a:pPr lvl="2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Join()</a:t>
            </a:r>
            <a:r>
              <a:rPr lang="en-US" dirty="0" smtClean="0"/>
              <a:t> – optionally with timeout</a:t>
            </a:r>
          </a:p>
          <a:p>
            <a:pPr lvl="2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Abort()</a:t>
            </a:r>
            <a:r>
              <a:rPr lang="en-US" dirty="0" smtClean="0"/>
              <a:t> –  throws aborting exception inside threads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Thread.CurrentThread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21. 2. 2023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4</a:t>
            </a:fld>
            <a:endParaRPr lang="cs-CZ"/>
          </a:p>
        </p:txBody>
      </p:sp>
      <p:sp>
        <p:nvSpPr>
          <p:cNvPr id="7" name="Rounded Rectangular Callout 6"/>
          <p:cNvSpPr/>
          <p:nvPr/>
        </p:nvSpPr>
        <p:spPr>
          <a:xfrm>
            <a:off x="7752184" y="4437112"/>
            <a:ext cx="4032448" cy="648072"/>
          </a:xfrm>
          <a:prstGeom prst="wedgeRoundRectCallout">
            <a:avLst>
              <a:gd name="adj1" fmla="val -68748"/>
              <a:gd name="adj2" fmla="val 68635"/>
              <a:gd name="adj3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Deprecated! Use cancelation token...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0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Threads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en-US" dirty="0" smtClean="0"/>
              <a:t> class</a:t>
            </a:r>
          </a:p>
          <a:p>
            <a:pPr lvl="1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Priority</a:t>
            </a:r>
          </a:p>
          <a:p>
            <a:pPr lvl="1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Suspend()</a:t>
            </a:r>
            <a:r>
              <a:rPr lang="en-US" dirty="0" smtClean="0"/>
              <a:t>,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Resume()</a:t>
            </a:r>
          </a:p>
          <a:p>
            <a:pPr lvl="1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Sleep()</a:t>
            </a:r>
            <a:r>
              <a:rPr lang="en-US" dirty="0" smtClean="0"/>
              <a:t>,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Interrupt()</a:t>
            </a:r>
          </a:p>
          <a:p>
            <a:pPr lvl="1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Yield()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VolatileRead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VolatileWrite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 smtClean="0"/>
              <a:t>, </a:t>
            </a:r>
            <a:r>
              <a:rPr lang="en-US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volatile</a:t>
            </a:r>
          </a:p>
          <a:p>
            <a:pPr lvl="1"/>
            <a:endParaRPr lang="en-US" sz="1200" dirty="0"/>
          </a:p>
          <a:p>
            <a:r>
              <a:rPr lang="en-US" dirty="0" smtClean="0"/>
              <a:t>Basic synchronization</a:t>
            </a:r>
          </a:p>
          <a:p>
            <a:pPr marL="393192" lvl="1" indent="0">
              <a:buNone/>
            </a:pPr>
            <a:endParaRPr lang="en-US" sz="1000" dirty="0"/>
          </a:p>
          <a:p>
            <a:pPr marL="393192" lvl="1" indent="0">
              <a:buNone/>
            </a:pPr>
            <a:r>
              <a:rPr lang="en-US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(object) {</a:t>
            </a:r>
          </a:p>
          <a:p>
            <a:pPr marL="393192" lvl="1" indent="0">
              <a:buNone/>
            </a:pP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critical section bound to object</a:t>
            </a:r>
          </a:p>
          <a:p>
            <a:pPr marL="393192" lvl="1" indent="0">
              <a:buNone/>
            </a:pP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21. 2. 2023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5</a:t>
            </a:fld>
            <a:endParaRPr lang="cs-CZ"/>
          </a:p>
        </p:txBody>
      </p:sp>
      <p:sp>
        <p:nvSpPr>
          <p:cNvPr id="4" name="Rounded Rectangular Callout 3"/>
          <p:cNvSpPr/>
          <p:nvPr/>
        </p:nvSpPr>
        <p:spPr>
          <a:xfrm>
            <a:off x="5519936" y="2348880"/>
            <a:ext cx="2520280" cy="648072"/>
          </a:xfrm>
          <a:prstGeom prst="wedgeRoundRectCallout">
            <a:avLst>
              <a:gd name="adj1" fmla="val -71706"/>
              <a:gd name="adj2" fmla="val 24159"/>
              <a:gd name="adj3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Deprecated! Not safe.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68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Synchronization Primitives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System.Threading</a:t>
            </a:r>
            <a:r>
              <a:rPr lang="en-US" dirty="0" smtClean="0"/>
              <a:t> namespace</a:t>
            </a:r>
          </a:p>
          <a:p>
            <a:pPr lvl="1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Monitor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Mutex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ReaderWriterLock</a:t>
            </a:r>
            <a:r>
              <a:rPr lang="en-US" dirty="0" smtClean="0"/>
              <a:t>,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Semaphore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ReaderWriterLockSlim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SemaphoreSlim</a:t>
            </a:r>
            <a:endParaRPr lang="en-US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Barrier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AutoResetEvent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ManualResetEvent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EventWaitHandle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CountdownEvent</a:t>
            </a:r>
            <a:endParaRPr lang="en-US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dirty="0" smtClean="0"/>
              <a:t>Thread can wait on event until it is signaled</a:t>
            </a:r>
          </a:p>
          <a:p>
            <a:pPr lvl="1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Interlocked</a:t>
            </a:r>
            <a:r>
              <a:rPr lang="en-US" dirty="0" smtClean="0"/>
              <a:t> – provides atomic operations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ThreadLocal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CancelationToken</a:t>
            </a:r>
            <a:endParaRPr lang="en-US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21. 2. 2023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6</a:t>
            </a:fld>
            <a:endParaRPr lang="cs-CZ"/>
          </a:p>
        </p:txBody>
      </p:sp>
      <p:sp>
        <p:nvSpPr>
          <p:cNvPr id="8" name="Rounded Rectangular Callout 7"/>
          <p:cNvSpPr/>
          <p:nvPr/>
        </p:nvSpPr>
        <p:spPr>
          <a:xfrm>
            <a:off x="8576591" y="2708920"/>
            <a:ext cx="2736304" cy="648072"/>
          </a:xfrm>
          <a:prstGeom prst="wedgeRoundRectCallout">
            <a:avLst>
              <a:gd name="adj1" fmla="val -72069"/>
              <a:gd name="adj2" fmla="val -23384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Slim versions are better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55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Thread Pool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ThreadPool</a:t>
            </a:r>
            <a:r>
              <a:rPr lang="en-US" dirty="0" smtClean="0"/>
              <a:t> class</a:t>
            </a:r>
          </a:p>
          <a:p>
            <a:pPr lvl="1"/>
            <a:r>
              <a:rPr lang="en-US" dirty="0" smtClean="0"/>
              <a:t>Often better alternative to individual threads</a:t>
            </a:r>
          </a:p>
          <a:p>
            <a:pPr lvl="2"/>
            <a:r>
              <a:rPr lang="en-US" dirty="0" smtClean="0"/>
              <a:t>Especially for non-blocking tasks</a:t>
            </a:r>
          </a:p>
          <a:p>
            <a:pPr lvl="2"/>
            <a:r>
              <a:rPr lang="en-US" dirty="0" smtClean="0"/>
              <a:t>Only uses background threads</a:t>
            </a:r>
          </a:p>
          <a:p>
            <a:pPr lvl="1"/>
            <a:r>
              <a:rPr lang="en-US" dirty="0" smtClean="0"/>
              <a:t>Used automatically in many situations</a:t>
            </a:r>
          </a:p>
          <a:p>
            <a:pPr lvl="2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Task</a:t>
            </a:r>
            <a:r>
              <a:rPr lang="en-US" dirty="0" smtClean="0"/>
              <a:t> execution</a:t>
            </a:r>
          </a:p>
          <a:p>
            <a:pPr lvl="2"/>
            <a:r>
              <a:rPr lang="en-US" dirty="0" smtClean="0"/>
              <a:t>Asynchronous timers</a:t>
            </a:r>
          </a:p>
          <a:p>
            <a:pPr lvl="2"/>
            <a:r>
              <a:rPr lang="en-US" dirty="0" smtClean="0"/>
              <a:t>Registered wait handlers’ callbacks</a:t>
            </a:r>
          </a:p>
          <a:p>
            <a:pPr lvl="1"/>
            <a:r>
              <a:rPr lang="en-US" dirty="0" smtClean="0"/>
              <a:t>Can be used manually</a:t>
            </a:r>
          </a:p>
          <a:p>
            <a:pPr lvl="2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ThreadPool.QueueUserWorkItem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proc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lvl="2"/>
            <a:r>
              <a:rPr lang="en-US" dirty="0" smtClean="0"/>
              <a:t>Passing a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WaitCallback</a:t>
            </a:r>
            <a:r>
              <a:rPr lang="en-US" dirty="0" smtClean="0"/>
              <a:t> delegate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21. 2. 2023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257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Constructs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Parallel</a:t>
            </a:r>
            <a:r>
              <a:rPr lang="en-US" dirty="0" smtClean="0"/>
              <a:t> class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Parallel.For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(0, N,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methodOrDelegate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Parallel.For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(0, N,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=&gt; { ... });</a:t>
            </a:r>
          </a:p>
          <a:p>
            <a:pPr lvl="2"/>
            <a:r>
              <a:rPr lang="en-US" dirty="0" smtClean="0"/>
              <a:t>Parallel equivalent of for construct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Parallel.ForEach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enum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x =&gt; { ... });</a:t>
            </a:r>
          </a:p>
          <a:p>
            <a:pPr lvl="2"/>
            <a:r>
              <a:rPr lang="en-US" dirty="0" smtClean="0"/>
              <a:t>Parallel equivalent of </a:t>
            </a:r>
            <a:r>
              <a:rPr lang="en-US" dirty="0" err="1" smtClean="0"/>
              <a:t>foreach</a:t>
            </a:r>
            <a:r>
              <a:rPr lang="en-US" dirty="0" smtClean="0"/>
              <a:t> construct</a:t>
            </a:r>
            <a:endParaRPr lang="en-US" dirty="0"/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Parallel.Invoke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(actions)</a:t>
            </a:r>
          </a:p>
          <a:p>
            <a:pPr lvl="2"/>
            <a:r>
              <a:rPr lang="en-US" dirty="0" smtClean="0"/>
              <a:t>Invokes an array of delegates concurrently</a:t>
            </a:r>
          </a:p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21. 2. 2023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933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Task</a:t>
            </a:r>
            <a:r>
              <a:rPr lang="en-US" dirty="0" smtClean="0"/>
              <a:t>,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Task&lt;Result&gt;</a:t>
            </a:r>
            <a:r>
              <a:rPr lang="en-US" dirty="0" smtClean="0"/>
              <a:t> classes</a:t>
            </a:r>
          </a:p>
          <a:p>
            <a:pPr lvl="1"/>
            <a:r>
              <a:rPr lang="en-US" dirty="0" smtClean="0"/>
              <a:t>Independent encapsulated jobs executed by a thread pool in the background</a:t>
            </a:r>
          </a:p>
          <a:p>
            <a:pPr lvl="1"/>
            <a:r>
              <a:rPr lang="en-US" dirty="0" smtClean="0"/>
              <a:t>Separate creation and execution</a:t>
            </a:r>
          </a:p>
          <a:p>
            <a:pPr marL="630936" lvl="2" indent="0">
              <a:buNone/>
            </a:pP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Task t = </a:t>
            </a:r>
            <a:r>
              <a:rPr lang="en-US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Task(action, …);</a:t>
            </a:r>
          </a:p>
          <a:p>
            <a:pPr marL="630936" lvl="2" indent="0">
              <a:buNone/>
            </a:pP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t.Start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lvl="1"/>
            <a:r>
              <a:rPr lang="en-US" dirty="0" smtClean="0"/>
              <a:t>Other ways how to create/start a task</a:t>
            </a:r>
          </a:p>
          <a:p>
            <a:pPr lvl="2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Task.Run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(action)</a:t>
            </a:r>
            <a:r>
              <a:rPr lang="en-US" dirty="0" smtClean="0"/>
              <a:t> – creates and executes a task</a:t>
            </a:r>
          </a:p>
          <a:p>
            <a:pPr lvl="2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Task.Factory.StartNew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 smtClean="0"/>
              <a:t> – also creates and executes</a:t>
            </a:r>
          </a:p>
          <a:p>
            <a:pPr lvl="2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t.RunSynchronously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 smtClean="0"/>
              <a:t> – run a task in the current thread immediately</a:t>
            </a:r>
          </a:p>
          <a:p>
            <a:pPr lvl="2"/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21. 2. 2023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2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Synchronization</a:t>
            </a:r>
          </a:p>
          <a:p>
            <a:pPr lvl="1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Wait()</a:t>
            </a:r>
          </a:p>
          <a:p>
            <a:pPr lvl="2"/>
            <a:r>
              <a:rPr lang="en-US" dirty="0" smtClean="0"/>
              <a:t>Optionally with timeout and/or cancelation token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Task.WaitAny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(tasks)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Task.WaitAll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(tasks)</a:t>
            </a:r>
          </a:p>
          <a:p>
            <a:pPr lvl="1"/>
            <a:endParaRPr lang="en-US" dirty="0"/>
          </a:p>
          <a:p>
            <a:r>
              <a:rPr lang="en-US" dirty="0" smtClean="0"/>
              <a:t>Dependencies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t2 = t1.ContinueWith(action)</a:t>
            </a:r>
          </a:p>
          <a:p>
            <a:pPr lvl="2"/>
            <a:r>
              <a:rPr lang="en-US" dirty="0" smtClean="0"/>
              <a:t>Create new task which is a continuation of given task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Task.WhenAny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(tasks)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Task.WhenAll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(tasks)</a:t>
            </a:r>
          </a:p>
          <a:p>
            <a:pPr lvl="2"/>
            <a:r>
              <a:rPr lang="en-US" dirty="0" smtClean="0"/>
              <a:t>Create a task which is executed when any of/all given tasks terminate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21. 2. 2023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8625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Task Scheduling</a:t>
            </a:r>
          </a:p>
          <a:p>
            <a:pPr lvl="1"/>
            <a:r>
              <a:rPr lang="en-US" dirty="0" smtClean="0"/>
              <a:t>Global queue + Local Queues (similar to TBB)</a:t>
            </a:r>
          </a:p>
          <a:p>
            <a:pPr lvl="1"/>
            <a:r>
              <a:rPr lang="en-US" dirty="0" smtClean="0"/>
              <a:t>Employs work stealing for load balancing</a:t>
            </a:r>
          </a:p>
          <a:p>
            <a:pPr lvl="1"/>
            <a:r>
              <a:rPr lang="en-US" dirty="0" smtClean="0"/>
              <a:t>Task </a:t>
            </a:r>
            <a:r>
              <a:rPr lang="en-US" dirty="0" err="1" smtClean="0"/>
              <a:t>inlining</a:t>
            </a:r>
            <a:r>
              <a:rPr lang="en-US" dirty="0" smtClean="0"/>
              <a:t> (sync. execution in waiting thread)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TaskScheduler</a:t>
            </a:r>
            <a:r>
              <a:rPr lang="en-US" dirty="0" smtClean="0"/>
              <a:t> class</a:t>
            </a:r>
          </a:p>
          <a:p>
            <a:pPr lvl="2"/>
            <a:r>
              <a:rPr lang="en-US" dirty="0" smtClean="0"/>
              <a:t>Some actions may be given a scheduler object</a:t>
            </a:r>
          </a:p>
          <a:p>
            <a:pPr lvl="3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Start()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ContinueWith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 smtClean="0"/>
              <a:t>, …</a:t>
            </a:r>
          </a:p>
          <a:p>
            <a:pPr lvl="2"/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TaskScheduler.FromCurrentSynchronizationContext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3"/>
            <a:r>
              <a:rPr lang="en-US" dirty="0" smtClean="0"/>
              <a:t>Returns scheduler related to </a:t>
            </a:r>
            <a:r>
              <a:rPr lang="en-US" dirty="0"/>
              <a:t>sync. context </a:t>
            </a:r>
            <a:r>
              <a:rPr lang="en-US" dirty="0" smtClean="0"/>
              <a:t>of the current thread</a:t>
            </a:r>
          </a:p>
          <a:p>
            <a:pPr lvl="3"/>
            <a:r>
              <a:rPr lang="en-US" dirty="0" smtClean="0"/>
              <a:t>Very useful for UI (</a:t>
            </a:r>
            <a:r>
              <a:rPr lang="en-US" dirty="0" err="1" smtClean="0"/>
              <a:t>WinForms</a:t>
            </a:r>
            <a:r>
              <a:rPr lang="en-US" dirty="0" smtClean="0"/>
              <a:t>, WPF) – allows a specific task to be executed in the main thread (to operate UI controls)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21. 2. 2023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11</a:t>
            </a:fld>
            <a:endParaRPr lang="cs-CZ"/>
          </a:p>
        </p:txBody>
      </p:sp>
      <p:sp>
        <p:nvSpPr>
          <p:cNvPr id="7" name="Rounded Rectangular Callout 6"/>
          <p:cNvSpPr/>
          <p:nvPr/>
        </p:nvSpPr>
        <p:spPr>
          <a:xfrm>
            <a:off x="7968208" y="2204864"/>
            <a:ext cx="3574504" cy="648072"/>
          </a:xfrm>
          <a:prstGeom prst="wedgeRoundRectCallout">
            <a:avLst>
              <a:gd name="adj1" fmla="val -67683"/>
              <a:gd name="adj2" fmla="val -14182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Oops, lectures causality violation!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9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Concurrent Data </a:t>
            </a:r>
            <a:r>
              <a:rPr lang="en-US" dirty="0" smtClean="0"/>
              <a:t>Structures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System.Collections.Concurrent</a:t>
            </a:r>
            <a:r>
              <a:rPr lang="en-US" dirty="0" smtClean="0"/>
              <a:t> namespace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ConcurrentBag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  <a:endParaRPr lang="en-US" dirty="0" smtClean="0"/>
          </a:p>
          <a:p>
            <a:pPr lvl="2"/>
            <a:r>
              <a:rPr lang="en-US" dirty="0"/>
              <a:t>U</a:t>
            </a:r>
            <a:r>
              <a:rPr lang="en-US" dirty="0" smtClean="0"/>
              <a:t>nordered collection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ConcurrentDictionary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&lt;K,V&gt;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ConcurrentQueue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ConcurrentStack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BlockingCollection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  <a:endParaRPr lang="en-US" dirty="0" smtClean="0"/>
          </a:p>
          <a:p>
            <a:pPr lvl="2"/>
            <a:r>
              <a:rPr lang="en-US" dirty="0" smtClean="0"/>
              <a:t>Collection for producer/consumer problems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21. 2. 2023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268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Asynchronous Programming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Asynchronous functions</a:t>
            </a:r>
          </a:p>
          <a:p>
            <a:pPr lvl="1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lang="en-US" b="1" dirty="0" err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async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Task&lt;Res&gt; foo() { ... }</a:t>
            </a:r>
          </a:p>
          <a:p>
            <a:pPr lvl="1"/>
            <a:r>
              <a:rPr lang="en-US" dirty="0" smtClean="0"/>
              <a:t>Can be suspended in the middle (see await)</a:t>
            </a:r>
          </a:p>
          <a:p>
            <a:pPr lvl="1"/>
            <a:r>
              <a:rPr lang="en-US" dirty="0" smtClean="0"/>
              <a:t>Note that instead of result, it yields a task</a:t>
            </a:r>
            <a:endParaRPr lang="en-US" sz="1000" dirty="0"/>
          </a:p>
          <a:p>
            <a:r>
              <a:rPr lang="en-US" dirty="0" smtClean="0"/>
              <a:t>Waiting for tasks</a:t>
            </a:r>
          </a:p>
          <a:p>
            <a:pPr marL="393192" lvl="1" indent="0">
              <a:buNone/>
            </a:pP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 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somethingThatReturnsTask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393192" lvl="1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res = 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await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000" dirty="0"/>
          </a:p>
          <a:p>
            <a:pPr lvl="1"/>
            <a:r>
              <a:rPr lang="en-US" dirty="0" smtClean="0"/>
              <a:t>Suspends the code until a result of a task become available</a:t>
            </a:r>
          </a:p>
          <a:p>
            <a:pPr lvl="2"/>
            <a:r>
              <a:rPr lang="en-US" dirty="0"/>
              <a:t>D</a:t>
            </a:r>
            <a:r>
              <a:rPr lang="en-US" dirty="0" smtClean="0"/>
              <a:t>oes not block the physical thread (core)</a:t>
            </a:r>
          </a:p>
          <a:p>
            <a:pPr lvl="1"/>
            <a:r>
              <a:rPr lang="en-US" dirty="0" smtClean="0"/>
              <a:t>Only </a:t>
            </a:r>
            <a:r>
              <a:rPr lang="en-US" dirty="0"/>
              <a:t>available in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async</a:t>
            </a:r>
            <a:r>
              <a:rPr lang="en-US" dirty="0"/>
              <a:t> </a:t>
            </a:r>
            <a:r>
              <a:rPr lang="en-US" dirty="0" smtClean="0"/>
              <a:t>functions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21. 2. 2023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13</a:t>
            </a:fld>
            <a:endParaRPr lang="cs-CZ"/>
          </a:p>
        </p:txBody>
      </p:sp>
      <p:sp>
        <p:nvSpPr>
          <p:cNvPr id="7" name="Rounded Rectangular Callout 6"/>
          <p:cNvSpPr/>
          <p:nvPr/>
        </p:nvSpPr>
        <p:spPr>
          <a:xfrm>
            <a:off x="8832304" y="1793779"/>
            <a:ext cx="2808312" cy="2016224"/>
          </a:xfrm>
          <a:prstGeom prst="wedgeRoundRectCallout">
            <a:avLst>
              <a:gd name="adj1" fmla="val -73346"/>
              <a:gd name="adj2" fmla="val -32915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Similar (or even the same) constructs can be found in other languages (JavaScript, Python, Rust, C++, Scala, Swift…)</a:t>
            </a:r>
            <a:endParaRPr lang="en-US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6960096" y="5268180"/>
            <a:ext cx="2273932" cy="648072"/>
          </a:xfrm>
          <a:prstGeom prst="wedgeRoundRectCallout">
            <a:avLst>
              <a:gd name="adj1" fmla="val -76514"/>
              <a:gd name="adj2" fmla="val -40254"/>
              <a:gd name="adj3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Unlike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Wait()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76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Dataflow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Dataflow</a:t>
            </a:r>
            <a:r>
              <a:rPr lang="en-US" dirty="0" smtClean="0"/>
              <a:t> class</a:t>
            </a:r>
          </a:p>
          <a:p>
            <a:pPr lvl="1"/>
            <a:r>
              <a:rPr lang="en-US" dirty="0" smtClean="0"/>
              <a:t>Data-passing pipeline-like parallel model</a:t>
            </a:r>
          </a:p>
          <a:p>
            <a:pPr lvl="1"/>
            <a:r>
              <a:rPr lang="en-US" dirty="0" smtClean="0"/>
              <a:t>Data are passed through the flow in </a:t>
            </a:r>
            <a:r>
              <a:rPr lang="en-US" i="1" dirty="0" smtClean="0"/>
              <a:t>messages</a:t>
            </a:r>
          </a:p>
          <a:p>
            <a:pPr lvl="1"/>
            <a:r>
              <a:rPr lang="en-US" i="1" dirty="0" smtClean="0"/>
              <a:t>Dataflow blocks</a:t>
            </a:r>
            <a:r>
              <a:rPr lang="en-US" dirty="0" smtClean="0"/>
              <a:t> – buffer and process the data</a:t>
            </a:r>
          </a:p>
          <a:p>
            <a:pPr lvl="2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ISourceBlock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TOut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dirty="0" smtClean="0"/>
              <a:t> - read-only</a:t>
            </a:r>
          </a:p>
          <a:p>
            <a:pPr lvl="2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ITargetBlock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TIn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dirty="0" smtClean="0"/>
              <a:t> - write-only</a:t>
            </a:r>
          </a:p>
          <a:p>
            <a:pPr lvl="2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IPropagatorBlock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TIn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TOut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dirty="0" smtClean="0"/>
              <a:t> - source &amp; target</a:t>
            </a:r>
          </a:p>
          <a:p>
            <a:pPr lvl="1"/>
            <a:r>
              <a:rPr lang="en-US" dirty="0" smtClean="0"/>
              <a:t>Blocks can be linked into pipelines or even graphs</a:t>
            </a:r>
          </a:p>
          <a:p>
            <a:pPr marL="630936" lvl="2" indent="0">
              <a:buNone/>
            </a:pP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ISourceBlock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TOut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&gt;.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LinkTo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(target)</a:t>
            </a:r>
          </a:p>
          <a:p>
            <a:pPr lvl="2"/>
            <a:r>
              <a:rPr lang="en-US" dirty="0" smtClean="0"/>
              <a:t>Arbitrary number of links (0:N)</a:t>
            </a:r>
          </a:p>
          <a:p>
            <a:pPr lvl="2"/>
            <a:r>
              <a:rPr lang="en-US" dirty="0" smtClean="0"/>
              <a:t>Optionally may receive a filtering predicate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21. 2. 2023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14</a:t>
            </a:fld>
            <a:endParaRPr lang="cs-CZ"/>
          </a:p>
        </p:txBody>
      </p:sp>
      <p:sp>
        <p:nvSpPr>
          <p:cNvPr id="7" name="Rounded Rectangle 6"/>
          <p:cNvSpPr/>
          <p:nvPr/>
        </p:nvSpPr>
        <p:spPr>
          <a:xfrm>
            <a:off x="8609451" y="1870075"/>
            <a:ext cx="2592288" cy="8640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Installed as </a:t>
            </a:r>
            <a:r>
              <a:rPr lang="en-US" dirty="0" smtClean="0"/>
              <a:t>a separate </a:t>
            </a:r>
            <a:r>
              <a:rPr lang="en-US" dirty="0" err="1"/>
              <a:t>NuGet</a:t>
            </a:r>
            <a:r>
              <a:rPr lang="en-US" dirty="0"/>
              <a:t> package</a:t>
            </a:r>
          </a:p>
        </p:txBody>
      </p:sp>
    </p:spTree>
    <p:extLst>
      <p:ext uri="{BB962C8B-B14F-4D97-AF65-F5344CB8AC3E}">
        <p14:creationId xmlns:p14="http://schemas.microsoft.com/office/powerpoint/2010/main" val="45219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Dataflow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Programming Model</a:t>
            </a:r>
          </a:p>
          <a:p>
            <a:pPr lvl="1"/>
            <a:r>
              <a:rPr lang="en-US" dirty="0" smtClean="0"/>
              <a:t>Source block calls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OfferMessage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 smtClean="0"/>
              <a:t> of target</a:t>
            </a:r>
          </a:p>
          <a:p>
            <a:pPr lvl="2"/>
            <a:r>
              <a:rPr lang="en-US" dirty="0" smtClean="0"/>
              <a:t>Message can be accepted, rejected, or postponed</a:t>
            </a:r>
          </a:p>
          <a:p>
            <a:pPr lvl="2"/>
            <a:r>
              <a:rPr lang="en-US" dirty="0" smtClean="0"/>
              <a:t>Postponed messages can be reserved for later</a:t>
            </a:r>
          </a:p>
          <a:p>
            <a:pPr marL="914400" lvl="3" indent="0">
              <a:buNone/>
            </a:pP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ISourceBlock.ReserveMessage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dirty="0" smtClean="0"/>
              <a:t>Reserved messages should be later processed</a:t>
            </a:r>
          </a:p>
          <a:p>
            <a:pPr marL="914400" lvl="3" indent="0">
              <a:buNone/>
            </a:pP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ISourceBlock.ConsumeMessage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ReleaseReservation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1"/>
            <a:r>
              <a:rPr lang="en-US" dirty="0" smtClean="0"/>
              <a:t>Sending messages externally (outside the dataflow)</a:t>
            </a:r>
          </a:p>
          <a:p>
            <a:pPr lvl="2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Post()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SendAsync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2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Receive()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ReceiveAsync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TryReceive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1"/>
            <a:r>
              <a:rPr lang="en-US" dirty="0" smtClean="0"/>
              <a:t>Support for </a:t>
            </a:r>
            <a:r>
              <a:rPr lang="en-US" dirty="0" smtClean="0"/>
              <a:t>the completion </a:t>
            </a:r>
            <a:r>
              <a:rPr lang="en-US" dirty="0" smtClean="0"/>
              <a:t>concept</a:t>
            </a:r>
          </a:p>
          <a:p>
            <a:pPr lvl="2"/>
            <a:r>
              <a:rPr lang="en-US" dirty="0" smtClean="0"/>
              <a:t>Completion may propagate and can be waited for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21. 2. 2023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90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Dataflow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Predefined blocks</a:t>
            </a:r>
          </a:p>
          <a:p>
            <a:pPr lvl="1"/>
            <a:r>
              <a:rPr lang="en-US" dirty="0" smtClean="0"/>
              <a:t>Buffering</a:t>
            </a:r>
          </a:p>
          <a:p>
            <a:pPr lvl="2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BufferBlock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  <a:r>
              <a:rPr lang="en-US" dirty="0" smtClean="0"/>
              <a:t> - generic buffer</a:t>
            </a:r>
          </a:p>
          <a:p>
            <a:pPr lvl="2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BroadcastBlock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  <a:r>
              <a:rPr lang="en-US" dirty="0" smtClean="0"/>
              <a:t> - holds only </a:t>
            </a:r>
            <a:r>
              <a:rPr lang="en-US" dirty="0" smtClean="0"/>
              <a:t>the most </a:t>
            </a:r>
            <a:r>
              <a:rPr lang="en-US" dirty="0" smtClean="0"/>
              <a:t>recent value</a:t>
            </a:r>
          </a:p>
          <a:p>
            <a:pPr lvl="2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WriteOnceBlock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  <a:r>
              <a:rPr lang="en-US" dirty="0" smtClean="0"/>
              <a:t> - holds the first written value</a:t>
            </a:r>
          </a:p>
          <a:p>
            <a:pPr lvl="1"/>
            <a:r>
              <a:rPr lang="en-US" dirty="0" smtClean="0"/>
              <a:t>Execution</a:t>
            </a:r>
          </a:p>
          <a:p>
            <a:pPr lvl="2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ActionBlock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TIn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dirty="0" smtClean="0"/>
              <a:t> - calls a delegate on receive</a:t>
            </a:r>
          </a:p>
          <a:p>
            <a:pPr lvl="2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TransformBlock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TIn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TOut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dirty="0" smtClean="0"/>
              <a:t> - gets a delegate which acts as map() function</a:t>
            </a:r>
          </a:p>
          <a:p>
            <a:pPr lvl="2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TransformManyBlock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TIn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TOut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dirty="0" smtClean="0"/>
              <a:t> - similar to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TransformBlock</a:t>
            </a:r>
            <a:r>
              <a:rPr lang="en-US" dirty="0" smtClean="0"/>
              <a:t>, but produces zero or more outputs per each input value</a:t>
            </a:r>
          </a:p>
          <a:p>
            <a:pPr lvl="1"/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21. 2. 2023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637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Dataflow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Predefined grouping blocks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BatchBlock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</a:p>
          <a:p>
            <a:pPr lvl="2"/>
            <a:r>
              <a:rPr lang="en-US" dirty="0" smtClean="0"/>
              <a:t>Reads </a:t>
            </a:r>
            <a:r>
              <a:rPr lang="en-US" dirty="0" smtClean="0"/>
              <a:t>a given </a:t>
            </a:r>
            <a:r>
              <a:rPr lang="en-US" dirty="0" smtClean="0"/>
              <a:t>number of messages and </a:t>
            </a:r>
            <a:r>
              <a:rPr lang="en-US" dirty="0" smtClean="0"/>
              <a:t>returns </a:t>
            </a:r>
            <a:r>
              <a:rPr lang="en-US" dirty="0" smtClean="0"/>
              <a:t>them as an array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JoinBlock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&lt;T1, T2&gt;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JoinBlock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&lt;T1, T2, T3&gt;</a:t>
            </a:r>
          </a:p>
          <a:p>
            <a:pPr lvl="2"/>
            <a:r>
              <a:rPr lang="en-US" dirty="0" smtClean="0"/>
              <a:t>Does not implement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ITargetInput</a:t>
            </a:r>
            <a:r>
              <a:rPr lang="en-US" dirty="0" smtClean="0"/>
              <a:t>, </a:t>
            </a:r>
            <a:r>
              <a:rPr lang="en-US" dirty="0" smtClean="0"/>
              <a:t>but provides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Target1</a:t>
            </a:r>
            <a:r>
              <a:rPr lang="en-US" dirty="0" smtClean="0"/>
              <a:t>,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Target2</a:t>
            </a:r>
            <a:r>
              <a:rPr lang="en-US" dirty="0" smtClean="0"/>
              <a:t> (and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Target3</a:t>
            </a:r>
            <a:r>
              <a:rPr lang="en-US" dirty="0" smtClean="0"/>
              <a:t>) properties with this interface</a:t>
            </a:r>
          </a:p>
          <a:p>
            <a:pPr lvl="2"/>
            <a:r>
              <a:rPr lang="en-US" dirty="0" smtClean="0"/>
              <a:t>Zips given messages in tuples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BatchedJoinBlock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&lt;T1, T2&gt;</a:t>
            </a:r>
            <a:r>
              <a:rPr lang="en-US" dirty="0" smtClean="0"/>
              <a:t> (or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&lt;T1, T2, T3&gt;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Combination of batch and join block</a:t>
            </a:r>
          </a:p>
          <a:p>
            <a:pPr lvl="2"/>
            <a:r>
              <a:rPr lang="en-US" dirty="0" smtClean="0"/>
              <a:t>Produces </a:t>
            </a:r>
            <a:r>
              <a:rPr lang="en-US" dirty="0" smtClean="0"/>
              <a:t>an array </a:t>
            </a:r>
            <a:r>
              <a:rPr lang="en-US" dirty="0" smtClean="0"/>
              <a:t>of tuples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21. 2. 2023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668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PLINQ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Parallel Language-Integrated Queries</a:t>
            </a:r>
          </a:p>
          <a:p>
            <a:pPr lvl="1"/>
            <a:r>
              <a:rPr lang="en-US" dirty="0" smtClean="0"/>
              <a:t>LINQ – SQL-like in-memory lazy-evaluated queries conducted on enumerable containers</a:t>
            </a:r>
          </a:p>
          <a:p>
            <a:pPr lvl="1"/>
            <a:r>
              <a:rPr lang="en-US" dirty="0" smtClean="0"/>
              <a:t>Parallel LINQ can resolve the queries concurrently</a:t>
            </a:r>
          </a:p>
          <a:p>
            <a:pPr lvl="2"/>
            <a:r>
              <a:rPr lang="en-US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res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en-US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b="1" dirty="0" err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AsParallel</a:t>
            </a:r>
            <a:r>
              <a:rPr lang="en-US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 10 </a:t>
            </a:r>
            <a:r>
              <a:rPr lang="en-US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x;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dirty="0" smtClean="0"/>
              <a:t>PLINQ may choose seq. evaluation based on heuristics, but we can override by selecting </a:t>
            </a:r>
            <a:r>
              <a:rPr lang="en-US" dirty="0" smtClean="0"/>
              <a:t>the execution mode or even selecting the degree </a:t>
            </a:r>
            <a:r>
              <a:rPr lang="en-US" smtClean="0"/>
              <a:t>of parallelism</a:t>
            </a:r>
            <a:endParaRPr lang="en-US" dirty="0" smtClean="0"/>
          </a:p>
          <a:p>
            <a:pPr lvl="1"/>
            <a:r>
              <a:rPr lang="en-US" dirty="0" smtClean="0"/>
              <a:t>Enforcing ordering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AsParallel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AsOrdered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query.ForAll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 smtClean="0"/>
              <a:t> instead of using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foreach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21. 2. 2023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126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cs-CZ" dirty="0"/>
          </a:p>
        </p:txBody>
      </p:sp>
      <p:pic>
        <p:nvPicPr>
          <p:cNvPr id="7" name="Picture 7" descr="http://www.peirnet.net/moodle/file.php/1/face_question_mark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20331" y="1825625"/>
            <a:ext cx="4351338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21. 2. 2023</a:t>
            </a: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562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des-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theme" id="{B506BBAE-7B29-471E-98D8-11EBE1E364B1}" vid="{D89F9550-F518-42A1-84C0-A3FA72197ECD}"/>
    </a:ext>
  </a:extLst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slides-theme</Template>
  <TotalTime>15848</TotalTime>
  <Words>1107</Words>
  <Application>Microsoft Office PowerPoint</Application>
  <PresentationFormat>Widescreen</PresentationFormat>
  <Paragraphs>247</Paragraphs>
  <Slides>19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Courier New</vt:lpstr>
      <vt:lpstr>slides-theme</vt:lpstr>
      <vt:lpstr>Everyday Parallel Programming in C# and .NET</vt:lpstr>
      <vt:lpstr>Everyday Parallel Programming</vt:lpstr>
      <vt:lpstr>Parallel Programing in .NET</vt:lpstr>
      <vt:lpstr>Common Threads</vt:lpstr>
      <vt:lpstr>Common Threads</vt:lpstr>
      <vt:lpstr>Synchronization Primitives</vt:lpstr>
      <vt:lpstr>Thread Pool</vt:lpstr>
      <vt:lpstr>Parallel Constructs</vt:lpstr>
      <vt:lpstr>Tasks</vt:lpstr>
      <vt:lpstr>Tasks</vt:lpstr>
      <vt:lpstr>Tasks</vt:lpstr>
      <vt:lpstr>Concurrent Data Structures</vt:lpstr>
      <vt:lpstr>Asynchronous Programming</vt:lpstr>
      <vt:lpstr>Dataflow</vt:lpstr>
      <vt:lpstr>Dataflow</vt:lpstr>
      <vt:lpstr>Dataflow</vt:lpstr>
      <vt:lpstr>Dataflow</vt:lpstr>
      <vt:lpstr>PLINQ</vt:lpstr>
      <vt:lpstr>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Beaver</dc:creator>
  <cp:lastModifiedBy>Martin Kruliš</cp:lastModifiedBy>
  <cp:revision>652</cp:revision>
  <dcterms:created xsi:type="dcterms:W3CDTF">2011-06-05T13:18:40Z</dcterms:created>
  <dcterms:modified xsi:type="dcterms:W3CDTF">2023-02-21T14:31:40Z</dcterms:modified>
</cp:coreProperties>
</file>