
<file path=[Content_Types].xml><?xml version="1.0" encoding="utf-8"?>
<Types xmlns="http://schemas.openxmlformats.org/package/2006/content-types"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9" r:id="rId1"/>
  </p:sldMasterIdLst>
  <p:notesMasterIdLst>
    <p:notesMasterId r:id="rId1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00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1164" y="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819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819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819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819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8C042EEA-9F9B-4B91-B52A-073E94FB90D8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93271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Line 2"/>
          <p:cNvSpPr>
            <a:spLocks noChangeShapeType="1"/>
          </p:cNvSpPr>
          <p:nvPr/>
        </p:nvSpPr>
        <p:spPr bwMode="auto">
          <a:xfrm>
            <a:off x="7315200" y="1066800"/>
            <a:ext cx="0" cy="449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cs-CZ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ctrTitle"/>
          </p:nvPr>
        </p:nvSpPr>
        <p:spPr>
          <a:xfrm>
            <a:off x="315913" y="466725"/>
            <a:ext cx="6781800" cy="2133600"/>
          </a:xfrm>
        </p:spPr>
        <p:txBody>
          <a:bodyPr/>
          <a:lstStyle>
            <a:lvl1pPr algn="r"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5124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849313" y="3049588"/>
            <a:ext cx="6248400" cy="2362200"/>
          </a:xfrm>
        </p:spPr>
        <p:txBody>
          <a:bodyPr/>
          <a:lstStyle>
            <a:lvl1pPr marL="0" indent="0" algn="r">
              <a:buFont typeface="Wingdings" pitchFamily="2" charset="2"/>
              <a:buNone/>
              <a:defRPr sz="3200"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5125" name="Rectangle 5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2A4750BA-B163-4F11-8356-C4353F13CE09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5128" name="Line 8"/>
          <p:cNvSpPr>
            <a:spLocks noChangeShapeType="1"/>
          </p:cNvSpPr>
          <p:nvPr/>
        </p:nvSpPr>
        <p:spPr bwMode="auto">
          <a:xfrm>
            <a:off x="304800" y="2819400"/>
            <a:ext cx="8229600" cy="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cs-CZ"/>
          </a:p>
        </p:txBody>
      </p:sp>
      <p:pic>
        <p:nvPicPr>
          <p:cNvPr id="5129" name="Picture 9" descr="b2e2lirt[1]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343775" y="3392488"/>
            <a:ext cx="1684338" cy="140652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cs-CZ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cs-CZ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4A1145F-674A-4228-8958-0EA9769F5517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cs-CZ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FA15E1F-5AFB-40EA-923D-A2EB4D767C82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cs-CZ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19263"/>
            <a:ext cx="4038600" cy="44116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cs-CZ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19263"/>
            <a:ext cx="4038600" cy="44116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cs-CZ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69EAE92-5121-41FC-8DEC-DA73929E0C34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cs-CZ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cs-CZ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cs-CZ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8EB1BA9-04F9-4DBA-8B88-0BF71DD220AD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3CB23DE-87E9-44C4-9125-F99647402680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79B49DB-207B-4B04-AB13-3224BA24FB53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cs-CZ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cs-CZ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16FF626-F1DE-4CAB-AC6F-3C9C63F3BC9B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cs-CZ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A5FCAB0-4CDF-4FD1-8C9D-AF93D5E31F18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cs-CZ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cs-CZ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44E42D6-9DD4-4165-BDB0-13B2B843F046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22238"/>
            <a:ext cx="2057400" cy="6008687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cs-CZ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22238"/>
            <a:ext cx="6019800" cy="600868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cs-CZ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B17C8BE-C614-485F-9B20-1471ABF7C6AE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wmf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Line 2"/>
          <p:cNvSpPr>
            <a:spLocks noChangeShapeType="1"/>
          </p:cNvSpPr>
          <p:nvPr/>
        </p:nvSpPr>
        <p:spPr bwMode="auto">
          <a:xfrm>
            <a:off x="7962900" y="152400"/>
            <a:ext cx="0" cy="1524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cs-CZ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122238"/>
            <a:ext cx="7543800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4100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719263"/>
            <a:ext cx="8229600" cy="4411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4101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/>
            </a:lvl1pPr>
          </a:lstStyle>
          <a:p>
            <a:endParaRPr lang="en-US" altLang="en-US"/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/>
            </a:lvl1pPr>
          </a:lstStyle>
          <a:p>
            <a:endParaRPr lang="en-US" altLang="en-US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/>
            </a:lvl1pPr>
          </a:lstStyle>
          <a:p>
            <a:fld id="{AD280EE7-F64F-4308-BA6A-AA907C3209A3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4104" name="Rectangle 8"/>
          <p:cNvSpPr>
            <a:spLocks noChangeArrowheads="1"/>
          </p:cNvSpPr>
          <p:nvPr/>
        </p:nvSpPr>
        <p:spPr bwMode="auto">
          <a:xfrm>
            <a:off x="0" y="2557463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cs-CZ"/>
          </a:p>
        </p:txBody>
      </p:sp>
      <p:pic>
        <p:nvPicPr>
          <p:cNvPr id="4105" name="Picture 9" descr="b2e2lirt[1]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8029575" y="115888"/>
            <a:ext cx="1114425" cy="931862"/>
          </a:xfrm>
          <a:prstGeom prst="rect">
            <a:avLst/>
          </a:prstGeom>
          <a:noFill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</p:sldLayoutIdLst>
  <p:timing>
    <p:tnLst>
      <p:par>
        <p:cTn id="1" dur="indefinite" restart="never" nodeType="tmRoot"/>
      </p:par>
    </p:tnLst>
  </p:timing>
  <p:txStyles>
    <p:titleStyle>
      <a:lvl1pPr algn="l" rtl="0" fontAlgn="base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charset="0"/>
        </a:defRPr>
      </a:lvl2pPr>
      <a:lvl3pPr algn="l" rtl="0" fontAlgn="base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charset="0"/>
        </a:defRPr>
      </a:lvl3pPr>
      <a:lvl4pPr algn="l" rtl="0" fontAlgn="base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charset="0"/>
        </a:defRPr>
      </a:lvl4pPr>
      <a:lvl5pPr algn="l" rtl="0" fontAlgn="base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tx2"/>
        </a:buClr>
        <a:buSzPct val="70000"/>
        <a:buFont typeface="Wingdings" pitchFamily="2" charset="2"/>
        <a:buChar char="l"/>
        <a:defRPr sz="3000">
          <a:solidFill>
            <a:schemeClr val="tx1"/>
          </a:solidFill>
          <a:latin typeface="+mn-lt"/>
          <a:ea typeface="+mn-ea"/>
          <a:cs typeface="+mn-cs"/>
        </a:defRPr>
      </a:lvl1pPr>
      <a:lvl2pPr marL="692150" indent="-347663" algn="l" rtl="0" fontAlgn="base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l"/>
        <a:defRPr sz="2600">
          <a:solidFill>
            <a:schemeClr val="tx1"/>
          </a:solidFill>
          <a:latin typeface="+mn-lt"/>
        </a:defRPr>
      </a:lvl2pPr>
      <a:lvl3pPr marL="987425" indent="-293688" algn="l" rtl="0" fontAlgn="base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" pitchFamily="2" charset="2"/>
        <a:buChar char="l"/>
        <a:defRPr sz="2300">
          <a:solidFill>
            <a:schemeClr val="tx1"/>
          </a:solidFill>
          <a:latin typeface="+mn-lt"/>
        </a:defRPr>
      </a:lvl3pPr>
      <a:lvl4pPr marL="1281113" indent="-292100" algn="l" rtl="0" fontAlgn="base">
        <a:spcBef>
          <a:spcPct val="20000"/>
        </a:spcBef>
        <a:spcAft>
          <a:spcPct val="0"/>
        </a:spcAft>
        <a:buClr>
          <a:schemeClr val="tx2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4pPr>
      <a:lvl5pPr marL="1598613" indent="-315913" algn="l" rtl="0" fontAlgn="base">
        <a:spcBef>
          <a:spcPct val="20000"/>
        </a:spcBef>
        <a:spcAft>
          <a:spcPct val="0"/>
        </a:spcAft>
        <a:buClr>
          <a:schemeClr val="folHlink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5pPr>
      <a:lvl6pPr marL="2055813" indent="-315913" algn="l" rtl="0" fontAlgn="base">
        <a:spcBef>
          <a:spcPct val="20000"/>
        </a:spcBef>
        <a:spcAft>
          <a:spcPct val="0"/>
        </a:spcAft>
        <a:buClr>
          <a:schemeClr val="folHlink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6pPr>
      <a:lvl7pPr marL="2513013" indent="-315913" algn="l" rtl="0" fontAlgn="base">
        <a:spcBef>
          <a:spcPct val="20000"/>
        </a:spcBef>
        <a:spcAft>
          <a:spcPct val="0"/>
        </a:spcAft>
        <a:buClr>
          <a:schemeClr val="folHlink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7pPr>
      <a:lvl8pPr marL="2970213" indent="-315913" algn="l" rtl="0" fontAlgn="base">
        <a:spcBef>
          <a:spcPct val="20000"/>
        </a:spcBef>
        <a:spcAft>
          <a:spcPct val="0"/>
        </a:spcAft>
        <a:buClr>
          <a:schemeClr val="folHlink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8pPr>
      <a:lvl9pPr marL="3427413" indent="-315913" algn="l" rtl="0" fontAlgn="base">
        <a:spcBef>
          <a:spcPct val="20000"/>
        </a:spcBef>
        <a:spcAft>
          <a:spcPct val="0"/>
        </a:spcAft>
        <a:buClr>
          <a:schemeClr val="folHlink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Spark</a:t>
            </a:r>
            <a:endParaRPr lang="en-US" dirty="0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r>
              <a:rPr lang="cs-CZ" dirty="0" smtClean="0"/>
              <a:t>Jakub </a:t>
            </a:r>
            <a:r>
              <a:rPr lang="cs-CZ" dirty="0"/>
              <a:t>Yaghob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Spark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Apache Spark</a:t>
            </a:r>
          </a:p>
          <a:p>
            <a:pPr lvl="1"/>
            <a:r>
              <a:rPr lang="en-US" dirty="0" smtClean="0"/>
              <a:t>Unified analytics engine for large-scale data processing</a:t>
            </a:r>
          </a:p>
          <a:p>
            <a:pPr lvl="1"/>
            <a:r>
              <a:rPr lang="en-US" dirty="0" smtClean="0"/>
              <a:t>Initial release: 2014</a:t>
            </a:r>
          </a:p>
          <a:p>
            <a:pPr lvl="1"/>
            <a:r>
              <a:rPr lang="en-US" dirty="0" smtClean="0"/>
              <a:t>Speed</a:t>
            </a:r>
          </a:p>
          <a:p>
            <a:pPr lvl="2"/>
            <a:r>
              <a:rPr lang="en-US" dirty="0" smtClean="0"/>
              <a:t>Much faster then Hadoop</a:t>
            </a:r>
          </a:p>
          <a:p>
            <a:pPr lvl="1"/>
            <a:r>
              <a:rPr lang="en-US" dirty="0" smtClean="0"/>
              <a:t>Easy of use</a:t>
            </a:r>
          </a:p>
          <a:p>
            <a:pPr lvl="2"/>
            <a:r>
              <a:rPr lang="en-US" dirty="0" smtClean="0"/>
              <a:t>Write applications in Java, Python, R, and Scala</a:t>
            </a:r>
          </a:p>
          <a:p>
            <a:pPr lvl="2"/>
            <a:r>
              <a:rPr lang="en-US" dirty="0" smtClean="0"/>
              <a:t>Interactive shell</a:t>
            </a:r>
          </a:p>
          <a:p>
            <a:pPr lvl="1"/>
            <a:r>
              <a:rPr lang="en-US" dirty="0" smtClean="0"/>
              <a:t>Generality</a:t>
            </a:r>
          </a:p>
          <a:p>
            <a:pPr lvl="2"/>
            <a:r>
              <a:rPr lang="en-US" dirty="0" smtClean="0"/>
              <a:t>Combine streaming, SQL, and analytics</a:t>
            </a:r>
          </a:p>
          <a:p>
            <a:pPr lvl="1"/>
            <a:r>
              <a:rPr lang="en-US" dirty="0" smtClean="0"/>
              <a:t>Runs everywhere</a:t>
            </a:r>
          </a:p>
          <a:p>
            <a:pPr lvl="2"/>
            <a:r>
              <a:rPr lang="en-US" dirty="0" smtClean="0"/>
              <a:t>Spark runs on Hadoop, </a:t>
            </a:r>
            <a:r>
              <a:rPr lang="en-US" dirty="0" err="1" smtClean="0"/>
              <a:t>Mesos</a:t>
            </a:r>
            <a:r>
              <a:rPr lang="en-US" dirty="0" smtClean="0"/>
              <a:t>, Kubernetes, standalone, or in a cloud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6096" y="507837"/>
            <a:ext cx="1710426" cy="9098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43123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Spark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Contains</a:t>
            </a:r>
          </a:p>
          <a:p>
            <a:pPr lvl="1"/>
            <a:r>
              <a:rPr lang="en-US" dirty="0" smtClean="0"/>
              <a:t>High-level API in Java, Python, R, and Scala</a:t>
            </a:r>
          </a:p>
          <a:p>
            <a:pPr lvl="1"/>
            <a:r>
              <a:rPr lang="en-US" dirty="0" smtClean="0"/>
              <a:t>Optimized engine for general execution graph</a:t>
            </a:r>
          </a:p>
          <a:p>
            <a:pPr lvl="2"/>
            <a:r>
              <a:rPr lang="en-US" dirty="0" smtClean="0"/>
              <a:t>DAG</a:t>
            </a:r>
          </a:p>
          <a:p>
            <a:pPr lvl="2"/>
            <a:r>
              <a:rPr lang="en-US" dirty="0" err="1" smtClean="0"/>
              <a:t>MapReduce</a:t>
            </a:r>
            <a:r>
              <a:rPr lang="en-US" dirty="0" smtClean="0"/>
              <a:t> with only 2 levels</a:t>
            </a:r>
          </a:p>
          <a:p>
            <a:pPr lvl="1"/>
            <a:r>
              <a:rPr lang="en-US" dirty="0" smtClean="0"/>
              <a:t>High-level tools</a:t>
            </a:r>
          </a:p>
          <a:p>
            <a:pPr lvl="2"/>
            <a:r>
              <a:rPr lang="en-US" dirty="0" err="1" smtClean="0"/>
              <a:t>SparkSQL</a:t>
            </a:r>
            <a:endParaRPr lang="en-US" dirty="0" smtClean="0"/>
          </a:p>
          <a:p>
            <a:pPr lvl="2"/>
            <a:r>
              <a:rPr lang="en-US" dirty="0" err="1" smtClean="0"/>
              <a:t>MLlib</a:t>
            </a:r>
            <a:endParaRPr lang="en-US" dirty="0" smtClean="0"/>
          </a:p>
          <a:p>
            <a:pPr lvl="2"/>
            <a:r>
              <a:rPr lang="en-US" dirty="0" smtClean="0"/>
              <a:t>Spark Streaming</a:t>
            </a:r>
          </a:p>
          <a:p>
            <a:pPr lvl="2"/>
            <a:r>
              <a:rPr lang="en-US" dirty="0" err="1" smtClean="0"/>
              <a:t>GraphX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9992" y="4005064"/>
            <a:ext cx="3863675" cy="18746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18459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Spark application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19262"/>
            <a:ext cx="8229600" cy="4734073"/>
          </a:xfrm>
        </p:spPr>
        <p:txBody>
          <a:bodyPr>
            <a:normAutofit fontScale="77500" lnSpcReduction="20000"/>
          </a:bodyPr>
          <a:lstStyle/>
          <a:p>
            <a:r>
              <a:rPr lang="en-US" dirty="0" smtClean="0"/>
              <a:t>Components</a:t>
            </a:r>
          </a:p>
          <a:p>
            <a:pPr lvl="1"/>
            <a:r>
              <a:rPr lang="en-US" dirty="0" smtClean="0"/>
              <a:t>Application</a:t>
            </a:r>
          </a:p>
          <a:p>
            <a:pPr lvl="2"/>
            <a:r>
              <a:rPr lang="en-US" dirty="0" smtClean="0"/>
              <a:t>Independent set of processes on a cluster (+isolation, -no shared data among applications without writing to an external storage)</a:t>
            </a:r>
          </a:p>
          <a:p>
            <a:pPr lvl="2"/>
            <a:r>
              <a:rPr lang="en-US" dirty="0" smtClean="0"/>
              <a:t>Coordinated by </a:t>
            </a:r>
            <a:r>
              <a:rPr lang="en-US" b="1" dirty="0" err="1" smtClean="0">
                <a:solidFill>
                  <a:schemeClr val="accent6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SparkContex</a:t>
            </a:r>
            <a:r>
              <a:rPr lang="en-US" dirty="0" smtClean="0"/>
              <a:t> object in your main program (driver program)</a:t>
            </a:r>
          </a:p>
          <a:p>
            <a:pPr lvl="2"/>
            <a:r>
              <a:rPr lang="en-US" dirty="0" smtClean="0"/>
              <a:t>Driver program must listen for incoming connections from its executors – must be network addressable from executors</a:t>
            </a:r>
          </a:p>
          <a:p>
            <a:pPr lvl="2"/>
            <a:r>
              <a:rPr lang="en-US" dirty="0" smtClean="0"/>
              <a:t>Driver schedules tasks – it should be on the same local network</a:t>
            </a:r>
          </a:p>
          <a:p>
            <a:pPr lvl="2"/>
            <a:r>
              <a:rPr lang="en-US" dirty="0" smtClean="0"/>
              <a:t>Driver program has a web UI – tasks, executors, storage</a:t>
            </a:r>
          </a:p>
          <a:p>
            <a:pPr lvl="1"/>
            <a:r>
              <a:rPr lang="en-US" dirty="0" smtClean="0"/>
              <a:t>Cluster manager</a:t>
            </a:r>
          </a:p>
          <a:p>
            <a:pPr lvl="2"/>
            <a:r>
              <a:rPr lang="en-US" dirty="0" smtClean="0"/>
              <a:t>Allocate resources across applications</a:t>
            </a:r>
          </a:p>
          <a:p>
            <a:pPr lvl="1"/>
            <a:r>
              <a:rPr lang="en-US" dirty="0" smtClean="0"/>
              <a:t>Executor</a:t>
            </a:r>
          </a:p>
          <a:p>
            <a:pPr lvl="2"/>
            <a:r>
              <a:rPr lang="en-US" dirty="0" smtClean="0"/>
              <a:t>On nodes of the cluster</a:t>
            </a:r>
          </a:p>
          <a:p>
            <a:pPr lvl="2"/>
            <a:r>
              <a:rPr lang="en-US" dirty="0" smtClean="0"/>
              <a:t>Executes computations and stores data</a:t>
            </a:r>
          </a:p>
          <a:p>
            <a:pPr lvl="2"/>
            <a:r>
              <a:rPr lang="en-US" dirty="0" smtClean="0"/>
              <a:t>Stays up for the </a:t>
            </a:r>
            <a:r>
              <a:rPr lang="en-US" dirty="0"/>
              <a:t>d</a:t>
            </a:r>
            <a:r>
              <a:rPr lang="en-US" dirty="0" smtClean="0"/>
              <a:t>uration of the application</a:t>
            </a:r>
          </a:p>
          <a:p>
            <a:pPr lvl="2"/>
            <a:r>
              <a:rPr lang="en-US" dirty="0" smtClean="0"/>
              <a:t>Runs task in multiple threads</a:t>
            </a:r>
          </a:p>
        </p:txBody>
      </p:sp>
    </p:spTree>
    <p:extLst>
      <p:ext uri="{BB962C8B-B14F-4D97-AF65-F5344CB8AC3E}">
        <p14:creationId xmlns:p14="http://schemas.microsoft.com/office/powerpoint/2010/main" val="33731632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Spark application structure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19263"/>
            <a:ext cx="8229600" cy="2414587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/>
              <a:t>App structure</a:t>
            </a:r>
          </a:p>
          <a:p>
            <a:pPr lvl="1"/>
            <a:r>
              <a:rPr lang="en-US" dirty="0" smtClean="0"/>
              <a:t>Create </a:t>
            </a:r>
            <a:r>
              <a:rPr lang="en-US" b="1" dirty="0" err="1" smtClean="0">
                <a:solidFill>
                  <a:schemeClr val="accent6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SparkContext</a:t>
            </a:r>
            <a:r>
              <a:rPr lang="en-US" dirty="0" smtClean="0"/>
              <a:t> object</a:t>
            </a:r>
          </a:p>
          <a:p>
            <a:pPr lvl="1"/>
            <a:r>
              <a:rPr lang="en-US" dirty="0" smtClean="0"/>
              <a:t>Connect to the cluster manager(s)</a:t>
            </a:r>
          </a:p>
          <a:p>
            <a:pPr lvl="1"/>
            <a:r>
              <a:rPr lang="en-US" dirty="0" smtClean="0"/>
              <a:t>Acquire executors from cluster manager(s)</a:t>
            </a:r>
          </a:p>
          <a:p>
            <a:pPr lvl="1"/>
            <a:r>
              <a:rPr lang="en-US" dirty="0" smtClean="0"/>
              <a:t>Send your application code to the executors</a:t>
            </a:r>
          </a:p>
          <a:p>
            <a:pPr lvl="2"/>
            <a:r>
              <a:rPr lang="en-US" dirty="0" smtClean="0"/>
              <a:t>Pass Java/Python code/files to the </a:t>
            </a:r>
            <a:r>
              <a:rPr lang="en-US" b="1" dirty="0" err="1" smtClean="0">
                <a:solidFill>
                  <a:schemeClr val="accent6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SparkContext</a:t>
            </a:r>
            <a:endParaRPr lang="en-US" b="1" dirty="0" smtClean="0">
              <a:solidFill>
                <a:schemeClr val="accent6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lvl="1"/>
            <a:r>
              <a:rPr lang="en-US" b="1" dirty="0" err="1" smtClean="0">
                <a:solidFill>
                  <a:schemeClr val="accent6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SparkContext</a:t>
            </a:r>
            <a:r>
              <a:rPr lang="en-US" dirty="0" smtClean="0"/>
              <a:t> sends tasks to the executors to run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5696" y="4133850"/>
            <a:ext cx="5676900" cy="2724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537332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Cluster managers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Cluster managers</a:t>
            </a:r>
          </a:p>
          <a:p>
            <a:pPr lvl="1"/>
            <a:r>
              <a:rPr lang="en-US" dirty="0" smtClean="0"/>
              <a:t>Spark is agnostic to the underlying cluster manager</a:t>
            </a:r>
          </a:p>
          <a:p>
            <a:pPr lvl="1"/>
            <a:r>
              <a:rPr lang="en-US" dirty="0" smtClean="0"/>
              <a:t>Supported cluster managers</a:t>
            </a:r>
          </a:p>
          <a:p>
            <a:pPr lvl="2"/>
            <a:r>
              <a:rPr lang="en-US" dirty="0" smtClean="0"/>
              <a:t>Standalone</a:t>
            </a:r>
          </a:p>
          <a:p>
            <a:pPr lvl="3"/>
            <a:r>
              <a:rPr lang="en-US" dirty="0" smtClean="0"/>
              <a:t>Simple CM included with Spark, easy to setup a cluster</a:t>
            </a:r>
          </a:p>
          <a:p>
            <a:pPr lvl="2"/>
            <a:r>
              <a:rPr lang="en-US" dirty="0" smtClean="0"/>
              <a:t>Apache </a:t>
            </a:r>
            <a:r>
              <a:rPr lang="en-US" dirty="0" err="1" smtClean="0"/>
              <a:t>Mesos</a:t>
            </a:r>
            <a:endParaRPr lang="en-US" dirty="0" smtClean="0"/>
          </a:p>
          <a:p>
            <a:pPr lvl="3"/>
            <a:r>
              <a:rPr lang="en-US" dirty="0" smtClean="0"/>
              <a:t>General CM able to run Hadoop </a:t>
            </a:r>
            <a:r>
              <a:rPr lang="en-US" dirty="0" err="1" smtClean="0"/>
              <a:t>MapReduce</a:t>
            </a:r>
            <a:r>
              <a:rPr lang="en-US" dirty="0" smtClean="0"/>
              <a:t> and service applications</a:t>
            </a:r>
          </a:p>
          <a:p>
            <a:pPr lvl="2"/>
            <a:r>
              <a:rPr lang="en-US" dirty="0" smtClean="0"/>
              <a:t>Hadoop YARN</a:t>
            </a:r>
          </a:p>
          <a:p>
            <a:pPr lvl="3"/>
            <a:r>
              <a:rPr lang="en-US" dirty="0" smtClean="0"/>
              <a:t>Resource manager in Hadoop 2</a:t>
            </a:r>
          </a:p>
          <a:p>
            <a:pPr lvl="2"/>
            <a:r>
              <a:rPr lang="en-US" dirty="0" smtClean="0"/>
              <a:t>Kubernetes</a:t>
            </a:r>
          </a:p>
          <a:p>
            <a:pPr lvl="3"/>
            <a:r>
              <a:rPr lang="en-US" dirty="0" smtClean="0"/>
              <a:t>Automated deployment, scaling, and management of </a:t>
            </a:r>
            <a:r>
              <a:rPr lang="en-US" smtClean="0"/>
              <a:t>containerized applications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166741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Data holders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 smtClean="0"/>
              <a:t>Possible data holders</a:t>
            </a:r>
          </a:p>
          <a:p>
            <a:pPr lvl="1"/>
            <a:r>
              <a:rPr lang="en-US" dirty="0" smtClean="0"/>
              <a:t>RDD</a:t>
            </a:r>
          </a:p>
          <a:p>
            <a:pPr lvl="2"/>
            <a:r>
              <a:rPr lang="en-US" dirty="0" smtClean="0"/>
              <a:t>Resilient distributed dataset</a:t>
            </a:r>
          </a:p>
          <a:p>
            <a:pPr lvl="2"/>
            <a:r>
              <a:rPr lang="en-US" dirty="0" smtClean="0"/>
              <a:t>Immutable collection of elements partitioned across the nodes that can be operated in parallel</a:t>
            </a:r>
          </a:p>
          <a:p>
            <a:pPr lvl="2"/>
            <a:r>
              <a:rPr lang="en-US" dirty="0" smtClean="0"/>
              <a:t>Possibly in-memory</a:t>
            </a:r>
          </a:p>
          <a:p>
            <a:pPr lvl="2"/>
            <a:r>
              <a:rPr lang="en-US" dirty="0" smtClean="0"/>
              <a:t>Automatically recover from node failures</a:t>
            </a:r>
          </a:p>
          <a:p>
            <a:pPr lvl="2"/>
            <a:r>
              <a:rPr lang="en-US" dirty="0" smtClean="0"/>
              <a:t>Core API, from initial release, all languages</a:t>
            </a:r>
          </a:p>
          <a:p>
            <a:pPr lvl="1"/>
            <a:r>
              <a:rPr lang="en-US" dirty="0" smtClean="0"/>
              <a:t>Dataset</a:t>
            </a:r>
          </a:p>
          <a:p>
            <a:pPr lvl="2"/>
            <a:r>
              <a:rPr lang="en-US" dirty="0" smtClean="0"/>
              <a:t>Distributed collection of data</a:t>
            </a:r>
          </a:p>
          <a:p>
            <a:pPr lvl="2"/>
            <a:r>
              <a:rPr lang="en-US" dirty="0" smtClean="0"/>
              <a:t>Since v1.6, available only for Java and Scala</a:t>
            </a:r>
          </a:p>
          <a:p>
            <a:pPr lvl="2"/>
            <a:r>
              <a:rPr lang="en-US" dirty="0" smtClean="0"/>
              <a:t>Strong typing and lambdas from RDD</a:t>
            </a:r>
          </a:p>
          <a:p>
            <a:pPr lvl="2"/>
            <a:r>
              <a:rPr lang="en-US" dirty="0" smtClean="0"/>
              <a:t>Using Spark SQL optimized execution engine</a:t>
            </a:r>
          </a:p>
          <a:p>
            <a:pPr lvl="1"/>
            <a:r>
              <a:rPr lang="en-US" dirty="0" err="1" smtClean="0"/>
              <a:t>DataFrame</a:t>
            </a:r>
            <a:endParaRPr lang="en-US" dirty="0" smtClean="0"/>
          </a:p>
          <a:p>
            <a:pPr lvl="2"/>
            <a:r>
              <a:rPr lang="en-US" dirty="0" smtClean="0"/>
              <a:t>Like Dataset, organized into named columns</a:t>
            </a:r>
          </a:p>
          <a:p>
            <a:pPr lvl="2"/>
            <a:r>
              <a:rPr lang="en-US" dirty="0" smtClean="0"/>
              <a:t>Since v1.3, all languages</a:t>
            </a:r>
          </a:p>
          <a:p>
            <a:pPr lvl="2"/>
            <a:r>
              <a:rPr lang="en-US" dirty="0" smtClean="0"/>
              <a:t>Like a table in a relational DB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572711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DataFrame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Construction</a:t>
            </a:r>
          </a:p>
          <a:p>
            <a:pPr lvl="1"/>
            <a:r>
              <a:rPr lang="en-US" dirty="0" smtClean="0"/>
              <a:t>Well known data file formats</a:t>
            </a:r>
          </a:p>
          <a:p>
            <a:pPr lvl="2"/>
            <a:r>
              <a:rPr lang="en-US" dirty="0" smtClean="0"/>
              <a:t>CSV, JSON, …</a:t>
            </a:r>
          </a:p>
          <a:p>
            <a:pPr lvl="1"/>
            <a:r>
              <a:rPr lang="en-US" dirty="0" smtClean="0"/>
              <a:t>Other sources</a:t>
            </a:r>
          </a:p>
          <a:p>
            <a:pPr lvl="2"/>
            <a:r>
              <a:rPr lang="en-US" dirty="0" smtClean="0"/>
              <a:t>External DB, existing RDD, tables from Hadoop, …</a:t>
            </a:r>
          </a:p>
          <a:p>
            <a:r>
              <a:rPr lang="en-US" dirty="0" smtClean="0"/>
              <a:t>Transformations</a:t>
            </a:r>
          </a:p>
          <a:p>
            <a:pPr lvl="1"/>
            <a:r>
              <a:rPr lang="en-US" dirty="0" smtClean="0"/>
              <a:t>Create a new </a:t>
            </a:r>
            <a:r>
              <a:rPr lang="en-US" dirty="0" err="1" smtClean="0"/>
              <a:t>DataFrame</a:t>
            </a:r>
            <a:r>
              <a:rPr lang="en-US" dirty="0" smtClean="0"/>
              <a:t> from the existing one</a:t>
            </a:r>
          </a:p>
          <a:p>
            <a:pPr lvl="1"/>
            <a:r>
              <a:rPr lang="en-US" dirty="0" smtClean="0"/>
              <a:t>Lazily evaluated, triggered by an action</a:t>
            </a:r>
          </a:p>
          <a:p>
            <a:r>
              <a:rPr lang="en-US" dirty="0" smtClean="0"/>
              <a:t>Actions</a:t>
            </a:r>
          </a:p>
          <a:p>
            <a:pPr lvl="1"/>
            <a:r>
              <a:rPr lang="en-US" dirty="0" smtClean="0"/>
              <a:t>Returns </a:t>
            </a:r>
            <a:r>
              <a:rPr lang="en-US" dirty="0"/>
              <a:t>a result to the driver or writes to disk</a:t>
            </a:r>
          </a:p>
        </p:txBody>
      </p:sp>
    </p:spTree>
    <p:extLst>
      <p:ext uri="{BB962C8B-B14F-4D97-AF65-F5344CB8AC3E}">
        <p14:creationId xmlns:p14="http://schemas.microsoft.com/office/powerpoint/2010/main" val="311478821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DataFrame</a:t>
            </a:r>
            <a:r>
              <a:rPr lang="en-US" dirty="0" smtClean="0"/>
              <a:t> transformations and actions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Transformations (examples)</a:t>
            </a:r>
          </a:p>
          <a:p>
            <a:pPr lvl="1"/>
            <a:r>
              <a:rPr lang="en-US" dirty="0" smtClean="0"/>
              <a:t>select – select a set of columns</a:t>
            </a:r>
          </a:p>
          <a:p>
            <a:pPr lvl="1"/>
            <a:r>
              <a:rPr lang="en-US" dirty="0" smtClean="0"/>
              <a:t>join – join with another </a:t>
            </a:r>
            <a:r>
              <a:rPr lang="en-US" dirty="0" err="1" smtClean="0"/>
              <a:t>DataFrame</a:t>
            </a:r>
            <a:endParaRPr lang="en-US" dirty="0" smtClean="0"/>
          </a:p>
          <a:p>
            <a:pPr lvl="1"/>
            <a:r>
              <a:rPr lang="en-US" dirty="0" err="1" smtClean="0"/>
              <a:t>groupBy</a:t>
            </a:r>
            <a:r>
              <a:rPr lang="en-US" dirty="0" smtClean="0"/>
              <a:t> – groups using specified columns</a:t>
            </a:r>
          </a:p>
          <a:p>
            <a:pPr lvl="1"/>
            <a:r>
              <a:rPr lang="en-US" dirty="0" smtClean="0"/>
              <a:t>filter – filter rows using a condition (bool or string)</a:t>
            </a:r>
          </a:p>
          <a:p>
            <a:r>
              <a:rPr lang="en-US" dirty="0" smtClean="0"/>
              <a:t>Actions (examples)</a:t>
            </a:r>
          </a:p>
          <a:p>
            <a:pPr lvl="1"/>
            <a:r>
              <a:rPr lang="en-US" dirty="0" smtClean="0"/>
              <a:t>show(n) – display the first n rows</a:t>
            </a:r>
          </a:p>
          <a:p>
            <a:pPr lvl="1"/>
            <a:r>
              <a:rPr lang="en-US" dirty="0" smtClean="0"/>
              <a:t>count – number of rows in </a:t>
            </a:r>
            <a:r>
              <a:rPr lang="en-US" dirty="0" err="1" smtClean="0"/>
              <a:t>DataFrame</a:t>
            </a:r>
            <a:endParaRPr lang="en-US" dirty="0" smtClean="0"/>
          </a:p>
          <a:p>
            <a:pPr lvl="1"/>
            <a:r>
              <a:rPr lang="en-US" dirty="0" smtClean="0"/>
              <a:t>collect – return data back to the driver</a:t>
            </a:r>
          </a:p>
          <a:p>
            <a:r>
              <a:rPr lang="en-US" dirty="0" smtClean="0"/>
              <a:t>Example</a:t>
            </a:r>
          </a:p>
          <a:p>
            <a:pPr lvl="1"/>
            <a:r>
              <a:rPr lang="en-US" b="1" dirty="0" err="1">
                <a:solidFill>
                  <a:schemeClr val="accent6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df.groupBy</a:t>
            </a:r>
            <a:r>
              <a:rPr lang="en-US" b="1" dirty="0">
                <a:solidFill>
                  <a:schemeClr val="accent6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("hour").count().show(4</a:t>
            </a:r>
            <a:r>
              <a:rPr lang="en-US" b="1" dirty="0" smtClean="0">
                <a:solidFill>
                  <a:schemeClr val="accent6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pPr lvl="1"/>
            <a:r>
              <a:rPr lang="en-US" b="1" dirty="0" err="1" smtClean="0">
                <a:solidFill>
                  <a:schemeClr val="accent6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df.filter</a:t>
            </a:r>
            <a:r>
              <a:rPr lang="en-US" b="1" dirty="0" smtClean="0">
                <a:solidFill>
                  <a:schemeClr val="accent6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b="1" dirty="0" err="1" smtClean="0">
                <a:solidFill>
                  <a:schemeClr val="accent6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df.age</a:t>
            </a:r>
            <a:r>
              <a:rPr lang="en-US" b="1" dirty="0" smtClean="0">
                <a:solidFill>
                  <a:schemeClr val="accent6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&gt; 3).collect()</a:t>
            </a:r>
            <a:endParaRPr lang="en-US" b="1" dirty="0">
              <a:solidFill>
                <a:schemeClr val="accent6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6076637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DataFrame</a:t>
            </a:r>
            <a:r>
              <a:rPr lang="en-US" dirty="0" smtClean="0"/>
              <a:t> partitioning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92" y="1772816"/>
            <a:ext cx="7309343" cy="4762413"/>
          </a:xfrm>
        </p:spPr>
      </p:pic>
    </p:spTree>
    <p:extLst>
      <p:ext uri="{BB962C8B-B14F-4D97-AF65-F5344CB8AC3E}">
        <p14:creationId xmlns:p14="http://schemas.microsoft.com/office/powerpoint/2010/main" val="55678878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Spark query execution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19263"/>
            <a:ext cx="8229600" cy="2573833"/>
          </a:xfrm>
        </p:spPr>
        <p:txBody>
          <a:bodyPr/>
          <a:lstStyle/>
          <a:p>
            <a:r>
              <a:rPr lang="en-US" dirty="0" smtClean="0"/>
              <a:t>Query execution steps</a:t>
            </a:r>
          </a:p>
          <a:p>
            <a:pPr lvl="1"/>
            <a:r>
              <a:rPr lang="en-US" dirty="0" smtClean="0"/>
              <a:t>Create a logical plan</a:t>
            </a:r>
          </a:p>
          <a:p>
            <a:pPr lvl="1"/>
            <a:r>
              <a:rPr lang="en-US" dirty="0" smtClean="0"/>
              <a:t>Transform the logical plan to a physical plan</a:t>
            </a:r>
          </a:p>
          <a:p>
            <a:pPr lvl="1"/>
            <a:r>
              <a:rPr lang="en-US" dirty="0" smtClean="0"/>
              <a:t>Generate code</a:t>
            </a:r>
          </a:p>
          <a:p>
            <a:pPr lvl="1"/>
            <a:r>
              <a:rPr lang="en-US" dirty="0" smtClean="0"/>
              <a:t>Execute the tasks on a cluster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4561604"/>
            <a:ext cx="8567274" cy="1749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682329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Advanced Spark 3.x features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19263"/>
            <a:ext cx="8229600" cy="3005881"/>
          </a:xfrm>
        </p:spPr>
        <p:txBody>
          <a:bodyPr>
            <a:normAutofit fontScale="77500" lnSpcReduction="20000"/>
          </a:bodyPr>
          <a:lstStyle/>
          <a:p>
            <a:r>
              <a:rPr lang="en-US" dirty="0" smtClean="0"/>
              <a:t>Adaptive Query Execution (AQE)</a:t>
            </a:r>
          </a:p>
          <a:p>
            <a:pPr lvl="1"/>
            <a:r>
              <a:rPr lang="en-US" dirty="0" smtClean="0"/>
              <a:t>Runtime statistics retrieved from completed stages of the query plan are used to re-optimize the execution plan</a:t>
            </a:r>
          </a:p>
          <a:p>
            <a:pPr lvl="1"/>
            <a:r>
              <a:rPr lang="en-US" dirty="0" smtClean="0"/>
              <a:t>Dynamically coalescing shuffle partitions</a:t>
            </a:r>
          </a:p>
          <a:p>
            <a:pPr lvl="2"/>
            <a:r>
              <a:rPr lang="en-US" dirty="0" smtClean="0"/>
              <a:t>Combine adjacent small partitions into bigger partitions, reducing the number of tasks</a:t>
            </a:r>
          </a:p>
          <a:p>
            <a:pPr lvl="1"/>
            <a:r>
              <a:rPr lang="en-US" dirty="0" smtClean="0"/>
              <a:t>Dynamically switching join strategies</a:t>
            </a:r>
          </a:p>
          <a:p>
            <a:pPr lvl="2"/>
            <a:r>
              <a:rPr lang="en-US" dirty="0" smtClean="0"/>
              <a:t>Optimize join strategy at runtime based on the join relation size</a:t>
            </a:r>
          </a:p>
          <a:p>
            <a:pPr lvl="1"/>
            <a:r>
              <a:rPr lang="en-US" dirty="0" smtClean="0"/>
              <a:t>Dynamically optimizing skew joins</a:t>
            </a:r>
          </a:p>
          <a:p>
            <a:pPr lvl="2"/>
            <a:r>
              <a:rPr lang="en-US" dirty="0" smtClean="0"/>
              <a:t>Detect data skew and split skew partitions into smaller sub-partitions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757" y="4797152"/>
            <a:ext cx="8316486" cy="18481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427037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Advanced Spark 3.x features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Dynamic partition pruning</a:t>
            </a:r>
          </a:p>
          <a:p>
            <a:pPr lvl="1"/>
            <a:r>
              <a:rPr lang="en-US" dirty="0" smtClean="0"/>
              <a:t>Data warehouse queries</a:t>
            </a:r>
          </a:p>
          <a:p>
            <a:pPr lvl="2"/>
            <a:r>
              <a:rPr lang="en-US" dirty="0" smtClean="0"/>
              <a:t>One or more fact tables referencing any number of dimensional tables</a:t>
            </a:r>
          </a:p>
          <a:p>
            <a:pPr lvl="1"/>
            <a:r>
              <a:rPr lang="en-US" dirty="0" smtClean="0"/>
              <a:t>Pruning </a:t>
            </a:r>
            <a:r>
              <a:rPr lang="en-US" dirty="0"/>
              <a:t>at runtime by reusing the dimension table broadcast results in hash </a:t>
            </a:r>
            <a:r>
              <a:rPr lang="en-US" dirty="0" smtClean="0"/>
              <a:t>joins</a:t>
            </a:r>
          </a:p>
          <a:p>
            <a:r>
              <a:rPr lang="en-US" dirty="0" smtClean="0"/>
              <a:t>Accelerator-aware scheduling</a:t>
            </a:r>
          </a:p>
          <a:p>
            <a:pPr lvl="1"/>
            <a:r>
              <a:rPr lang="en-US" dirty="0" smtClean="0"/>
              <a:t>GPU/CUDA with RAPIDS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020779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Parallel aspects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19262"/>
            <a:ext cx="8229600" cy="4662065"/>
          </a:xfrm>
        </p:spPr>
        <p:txBody>
          <a:bodyPr>
            <a:normAutofit fontScale="70000" lnSpcReduction="20000"/>
          </a:bodyPr>
          <a:lstStyle/>
          <a:p>
            <a:r>
              <a:rPr lang="en-US" b="1" dirty="0" err="1" smtClean="0">
                <a:solidFill>
                  <a:schemeClr val="accent6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SparkContext</a:t>
            </a:r>
            <a:r>
              <a:rPr lang="en-US" dirty="0" smtClean="0"/>
              <a:t> type</a:t>
            </a:r>
          </a:p>
          <a:p>
            <a:pPr lvl="1"/>
            <a:r>
              <a:rPr lang="en-US" dirty="0" smtClean="0"/>
              <a:t>parallelize(col, slices)</a:t>
            </a:r>
          </a:p>
          <a:p>
            <a:pPr lvl="2"/>
            <a:r>
              <a:rPr lang="en-US" dirty="0" smtClean="0"/>
              <a:t>Distribute a local collection to form an RDD</a:t>
            </a:r>
          </a:p>
          <a:p>
            <a:pPr lvl="1"/>
            <a:r>
              <a:rPr lang="en-US" dirty="0" smtClean="0"/>
              <a:t>accumulator(</a:t>
            </a:r>
            <a:r>
              <a:rPr lang="en-US" dirty="0" err="1" smtClean="0"/>
              <a:t>ival</a:t>
            </a:r>
            <a:r>
              <a:rPr lang="en-US" dirty="0" smtClean="0"/>
              <a:t>)</a:t>
            </a:r>
          </a:p>
          <a:p>
            <a:pPr lvl="2"/>
            <a:r>
              <a:rPr lang="en-US" dirty="0" smtClean="0"/>
              <a:t>Creates an Accumulator with initial value</a:t>
            </a:r>
          </a:p>
          <a:p>
            <a:pPr lvl="1"/>
            <a:r>
              <a:rPr lang="en-US" dirty="0" smtClean="0"/>
              <a:t>broadcast(</a:t>
            </a:r>
            <a:r>
              <a:rPr lang="en-US" dirty="0" err="1" smtClean="0"/>
              <a:t>ival</a:t>
            </a:r>
            <a:r>
              <a:rPr lang="en-US" dirty="0" smtClean="0"/>
              <a:t>)</a:t>
            </a:r>
          </a:p>
          <a:p>
            <a:pPr lvl="2"/>
            <a:r>
              <a:rPr lang="en-US" dirty="0" smtClean="0"/>
              <a:t>Broadcast read-only Broadcast variable to the cluster</a:t>
            </a:r>
          </a:p>
          <a:p>
            <a:r>
              <a:rPr lang="en-US" b="1" dirty="0" smtClean="0">
                <a:solidFill>
                  <a:schemeClr val="accent6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RDD</a:t>
            </a:r>
            <a:r>
              <a:rPr lang="en-US" dirty="0" smtClean="0"/>
              <a:t> type</a:t>
            </a:r>
          </a:p>
          <a:p>
            <a:pPr lvl="1"/>
            <a:r>
              <a:rPr lang="en-US" dirty="0" smtClean="0"/>
              <a:t>aggregate(</a:t>
            </a:r>
            <a:r>
              <a:rPr lang="en-US" dirty="0" err="1" smtClean="0"/>
              <a:t>zeroval</a:t>
            </a:r>
            <a:r>
              <a:rPr lang="en-US" dirty="0" smtClean="0"/>
              <a:t>, </a:t>
            </a:r>
            <a:r>
              <a:rPr lang="en-US" dirty="0" err="1" smtClean="0"/>
              <a:t>seqop</a:t>
            </a:r>
            <a:r>
              <a:rPr lang="en-US" dirty="0" smtClean="0"/>
              <a:t>, </a:t>
            </a:r>
            <a:r>
              <a:rPr lang="en-US" dirty="0" err="1" smtClean="0"/>
              <a:t>combop</a:t>
            </a:r>
            <a:r>
              <a:rPr lang="en-US" dirty="0" smtClean="0"/>
              <a:t>)</a:t>
            </a:r>
          </a:p>
          <a:p>
            <a:pPr lvl="2"/>
            <a:r>
              <a:rPr lang="en-US" dirty="0" smtClean="0"/>
              <a:t>Aggregate elements of each partition and then the results for all partitions</a:t>
            </a:r>
          </a:p>
          <a:p>
            <a:pPr lvl="1"/>
            <a:r>
              <a:rPr lang="en-US" dirty="0" smtClean="0"/>
              <a:t>barrier</a:t>
            </a:r>
          </a:p>
          <a:p>
            <a:pPr lvl="2"/>
            <a:r>
              <a:rPr lang="en-US" dirty="0" smtClean="0"/>
              <a:t>All tasks launched together</a:t>
            </a:r>
          </a:p>
          <a:p>
            <a:pPr lvl="1"/>
            <a:r>
              <a:rPr lang="en-US" dirty="0" smtClean="0"/>
              <a:t>cache</a:t>
            </a:r>
          </a:p>
          <a:p>
            <a:pPr lvl="2"/>
            <a:r>
              <a:rPr lang="en-US" dirty="0" smtClean="0"/>
              <a:t>Partitions cached in memory</a:t>
            </a:r>
          </a:p>
          <a:p>
            <a:pPr lvl="1"/>
            <a:r>
              <a:rPr lang="en-US" dirty="0" smtClean="0"/>
              <a:t>reduce(op)</a:t>
            </a:r>
          </a:p>
        </p:txBody>
      </p:sp>
    </p:spTree>
    <p:extLst>
      <p:ext uri="{BB962C8B-B14F-4D97-AF65-F5344CB8AC3E}">
        <p14:creationId xmlns:p14="http://schemas.microsoft.com/office/powerpoint/2010/main" val="91278809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Shared variables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Accumulator</a:t>
            </a:r>
          </a:p>
          <a:p>
            <a:pPr lvl="1"/>
            <a:r>
              <a:rPr lang="en-US" dirty="0" smtClean="0"/>
              <a:t>Worker tasks can call </a:t>
            </a:r>
            <a:r>
              <a:rPr lang="en-US" b="1" dirty="0" smtClean="0">
                <a:solidFill>
                  <a:schemeClr val="accent6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add(v)</a:t>
            </a:r>
            <a:r>
              <a:rPr lang="en-US" dirty="0" smtClean="0"/>
              <a:t> operation</a:t>
            </a:r>
          </a:p>
          <a:p>
            <a:pPr lvl="1"/>
            <a:r>
              <a:rPr lang="en-US" dirty="0" smtClean="0"/>
              <a:t>Only driver can read accumulator by calling </a:t>
            </a:r>
            <a:r>
              <a:rPr lang="en-US" b="1" dirty="0" smtClean="0">
                <a:solidFill>
                  <a:schemeClr val="accent6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value()</a:t>
            </a:r>
            <a:r>
              <a:rPr lang="en-US" dirty="0" smtClean="0"/>
              <a:t> function</a:t>
            </a:r>
          </a:p>
          <a:p>
            <a:pPr lvl="1"/>
            <a:r>
              <a:rPr lang="en-US" dirty="0" smtClean="0"/>
              <a:t>No other operations are defined</a:t>
            </a:r>
          </a:p>
          <a:p>
            <a:r>
              <a:rPr lang="en-US" dirty="0" smtClean="0"/>
              <a:t>Broadcast</a:t>
            </a:r>
          </a:p>
          <a:p>
            <a:pPr lvl="1"/>
            <a:r>
              <a:rPr lang="en-US" dirty="0" smtClean="0"/>
              <a:t>Cached read-only variable</a:t>
            </a:r>
          </a:p>
          <a:p>
            <a:pPr lvl="1"/>
            <a:r>
              <a:rPr lang="en-US" dirty="0" smtClean="0"/>
              <a:t>Tasks can read it by calling </a:t>
            </a:r>
            <a:r>
              <a:rPr lang="en-US" b="1" dirty="0" smtClean="0">
                <a:solidFill>
                  <a:schemeClr val="accent6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value()</a:t>
            </a:r>
            <a:r>
              <a:rPr lang="en-US" dirty="0" smtClean="0"/>
              <a:t> function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376476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Launching application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/>
              <a:t>Interactive shell</a:t>
            </a:r>
          </a:p>
          <a:p>
            <a:pPr lvl="1"/>
            <a:r>
              <a:rPr lang="en-US" dirty="0" smtClean="0"/>
              <a:t>Only Scala and Python</a:t>
            </a:r>
          </a:p>
          <a:p>
            <a:pPr lvl="2"/>
            <a:r>
              <a:rPr lang="en-US" b="1" dirty="0" smtClean="0">
                <a:solidFill>
                  <a:schemeClr val="accent6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YOUR_SPARK_HOME/bin/</a:t>
            </a:r>
            <a:r>
              <a:rPr lang="en-US" b="1" dirty="0" err="1" smtClean="0">
                <a:solidFill>
                  <a:schemeClr val="accent6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pyspark</a:t>
            </a:r>
            <a:endParaRPr lang="en-US" b="1" dirty="0" smtClean="0">
              <a:solidFill>
                <a:schemeClr val="accent6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dirty="0" smtClean="0"/>
              <a:t>Standalone applications</a:t>
            </a:r>
          </a:p>
          <a:p>
            <a:pPr lvl="1"/>
            <a:r>
              <a:rPr lang="en-US" dirty="0" smtClean="0"/>
              <a:t>Unified launcher</a:t>
            </a:r>
          </a:p>
          <a:p>
            <a:pPr lvl="2"/>
            <a:r>
              <a:rPr lang="en-US" b="1" dirty="0" smtClean="0">
                <a:solidFill>
                  <a:schemeClr val="accent6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YOUR_SPARK_HOME/bin/spark-submit</a:t>
            </a:r>
          </a:p>
          <a:p>
            <a:pPr lvl="2"/>
            <a:r>
              <a:rPr lang="en-US" dirty="0" smtClean="0"/>
              <a:t>Important parameters</a:t>
            </a:r>
          </a:p>
          <a:p>
            <a:pPr lvl="3"/>
            <a:r>
              <a:rPr lang="en-US" b="1" dirty="0" smtClean="0">
                <a:solidFill>
                  <a:schemeClr val="accent6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--master </a:t>
            </a:r>
            <a:r>
              <a:rPr lang="en-US" dirty="0" smtClean="0"/>
              <a:t>– URL of the master node for the cluster</a:t>
            </a:r>
          </a:p>
          <a:p>
            <a:pPr lvl="3"/>
            <a:r>
              <a:rPr lang="en-US" b="1" dirty="0" smtClean="0">
                <a:solidFill>
                  <a:schemeClr val="accent6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--class </a:t>
            </a:r>
            <a:r>
              <a:rPr lang="en-US" dirty="0" smtClean="0"/>
              <a:t>– entry point for the application</a:t>
            </a:r>
          </a:p>
          <a:p>
            <a:pPr lvl="1"/>
            <a:r>
              <a:rPr lang="en-US" dirty="0" smtClean="0"/>
              <a:t>Master URL</a:t>
            </a:r>
          </a:p>
          <a:p>
            <a:pPr lvl="2"/>
            <a:r>
              <a:rPr lang="en-US" b="1" dirty="0">
                <a:solidFill>
                  <a:schemeClr val="accent6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local</a:t>
            </a:r>
            <a:r>
              <a:rPr lang="en-US" dirty="0" smtClean="0"/>
              <a:t>  - locally with one worker thread (no para)</a:t>
            </a:r>
          </a:p>
          <a:p>
            <a:pPr lvl="2"/>
            <a:r>
              <a:rPr lang="en-US" b="1" dirty="0">
                <a:solidFill>
                  <a:schemeClr val="accent6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local[K]</a:t>
            </a:r>
            <a:r>
              <a:rPr lang="en-US" dirty="0" smtClean="0"/>
              <a:t> – locally with K worker threads</a:t>
            </a:r>
          </a:p>
          <a:p>
            <a:pPr lvl="2"/>
            <a:r>
              <a:rPr lang="en-US" b="1" dirty="0">
                <a:solidFill>
                  <a:schemeClr val="accent6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local[*]</a:t>
            </a:r>
            <a:r>
              <a:rPr lang="en-US" dirty="0" smtClean="0"/>
              <a:t> – locally with max number of worker threads (=cores)</a:t>
            </a:r>
          </a:p>
          <a:p>
            <a:pPr lvl="2"/>
            <a:r>
              <a:rPr lang="en-US" b="1" dirty="0">
                <a:solidFill>
                  <a:schemeClr val="accent6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spark://HOST:PORT</a:t>
            </a:r>
            <a:r>
              <a:rPr lang="en-US" dirty="0" smtClean="0"/>
              <a:t> – standalone Spark cluster master</a:t>
            </a:r>
          </a:p>
          <a:p>
            <a:pPr lvl="2"/>
            <a:r>
              <a:rPr lang="en-US" b="1" dirty="0" smtClean="0">
                <a:solidFill>
                  <a:schemeClr val="accent6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CM://HOST:PORT</a:t>
            </a:r>
            <a:r>
              <a:rPr lang="en-US" dirty="0" smtClean="0"/>
              <a:t> – connect to cluster manager [mesos,yarn,k8s]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783596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Launching application in SLURM environment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Use prepared environment</a:t>
            </a:r>
          </a:p>
          <a:p>
            <a:pPr lvl="1"/>
            <a:r>
              <a:rPr lang="en-US" dirty="0" smtClean="0"/>
              <a:t>Environment home</a:t>
            </a:r>
          </a:p>
          <a:p>
            <a:pPr lvl="2"/>
            <a:r>
              <a:rPr lang="en-US" b="1" dirty="0" smtClean="0">
                <a:solidFill>
                  <a:schemeClr val="accent6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/home</a:t>
            </a:r>
            <a:r>
              <a:rPr lang="en-US" b="1" dirty="0" smtClean="0">
                <a:solidFill>
                  <a:schemeClr val="accent6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/_</a:t>
            </a:r>
            <a:r>
              <a:rPr lang="en-US" b="1" dirty="0" smtClean="0">
                <a:solidFill>
                  <a:schemeClr val="accent6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teaching/para/04-spark</a:t>
            </a:r>
            <a:endParaRPr lang="en-US" b="1" dirty="0" smtClean="0">
              <a:solidFill>
                <a:schemeClr val="accent6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lvl="1"/>
            <a:r>
              <a:rPr lang="en-US" dirty="0" smtClean="0"/>
              <a:t>Spark cluster startup script</a:t>
            </a:r>
          </a:p>
          <a:p>
            <a:pPr lvl="2"/>
            <a:r>
              <a:rPr lang="en-US" b="1" dirty="0" smtClean="0">
                <a:solidFill>
                  <a:schemeClr val="accent6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spark-slurm.sh</a:t>
            </a:r>
          </a:p>
          <a:p>
            <a:pPr lvl="2"/>
            <a:r>
              <a:rPr lang="en-US" dirty="0" smtClean="0"/>
              <a:t>Requires</a:t>
            </a:r>
          </a:p>
          <a:p>
            <a:pPr lvl="3"/>
            <a:r>
              <a:rPr lang="en-US" dirty="0" smtClean="0"/>
              <a:t>Spark </a:t>
            </a:r>
            <a:r>
              <a:rPr lang="en-US" dirty="0" err="1" smtClean="0"/>
              <a:t>Charliecloud</a:t>
            </a:r>
            <a:r>
              <a:rPr lang="en-US" dirty="0" smtClean="0"/>
              <a:t> image directory – </a:t>
            </a:r>
            <a:r>
              <a:rPr lang="en-US" b="1" dirty="0" smtClean="0">
                <a:solidFill>
                  <a:schemeClr val="accent6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spark</a:t>
            </a:r>
          </a:p>
          <a:p>
            <a:pPr lvl="3"/>
            <a:r>
              <a:rPr lang="en-US" dirty="0" smtClean="0"/>
              <a:t>Network interface with IP networking – </a:t>
            </a:r>
            <a:r>
              <a:rPr lang="en-US" b="1" dirty="0" smtClean="0">
                <a:solidFill>
                  <a:schemeClr val="accent6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eno1</a:t>
            </a:r>
            <a:r>
              <a:rPr lang="en-US" dirty="0" smtClean="0"/>
              <a:t> for w[201-208]</a:t>
            </a:r>
          </a:p>
          <a:p>
            <a:pPr lvl="3"/>
            <a:r>
              <a:rPr lang="en-US" dirty="0" smtClean="0"/>
              <a:t>R/W directory – your home or project </a:t>
            </a:r>
            <a:r>
              <a:rPr lang="en-US" dirty="0" err="1" smtClean="0"/>
              <a:t>dir</a:t>
            </a:r>
            <a:r>
              <a:rPr lang="en-US" dirty="0" smtClean="0"/>
              <a:t>, mounted as </a:t>
            </a:r>
            <a:r>
              <a:rPr lang="en-US" b="1" dirty="0" smtClean="0">
                <a:solidFill>
                  <a:schemeClr val="accent6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  <a:r>
              <a:rPr lang="en-US" b="1" dirty="0" err="1" smtClean="0">
                <a:solidFill>
                  <a:schemeClr val="accent6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mnt</a:t>
            </a:r>
            <a:r>
              <a:rPr lang="en-US" b="1" dirty="0" smtClean="0">
                <a:solidFill>
                  <a:schemeClr val="accent6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/1</a:t>
            </a:r>
          </a:p>
          <a:p>
            <a:pPr lvl="3"/>
            <a:r>
              <a:rPr lang="en-US" dirty="0" smtClean="0"/>
              <a:t>Application – path from the container (/</a:t>
            </a:r>
            <a:r>
              <a:rPr lang="en-US" dirty="0" err="1" smtClean="0"/>
              <a:t>mnt</a:t>
            </a:r>
            <a:r>
              <a:rPr lang="en-US" dirty="0" smtClean="0"/>
              <a:t>/1/…)</a:t>
            </a:r>
          </a:p>
          <a:p>
            <a:pPr lvl="1"/>
            <a:r>
              <a:rPr lang="en-US" dirty="0" smtClean="0"/>
              <a:t>Launch the script using </a:t>
            </a:r>
            <a:r>
              <a:rPr lang="en-US" b="1" dirty="0" err="1" smtClean="0">
                <a:solidFill>
                  <a:schemeClr val="accent6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sbatch</a:t>
            </a:r>
            <a:r>
              <a:rPr lang="en-US" dirty="0" smtClean="0"/>
              <a:t> command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0309403"/>
      </p:ext>
    </p:extLst>
  </p:cSld>
  <p:clrMapOvr>
    <a:masterClrMapping/>
  </p:clrMapOvr>
</p:sld>
</file>

<file path=ppt/theme/theme1.xml><?xml version="1.0" encoding="utf-8"?>
<a:theme xmlns:a="http://schemas.openxmlformats.org/drawingml/2006/main" name="kuba">
  <a:themeElements>
    <a:clrScheme name="kuba 10">
      <a:dk1>
        <a:srgbClr val="000000"/>
      </a:dk1>
      <a:lt1>
        <a:srgbClr val="FFFFFF"/>
      </a:lt1>
      <a:dk2>
        <a:srgbClr val="330066"/>
      </a:dk2>
      <a:lt2>
        <a:srgbClr val="808080"/>
      </a:lt2>
      <a:accent1>
        <a:srgbClr val="CCCC00"/>
      </a:accent1>
      <a:accent2>
        <a:srgbClr val="669999"/>
      </a:accent2>
      <a:accent3>
        <a:srgbClr val="FFFFFF"/>
      </a:accent3>
      <a:accent4>
        <a:srgbClr val="000000"/>
      </a:accent4>
      <a:accent5>
        <a:srgbClr val="E2E2AA"/>
      </a:accent5>
      <a:accent6>
        <a:srgbClr val="5C8A8A"/>
      </a:accent6>
      <a:hlink>
        <a:srgbClr val="7E9CE8"/>
      </a:hlink>
      <a:folHlink>
        <a:srgbClr val="D8D8EC"/>
      </a:folHlink>
    </a:clrScheme>
    <a:fontScheme name="kuba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kuba 1">
        <a:dk1>
          <a:srgbClr val="4F747B"/>
        </a:dk1>
        <a:lt1>
          <a:srgbClr val="FFFFFF"/>
        </a:lt1>
        <a:dk2>
          <a:srgbClr val="000000"/>
        </a:dk2>
        <a:lt2>
          <a:srgbClr val="C0C0C0"/>
        </a:lt2>
        <a:accent1>
          <a:srgbClr val="859868"/>
        </a:accent1>
        <a:accent2>
          <a:srgbClr val="5F5F5F"/>
        </a:accent2>
        <a:accent3>
          <a:srgbClr val="AAAAAA"/>
        </a:accent3>
        <a:accent4>
          <a:srgbClr val="DADADA"/>
        </a:accent4>
        <a:accent5>
          <a:srgbClr val="C2CAB9"/>
        </a:accent5>
        <a:accent6>
          <a:srgbClr val="555555"/>
        </a:accent6>
        <a:hlink>
          <a:srgbClr val="5F5F5F"/>
        </a:hlink>
        <a:folHlink>
          <a:srgbClr val="BA121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kuba 2">
        <a:dk1>
          <a:srgbClr val="3C0000"/>
        </a:dk1>
        <a:lt1>
          <a:srgbClr val="FFFFFF"/>
        </a:lt1>
        <a:dk2>
          <a:srgbClr val="4D0B0B"/>
        </a:dk2>
        <a:lt2>
          <a:srgbClr val="FFFFFF"/>
        </a:lt2>
        <a:accent1>
          <a:srgbClr val="666633"/>
        </a:accent1>
        <a:accent2>
          <a:srgbClr val="CC3300"/>
        </a:accent2>
        <a:accent3>
          <a:srgbClr val="B2AAAA"/>
        </a:accent3>
        <a:accent4>
          <a:srgbClr val="DADADA"/>
        </a:accent4>
        <a:accent5>
          <a:srgbClr val="B8B8AD"/>
        </a:accent5>
        <a:accent6>
          <a:srgbClr val="B92D00"/>
        </a:accent6>
        <a:hlink>
          <a:srgbClr val="CC9900"/>
        </a:hlink>
        <a:folHlink>
          <a:srgbClr val="CCCC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kuba 3">
        <a:dk1>
          <a:srgbClr val="666699"/>
        </a:dk1>
        <a:lt1>
          <a:srgbClr val="FFFFFF"/>
        </a:lt1>
        <a:dk2>
          <a:srgbClr val="15192B"/>
        </a:dk2>
        <a:lt2>
          <a:srgbClr val="CCCCFF"/>
        </a:lt2>
        <a:accent1>
          <a:srgbClr val="4F893D"/>
        </a:accent1>
        <a:accent2>
          <a:srgbClr val="666699"/>
        </a:accent2>
        <a:accent3>
          <a:srgbClr val="AAABAC"/>
        </a:accent3>
        <a:accent4>
          <a:srgbClr val="DADADA"/>
        </a:accent4>
        <a:accent5>
          <a:srgbClr val="B2C4AF"/>
        </a:accent5>
        <a:accent6>
          <a:srgbClr val="5C5C8A"/>
        </a:accent6>
        <a:hlink>
          <a:srgbClr val="CC9900"/>
        </a:hlink>
        <a:folHlink>
          <a:srgbClr val="4837C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kuba 4">
        <a:dk1>
          <a:srgbClr val="666699"/>
        </a:dk1>
        <a:lt1>
          <a:srgbClr val="FFFFFF"/>
        </a:lt1>
        <a:dk2>
          <a:srgbClr val="86001A"/>
        </a:dk2>
        <a:lt2>
          <a:srgbClr val="CCCC66"/>
        </a:lt2>
        <a:accent1>
          <a:srgbClr val="FF3300"/>
        </a:accent1>
        <a:accent2>
          <a:srgbClr val="FF6600"/>
        </a:accent2>
        <a:accent3>
          <a:srgbClr val="C3AAAB"/>
        </a:accent3>
        <a:accent4>
          <a:srgbClr val="DADADA"/>
        </a:accent4>
        <a:accent5>
          <a:srgbClr val="FFADAA"/>
        </a:accent5>
        <a:accent6>
          <a:srgbClr val="E75C00"/>
        </a:accent6>
        <a:hlink>
          <a:srgbClr val="CC9900"/>
        </a:hlink>
        <a:folHlink>
          <a:srgbClr val="FF0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kuba 5">
        <a:dk1>
          <a:srgbClr val="666699"/>
        </a:dk1>
        <a:lt1>
          <a:srgbClr val="FFFFFF"/>
        </a:lt1>
        <a:dk2>
          <a:srgbClr val="000054"/>
        </a:dk2>
        <a:lt2>
          <a:srgbClr val="FFFFFF"/>
        </a:lt2>
        <a:accent1>
          <a:srgbClr val="3333FF"/>
        </a:accent1>
        <a:accent2>
          <a:srgbClr val="006699"/>
        </a:accent2>
        <a:accent3>
          <a:srgbClr val="AAAAB3"/>
        </a:accent3>
        <a:accent4>
          <a:srgbClr val="DADADA"/>
        </a:accent4>
        <a:accent5>
          <a:srgbClr val="ADADFF"/>
        </a:accent5>
        <a:accent6>
          <a:srgbClr val="005C8A"/>
        </a:accent6>
        <a:hlink>
          <a:srgbClr val="669900"/>
        </a:hlink>
        <a:folHlink>
          <a:srgbClr val="0000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kuba 6">
        <a:dk1>
          <a:srgbClr val="808080"/>
        </a:dk1>
        <a:lt1>
          <a:srgbClr val="FFFFFF"/>
        </a:lt1>
        <a:dk2>
          <a:srgbClr val="30054B"/>
        </a:dk2>
        <a:lt2>
          <a:srgbClr val="FFFFFF"/>
        </a:lt2>
        <a:accent1>
          <a:srgbClr val="797B9B"/>
        </a:accent1>
        <a:accent2>
          <a:srgbClr val="6B4FB1"/>
        </a:accent2>
        <a:accent3>
          <a:srgbClr val="ADAAB1"/>
        </a:accent3>
        <a:accent4>
          <a:srgbClr val="DADADA"/>
        </a:accent4>
        <a:accent5>
          <a:srgbClr val="BEBFCB"/>
        </a:accent5>
        <a:accent6>
          <a:srgbClr val="6047A0"/>
        </a:accent6>
        <a:hlink>
          <a:srgbClr val="7AACCE"/>
        </a:hlink>
        <a:folHlink>
          <a:srgbClr val="D8D8E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kuba 7">
        <a:dk1>
          <a:srgbClr val="808080"/>
        </a:dk1>
        <a:lt1>
          <a:srgbClr val="FFFFCC"/>
        </a:lt1>
        <a:dk2>
          <a:srgbClr val="29527B"/>
        </a:dk2>
        <a:lt2>
          <a:srgbClr val="FFFFFF"/>
        </a:lt2>
        <a:accent1>
          <a:srgbClr val="CCCC00"/>
        </a:accent1>
        <a:accent2>
          <a:srgbClr val="669999"/>
        </a:accent2>
        <a:accent3>
          <a:srgbClr val="ACB3BF"/>
        </a:accent3>
        <a:accent4>
          <a:srgbClr val="DADAAE"/>
        </a:accent4>
        <a:accent5>
          <a:srgbClr val="E2E2AA"/>
        </a:accent5>
        <a:accent6>
          <a:srgbClr val="5C8A8A"/>
        </a:accent6>
        <a:hlink>
          <a:srgbClr val="D8D8EC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kuba 8">
        <a:dk1>
          <a:srgbClr val="666699"/>
        </a:dk1>
        <a:lt1>
          <a:srgbClr val="FFFFFF"/>
        </a:lt1>
        <a:dk2>
          <a:srgbClr val="476949"/>
        </a:dk2>
        <a:lt2>
          <a:srgbClr val="FFFFFF"/>
        </a:lt2>
        <a:accent1>
          <a:srgbClr val="CC6600"/>
        </a:accent1>
        <a:accent2>
          <a:srgbClr val="CC9900"/>
        </a:accent2>
        <a:accent3>
          <a:srgbClr val="B1B9B1"/>
        </a:accent3>
        <a:accent4>
          <a:srgbClr val="DADADA"/>
        </a:accent4>
        <a:accent5>
          <a:srgbClr val="E2B8AA"/>
        </a:accent5>
        <a:accent6>
          <a:srgbClr val="B98A00"/>
        </a:accent6>
        <a:hlink>
          <a:srgbClr val="669900"/>
        </a:hlink>
        <a:folHlink>
          <a:srgbClr val="A452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kuba 9">
        <a:dk1>
          <a:srgbClr val="000000"/>
        </a:dk1>
        <a:lt1>
          <a:srgbClr val="FFFFFF"/>
        </a:lt1>
        <a:dk2>
          <a:srgbClr val="7C1302"/>
        </a:dk2>
        <a:lt2>
          <a:srgbClr val="CC9900"/>
        </a:lt2>
        <a:accent1>
          <a:srgbClr val="CC9900"/>
        </a:accent1>
        <a:accent2>
          <a:srgbClr val="CC3300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B92D00"/>
        </a:accent6>
        <a:hlink>
          <a:srgbClr val="808080"/>
        </a:hlink>
        <a:folHlink>
          <a:srgbClr val="CC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kuba 10">
        <a:dk1>
          <a:srgbClr val="000000"/>
        </a:dk1>
        <a:lt1>
          <a:srgbClr val="FFFFFF"/>
        </a:lt1>
        <a:dk2>
          <a:srgbClr val="330066"/>
        </a:dk2>
        <a:lt2>
          <a:srgbClr val="808080"/>
        </a:lt2>
        <a:accent1>
          <a:srgbClr val="CCCC00"/>
        </a:accent1>
        <a:accent2>
          <a:srgbClr val="669999"/>
        </a:accent2>
        <a:accent3>
          <a:srgbClr val="FFFFFF"/>
        </a:accent3>
        <a:accent4>
          <a:srgbClr val="000000"/>
        </a:accent4>
        <a:accent5>
          <a:srgbClr val="E2E2AA"/>
        </a:accent5>
        <a:accent6>
          <a:srgbClr val="5C8A8A"/>
        </a:accent6>
        <a:hlink>
          <a:srgbClr val="7E9CE8"/>
        </a:hlink>
        <a:folHlink>
          <a:srgbClr val="D8D8E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kuba</Template>
  <TotalTime>11059</TotalTime>
  <Words>916</Words>
  <Application>Microsoft Office PowerPoint</Application>
  <PresentationFormat>On-screen Show (4:3)</PresentationFormat>
  <Paragraphs>177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1" baseType="lpstr">
      <vt:lpstr>Arial</vt:lpstr>
      <vt:lpstr>Wingdings</vt:lpstr>
      <vt:lpstr>Courier New</vt:lpstr>
      <vt:lpstr>kuba</vt:lpstr>
      <vt:lpstr>Spark</vt:lpstr>
      <vt:lpstr>Spark</vt:lpstr>
      <vt:lpstr>Spark</vt:lpstr>
      <vt:lpstr>Spark application</vt:lpstr>
      <vt:lpstr>Spark application structure</vt:lpstr>
      <vt:lpstr>Cluster managers</vt:lpstr>
      <vt:lpstr>Data holders</vt:lpstr>
      <vt:lpstr>DataFrame</vt:lpstr>
      <vt:lpstr>DataFrame transformations and actions</vt:lpstr>
      <vt:lpstr>DataFrame partitioning</vt:lpstr>
      <vt:lpstr>Spark query execution</vt:lpstr>
      <vt:lpstr>Advanced Spark 3.x features</vt:lpstr>
      <vt:lpstr>Advanced Spark 3.x features</vt:lpstr>
      <vt:lpstr>Parallel aspects</vt:lpstr>
      <vt:lpstr>Shared variables</vt:lpstr>
      <vt:lpstr>Launching application</vt:lpstr>
      <vt:lpstr>Launching application in SLURM environment</vt:lpstr>
    </vt:vector>
  </TitlesOfParts>
  <Company>Ulita, KSI, MFF UK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Principy překladačů</dc:title>
  <dc:creator>Jakub Yaghob</dc:creator>
  <cp:lastModifiedBy>Jakub Yaghob</cp:lastModifiedBy>
  <cp:revision>103</cp:revision>
  <dcterms:created xsi:type="dcterms:W3CDTF">2005-09-28T09:53:52Z</dcterms:created>
  <dcterms:modified xsi:type="dcterms:W3CDTF">2022-04-04T11:49:11Z</dcterms:modified>
</cp:coreProperties>
</file>