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8" r:id="rId3"/>
    <p:sldId id="265" r:id="rId4"/>
    <p:sldId id="257" r:id="rId5"/>
    <p:sldId id="283" r:id="rId6"/>
    <p:sldId id="267" r:id="rId7"/>
    <p:sldId id="284" r:id="rId8"/>
    <p:sldId id="286" r:id="rId9"/>
    <p:sldId id="268" r:id="rId10"/>
    <p:sldId id="269" r:id="rId11"/>
    <p:sldId id="270" r:id="rId12"/>
    <p:sldId id="260" r:id="rId13"/>
    <p:sldId id="271" r:id="rId14"/>
    <p:sldId id="273" r:id="rId15"/>
    <p:sldId id="272" r:id="rId16"/>
    <p:sldId id="274" r:id="rId17"/>
    <p:sldId id="275" r:id="rId18"/>
    <p:sldId id="261" r:id="rId19"/>
    <p:sldId id="276" r:id="rId20"/>
    <p:sldId id="262" r:id="rId21"/>
    <p:sldId id="277" r:id="rId22"/>
    <p:sldId id="278" r:id="rId23"/>
    <p:sldId id="279" r:id="rId24"/>
    <p:sldId id="263" r:id="rId25"/>
    <p:sldId id="264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67" autoAdjust="0"/>
    <p:restoredTop sz="86386" autoAdjust="0"/>
  </p:normalViewPr>
  <p:slideViewPr>
    <p:cSldViewPr>
      <p:cViewPr varScale="1">
        <p:scale>
          <a:sx n="79" d="100"/>
          <a:sy n="79" d="100"/>
        </p:scale>
        <p:origin x="96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1.xml"/><Relationship Id="rId3" Type="http://schemas.openxmlformats.org/officeDocument/2006/relationships/slide" Target="slides/slide13.xml"/><Relationship Id="rId7" Type="http://schemas.openxmlformats.org/officeDocument/2006/relationships/slide" Target="slides/slide19.xml"/><Relationship Id="rId2" Type="http://schemas.openxmlformats.org/officeDocument/2006/relationships/slide" Target="slides/slide10.xml"/><Relationship Id="rId1" Type="http://schemas.openxmlformats.org/officeDocument/2006/relationships/slide" Target="slides/slide1.xml"/><Relationship Id="rId6" Type="http://schemas.openxmlformats.org/officeDocument/2006/relationships/slide" Target="slides/slide17.xml"/><Relationship Id="rId5" Type="http://schemas.openxmlformats.org/officeDocument/2006/relationships/slide" Target="slides/slide16.xml"/><Relationship Id="rId10" Type="http://schemas.openxmlformats.org/officeDocument/2006/relationships/slide" Target="slides/slide23.xml"/><Relationship Id="rId4" Type="http://schemas.openxmlformats.org/officeDocument/2006/relationships/slide" Target="slides/slide15.xml"/><Relationship Id="rId9" Type="http://schemas.openxmlformats.org/officeDocument/2006/relationships/slide" Target="slides/slide2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" name="Picture 9" descr="b2e2lirt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75" y="3392488"/>
            <a:ext cx="1684338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9F4E9-F7E4-4DE3-AE9F-A070062648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585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71F85-756E-48E6-9607-BF2689FD07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607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60CAA-ACA5-4842-A144-5330E11ABF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074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35958-D1A4-4F7B-98A3-A110E46FDA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32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D3C18-ED77-4A80-AE9B-694F75DA11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2781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486D4-997E-4A31-9981-1CDE3ACC1B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837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8C874-F0E9-4785-A67C-63E852AE4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527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0CA66-DA31-4459-ABCC-894883EA9E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7828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8329D-92A3-4B52-821C-571568B15E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405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5D97D-AB5A-45B5-A80A-D574913489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691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69855-B68C-4DE1-AD8A-4D196FF953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44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C6D63-3225-42D2-A728-16DAA71D2B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618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fld id="{65837AE2-E6AB-4A77-9430-F5BFCFB869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2557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altLang="en-US" sz="1800" smtClean="0"/>
          </a:p>
        </p:txBody>
      </p:sp>
      <p:pic>
        <p:nvPicPr>
          <p:cNvPr id="1033" name="Picture 9" descr="b2e2lirt[1]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575" y="115888"/>
            <a:ext cx="11144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8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400" smtClean="0"/>
              <a:t>Introduction, background, jargon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cs-CZ" altLang="en-US" smtClean="0"/>
              <a:t>Jakub Yaghob</a:t>
            </a:r>
            <a:endParaRPr lang="en-US" altLang="en-US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Literature</a:t>
            </a:r>
            <a:endParaRPr lang="cs-CZ" altLang="en-US" smtClean="0"/>
          </a:p>
        </p:txBody>
      </p:sp>
      <p:sp>
        <p:nvSpPr>
          <p:cNvPr id="9219" name="Rectangle 7"/>
          <p:cNvSpPr>
            <a:spLocks noChangeArrowheads="1"/>
          </p:cNvSpPr>
          <p:nvPr/>
        </p:nvSpPr>
        <p:spPr bwMode="auto">
          <a:xfrm>
            <a:off x="457200" y="1719263"/>
            <a:ext cx="8229600" cy="513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10000"/>
          </a:bodyPr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en-US" altLang="en-US" dirty="0" err="1" smtClean="0"/>
              <a:t>T.G.Mattson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B.A.Sanders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B.L.Massingill</a:t>
            </a:r>
            <a:r>
              <a:rPr lang="en-US" altLang="en-US" dirty="0" smtClean="0"/>
              <a:t>: </a:t>
            </a:r>
            <a:r>
              <a:rPr lang="en-US" altLang="en-US" i="1" dirty="0" smtClean="0"/>
              <a:t>Patterns for Parallel Programming</a:t>
            </a:r>
            <a:r>
              <a:rPr lang="en-US" altLang="en-US" dirty="0" smtClean="0"/>
              <a:t>, Addison-Wesley, 2005, ISBN 978-0-321-22811-6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en-US" altLang="en-US" dirty="0" err="1" smtClean="0"/>
              <a:t>M.McCool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A.D.Robinson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J.Reinders</a:t>
            </a:r>
            <a:r>
              <a:rPr lang="cs-CZ" altLang="en-US" dirty="0" smtClean="0"/>
              <a:t>: </a:t>
            </a:r>
            <a:r>
              <a:rPr lang="en-US" altLang="en-US" i="1" dirty="0" smtClean="0"/>
              <a:t>Structured Parallel Programming</a:t>
            </a:r>
            <a:r>
              <a:rPr lang="cs-CZ" altLang="en-US" dirty="0" smtClean="0"/>
              <a:t>, </a:t>
            </a:r>
            <a:r>
              <a:rPr lang="en-US" altLang="en-US" dirty="0" smtClean="0"/>
              <a:t>Morgan Kaufmann</a:t>
            </a:r>
            <a:r>
              <a:rPr lang="cs-CZ" altLang="en-US" dirty="0" smtClean="0"/>
              <a:t>,</a:t>
            </a:r>
            <a:r>
              <a:rPr lang="en-US" altLang="en-US" dirty="0" smtClean="0"/>
              <a:t> 2012, </a:t>
            </a:r>
            <a:r>
              <a:rPr lang="cs-CZ" altLang="en-US" dirty="0" smtClean="0"/>
              <a:t>ISBN </a:t>
            </a:r>
            <a:r>
              <a:rPr lang="en-US" altLang="en-US" dirty="0" smtClean="0"/>
              <a:t>978-0-12-415993-8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en-US" altLang="en-US" dirty="0" smtClean="0"/>
              <a:t>Threading Building Blocks, www.</a:t>
            </a:r>
            <a:r>
              <a:rPr lang="cs-CZ" altLang="en-US" dirty="0" smtClean="0"/>
              <a:t>threadingbuildingblocks.org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en-US" altLang="en-US" dirty="0" err="1" smtClean="0"/>
              <a:t>OpenMP</a:t>
            </a:r>
            <a:r>
              <a:rPr lang="en-US" altLang="en-US" dirty="0" smtClean="0"/>
              <a:t>, www.openmp.org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en-US" altLang="en-US" dirty="0" smtClean="0"/>
              <a:t>SPARK, </a:t>
            </a:r>
            <a:r>
              <a:rPr lang="cs-CZ" altLang="en-US" dirty="0"/>
              <a:t>https://spark.apache.org/</a:t>
            </a:r>
            <a:endParaRPr lang="en-US" altLang="en-US" dirty="0" smtClean="0"/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en-US" altLang="en-US" dirty="0"/>
              <a:t>CUDA, https://developer.nvidia.com/cuda-zone</a:t>
            </a:r>
            <a:endParaRPr lang="en-US" alt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Parallel programming</a:t>
            </a:r>
            <a:endParaRPr lang="cs-CZ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Exploitable concurrency</a:t>
            </a:r>
          </a:p>
          <a:p>
            <a:pPr>
              <a:defRPr/>
            </a:pPr>
            <a:r>
              <a:rPr lang="en-US" dirty="0" smtClean="0"/>
              <a:t>Why?</a:t>
            </a:r>
          </a:p>
          <a:p>
            <a:pPr lvl="1">
              <a:defRPr/>
            </a:pPr>
            <a:r>
              <a:rPr lang="en-US" dirty="0" smtClean="0"/>
              <a:t>Solve problem in less time</a:t>
            </a:r>
          </a:p>
          <a:p>
            <a:pPr lvl="1">
              <a:defRPr/>
            </a:pPr>
            <a:r>
              <a:rPr lang="en-US" dirty="0" smtClean="0"/>
              <a:t>Solve bigger problem than would be possible on a single CPU</a:t>
            </a:r>
          </a:p>
          <a:p>
            <a:pPr>
              <a:defRPr/>
            </a:pPr>
            <a:r>
              <a:rPr lang="en-US" dirty="0" smtClean="0"/>
              <a:t>Programmer’s task</a:t>
            </a:r>
          </a:p>
          <a:p>
            <a:pPr lvl="1">
              <a:defRPr/>
            </a:pPr>
            <a:r>
              <a:rPr lang="en-US" dirty="0" smtClean="0"/>
              <a:t>Identify the concurrency in the problem</a:t>
            </a:r>
          </a:p>
          <a:p>
            <a:pPr lvl="1">
              <a:defRPr/>
            </a:pPr>
            <a:r>
              <a:rPr lang="en-US" dirty="0" smtClean="0"/>
              <a:t>Structure the algorithm so that this concurrency can be exploited</a:t>
            </a:r>
          </a:p>
          <a:p>
            <a:pPr lvl="1">
              <a:defRPr/>
            </a:pPr>
            <a:r>
              <a:rPr lang="en-US" dirty="0" smtClean="0"/>
              <a:t>Implement the solution using a suitable programming environment</a:t>
            </a: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Goals</a:t>
            </a:r>
            <a:endParaRPr lang="cs-CZ" altLang="en-US" smtClean="0"/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/>
              <a:t>Parallel programming in the real world</a:t>
            </a:r>
          </a:p>
          <a:p>
            <a:pPr lvl="1"/>
            <a:r>
              <a:rPr lang="en-US" altLang="en-US" dirty="0"/>
              <a:t>Not about algorithms using 2</a:t>
            </a:r>
            <a:r>
              <a:rPr lang="en-US" altLang="en-US" baseline="30000" dirty="0"/>
              <a:t>n</a:t>
            </a:r>
            <a:r>
              <a:rPr lang="en-US" altLang="en-US" dirty="0"/>
              <a:t> CPUs</a:t>
            </a:r>
          </a:p>
          <a:p>
            <a:r>
              <a:rPr lang="en-US" altLang="en-US" dirty="0"/>
              <a:t>Practical using of different technologies for parallel programming</a:t>
            </a:r>
          </a:p>
          <a:p>
            <a:pPr lvl="1"/>
            <a:r>
              <a:rPr lang="en-US" altLang="en-US" dirty="0"/>
              <a:t>TBB, </a:t>
            </a:r>
            <a:r>
              <a:rPr lang="en-US" altLang="en-US" dirty="0" err="1"/>
              <a:t>OpenMP</a:t>
            </a:r>
            <a:r>
              <a:rPr lang="en-US" altLang="en-US" dirty="0"/>
              <a:t>, </a:t>
            </a:r>
            <a:r>
              <a:rPr lang="en-US" altLang="en-US" dirty="0" smtClean="0"/>
              <a:t>SPARK, </a:t>
            </a:r>
            <a:r>
              <a:rPr lang="en-US" altLang="en-US" dirty="0" smtClean="0"/>
              <a:t>CUDA (OpenCL?)</a:t>
            </a:r>
            <a:endParaRPr lang="en-US" altLang="en-US" dirty="0"/>
          </a:p>
          <a:p>
            <a:r>
              <a:rPr lang="en-US" altLang="en-US" dirty="0"/>
              <a:t>Application of design patterns for parallel programming</a:t>
            </a:r>
            <a:endParaRPr lang="cs-CZ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Laboratory – overview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dirty="0" smtClean="0"/>
              <a:t>Two SLURM clusters</a:t>
            </a:r>
          </a:p>
          <a:p>
            <a:pPr lvl="1">
              <a:defRPr/>
            </a:pPr>
            <a:r>
              <a:rPr lang="en-US" altLang="en-US" dirty="0" err="1" smtClean="0"/>
              <a:t>parlab</a:t>
            </a:r>
            <a:r>
              <a:rPr lang="en-US" altLang="en-US" dirty="0" smtClean="0"/>
              <a:t> – parallel and distributed computing</a:t>
            </a:r>
          </a:p>
          <a:p>
            <a:pPr lvl="1">
              <a:defRPr/>
            </a:pPr>
            <a:r>
              <a:rPr lang="en-US" altLang="en-US" dirty="0" err="1" smtClean="0"/>
              <a:t>gpulab</a:t>
            </a:r>
            <a:r>
              <a:rPr lang="en-US" altLang="en-US" dirty="0" smtClean="0"/>
              <a:t> – parallel and GPU computing, Docker</a:t>
            </a:r>
          </a:p>
          <a:p>
            <a:pPr>
              <a:defRPr/>
            </a:pPr>
            <a:r>
              <a:rPr lang="en-US" altLang="en-US" dirty="0" smtClean="0"/>
              <a:t>Common homes</a:t>
            </a:r>
          </a:p>
          <a:p>
            <a:pPr lvl="1">
              <a:defRPr/>
            </a:pPr>
            <a:r>
              <a:rPr lang="en-US" altLang="en-US" dirty="0" smtClean="0"/>
              <a:t>NFS array mounted on </a:t>
            </a:r>
            <a:r>
              <a:rPr lang="en-US" altLang="en-US" dirty="0" smtClean="0"/>
              <a:t>/home</a:t>
            </a:r>
            <a:endParaRPr lang="en-US" altLang="en-US" dirty="0" smtClean="0"/>
          </a:p>
          <a:p>
            <a:pPr>
              <a:defRPr/>
            </a:pPr>
            <a:r>
              <a:rPr lang="en-US" altLang="en-US" dirty="0" smtClean="0"/>
              <a:t>Available software</a:t>
            </a:r>
          </a:p>
          <a:p>
            <a:pPr lvl="1">
              <a:defRPr/>
            </a:pPr>
            <a:r>
              <a:rPr lang="en-US" altLang="en-US" dirty="0" smtClean="0"/>
              <a:t>CentOS 8.x</a:t>
            </a:r>
          </a:p>
          <a:p>
            <a:pPr lvl="1">
              <a:defRPr/>
            </a:pPr>
            <a:r>
              <a:rPr lang="en-US" altLang="en-US" dirty="0" err="1" smtClean="0"/>
              <a:t>gcc</a:t>
            </a:r>
            <a:r>
              <a:rPr lang="en-US" altLang="en-US" dirty="0" smtClean="0"/>
              <a:t>/g++ </a:t>
            </a:r>
            <a:r>
              <a:rPr lang="en-US" altLang="en-US" dirty="0" smtClean="0"/>
              <a:t>12.x</a:t>
            </a:r>
            <a:endParaRPr lang="en-US" altLang="en-US" dirty="0" smtClean="0"/>
          </a:p>
          <a:p>
            <a:pPr>
              <a:defRPr/>
            </a:pPr>
            <a:r>
              <a:rPr lang="en-US" altLang="en-US" dirty="0" smtClean="0"/>
              <a:t>UDSS</a:t>
            </a:r>
          </a:p>
          <a:p>
            <a:pPr lvl="1">
              <a:defRPr/>
            </a:pPr>
            <a:r>
              <a:rPr lang="en-US" altLang="en-US" dirty="0" err="1" smtClean="0"/>
              <a:t>Charliecloud</a:t>
            </a:r>
            <a:endParaRPr lang="en-US" altLang="en-US" dirty="0" smtClean="0"/>
          </a:p>
          <a:p>
            <a:pPr>
              <a:defRPr/>
            </a:pPr>
            <a:r>
              <a:rPr lang="en-US" altLang="en-US" dirty="0" smtClean="0"/>
              <a:t>Info</a:t>
            </a:r>
          </a:p>
          <a:p>
            <a:pPr lvl="1">
              <a:defRPr/>
            </a:pPr>
            <a:r>
              <a:rPr lang="en-US" altLang="en-US" dirty="0"/>
              <a:t>https://gitlab.mff.cuni.cz/mff/hpc/clusters</a:t>
            </a:r>
            <a:endParaRPr lang="en-US" alt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Parlab</a:t>
            </a:r>
          </a:p>
        </p:txBody>
      </p:sp>
      <p:sp>
        <p:nvSpPr>
          <p:cNvPr id="8195" name="Cloud"/>
          <p:cNvSpPr>
            <a:spLocks noChangeAspect="1" noEditPoints="1" noChangeArrowheads="1"/>
          </p:cNvSpPr>
          <p:nvPr/>
        </p:nvSpPr>
        <p:spPr bwMode="auto">
          <a:xfrm>
            <a:off x="323850" y="1484313"/>
            <a:ext cx="2376488" cy="15922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800"/>
              <a:t>Internet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5508625" y="3067050"/>
            <a:ext cx="1439863" cy="720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Blade</a:t>
            </a:r>
            <a:br>
              <a:rPr lang="en-US" altLang="en-US" sz="1800"/>
            </a:br>
            <a:r>
              <a:rPr lang="en-US" altLang="en-US" sz="1800"/>
              <a:t>chassis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6443663" y="5307013"/>
            <a:ext cx="1582737" cy="11509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w[401-40</a:t>
            </a:r>
            <a:r>
              <a:rPr lang="cs-CZ" altLang="en-US" sz="1800"/>
              <a:t>4</a:t>
            </a:r>
            <a:r>
              <a:rPr lang="en-US" altLang="en-US" sz="1800"/>
              <a:t>]</a:t>
            </a:r>
          </a:p>
        </p:txBody>
      </p:sp>
      <p:sp>
        <p:nvSpPr>
          <p:cNvPr id="8198" name="Line 10"/>
          <p:cNvSpPr>
            <a:spLocks noChangeShapeType="1"/>
          </p:cNvSpPr>
          <p:nvPr/>
        </p:nvSpPr>
        <p:spPr bwMode="auto">
          <a:xfrm flipH="1">
            <a:off x="4391025" y="3787775"/>
            <a:ext cx="1116013" cy="1522413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9" name="Line 11"/>
          <p:cNvSpPr>
            <a:spLocks noChangeShapeType="1"/>
          </p:cNvSpPr>
          <p:nvPr/>
        </p:nvSpPr>
        <p:spPr bwMode="auto">
          <a:xfrm>
            <a:off x="6946900" y="3789363"/>
            <a:ext cx="1065213" cy="1520825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0" name="AutoShape 12"/>
          <p:cNvSpPr>
            <a:spLocks noChangeArrowheads="1"/>
          </p:cNvSpPr>
          <p:nvPr/>
        </p:nvSpPr>
        <p:spPr bwMode="auto">
          <a:xfrm>
            <a:off x="5364163" y="4076700"/>
            <a:ext cx="1728787" cy="10795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10G</a:t>
            </a:r>
            <a:br>
              <a:rPr lang="en-US" altLang="en-US" sz="1800"/>
            </a:br>
            <a:r>
              <a:rPr lang="en-US" altLang="en-US" sz="1800"/>
              <a:t>Ethernet</a:t>
            </a:r>
            <a:br>
              <a:rPr lang="en-US" altLang="en-US" sz="1800"/>
            </a:br>
            <a:r>
              <a:rPr lang="en-US" altLang="en-US" sz="1800"/>
              <a:t>switch</a:t>
            </a:r>
          </a:p>
        </p:txBody>
      </p:sp>
      <p:sp>
        <p:nvSpPr>
          <p:cNvPr id="8201" name="Rectangle 13"/>
          <p:cNvSpPr>
            <a:spLocks noChangeArrowheads="1"/>
          </p:cNvSpPr>
          <p:nvPr/>
        </p:nvSpPr>
        <p:spPr bwMode="auto">
          <a:xfrm>
            <a:off x="320675" y="3679825"/>
            <a:ext cx="1582738" cy="11509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parlab</a:t>
            </a:r>
            <a:endParaRPr lang="cs-CZ" altLang="en-US" sz="1800"/>
          </a:p>
        </p:txBody>
      </p:sp>
      <p:sp>
        <p:nvSpPr>
          <p:cNvPr id="8202" name="AutoShape 15"/>
          <p:cNvSpPr>
            <a:spLocks noChangeArrowheads="1"/>
          </p:cNvSpPr>
          <p:nvPr/>
        </p:nvSpPr>
        <p:spPr bwMode="auto">
          <a:xfrm>
            <a:off x="5362575" y="1695450"/>
            <a:ext cx="1728788" cy="1079500"/>
          </a:xfrm>
          <a:prstGeom prst="diamond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FDR</a:t>
            </a:r>
            <a:br>
              <a:rPr lang="en-US" altLang="en-US" sz="1800"/>
            </a:br>
            <a:r>
              <a:rPr lang="en-US" altLang="en-US" sz="1800"/>
              <a:t>Infiniband</a:t>
            </a:r>
            <a:br>
              <a:rPr lang="en-US" altLang="en-US" sz="1800"/>
            </a:br>
            <a:r>
              <a:rPr lang="en-US" altLang="en-US" sz="1800"/>
              <a:t>switch</a:t>
            </a:r>
          </a:p>
        </p:txBody>
      </p:sp>
      <p:sp>
        <p:nvSpPr>
          <p:cNvPr id="8203" name="Line 16"/>
          <p:cNvSpPr>
            <a:spLocks noChangeShapeType="1"/>
          </p:cNvSpPr>
          <p:nvPr/>
        </p:nvSpPr>
        <p:spPr bwMode="auto">
          <a:xfrm flipH="1">
            <a:off x="5508625" y="2779713"/>
            <a:ext cx="719138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4" name="Line 17"/>
          <p:cNvSpPr>
            <a:spLocks noChangeShapeType="1"/>
          </p:cNvSpPr>
          <p:nvPr/>
        </p:nvSpPr>
        <p:spPr bwMode="auto">
          <a:xfrm>
            <a:off x="6227763" y="2779713"/>
            <a:ext cx="720725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5" name="Line 18"/>
          <p:cNvSpPr>
            <a:spLocks noChangeShapeType="1"/>
          </p:cNvSpPr>
          <p:nvPr/>
        </p:nvSpPr>
        <p:spPr bwMode="auto">
          <a:xfrm flipH="1">
            <a:off x="5724525" y="2779713"/>
            <a:ext cx="503238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6" name="Line 19"/>
          <p:cNvSpPr>
            <a:spLocks noChangeShapeType="1"/>
          </p:cNvSpPr>
          <p:nvPr/>
        </p:nvSpPr>
        <p:spPr bwMode="auto">
          <a:xfrm flipH="1">
            <a:off x="5868988" y="2779713"/>
            <a:ext cx="358775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7" name="Line 20"/>
          <p:cNvSpPr>
            <a:spLocks noChangeShapeType="1"/>
          </p:cNvSpPr>
          <p:nvPr/>
        </p:nvSpPr>
        <p:spPr bwMode="auto">
          <a:xfrm flipH="1">
            <a:off x="6011863" y="2779713"/>
            <a:ext cx="215900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8" name="Line 21"/>
          <p:cNvSpPr>
            <a:spLocks noChangeShapeType="1"/>
          </p:cNvSpPr>
          <p:nvPr/>
        </p:nvSpPr>
        <p:spPr bwMode="auto">
          <a:xfrm flipH="1">
            <a:off x="6156325" y="2779713"/>
            <a:ext cx="71438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9" name="Line 22"/>
          <p:cNvSpPr>
            <a:spLocks noChangeShapeType="1"/>
          </p:cNvSpPr>
          <p:nvPr/>
        </p:nvSpPr>
        <p:spPr bwMode="auto">
          <a:xfrm>
            <a:off x="6227763" y="2779713"/>
            <a:ext cx="215900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10" name="Line 23"/>
          <p:cNvSpPr>
            <a:spLocks noChangeShapeType="1"/>
          </p:cNvSpPr>
          <p:nvPr/>
        </p:nvSpPr>
        <p:spPr bwMode="auto">
          <a:xfrm>
            <a:off x="6227763" y="2779713"/>
            <a:ext cx="360362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11" name="Line 24"/>
          <p:cNvSpPr>
            <a:spLocks noChangeShapeType="1"/>
          </p:cNvSpPr>
          <p:nvPr/>
        </p:nvSpPr>
        <p:spPr bwMode="auto">
          <a:xfrm>
            <a:off x="6227763" y="2779713"/>
            <a:ext cx="504825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12" name="Line 25"/>
          <p:cNvSpPr>
            <a:spLocks noChangeShapeType="1"/>
          </p:cNvSpPr>
          <p:nvPr/>
        </p:nvSpPr>
        <p:spPr bwMode="auto">
          <a:xfrm>
            <a:off x="6227763" y="2779713"/>
            <a:ext cx="73025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cxnSp>
        <p:nvCxnSpPr>
          <p:cNvPr id="8213" name="AutoShape 28"/>
          <p:cNvCxnSpPr>
            <a:cxnSpLocks noChangeShapeType="1"/>
            <a:stCxn id="8201" idx="0"/>
          </p:cNvCxnSpPr>
          <p:nvPr/>
        </p:nvCxnSpPr>
        <p:spPr bwMode="auto">
          <a:xfrm flipV="1">
            <a:off x="1112838" y="3076575"/>
            <a:ext cx="341312" cy="603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4" name="AutoShape 31"/>
          <p:cNvSpPr>
            <a:spLocks noChangeArrowheads="1"/>
          </p:cNvSpPr>
          <p:nvPr/>
        </p:nvSpPr>
        <p:spPr bwMode="auto">
          <a:xfrm>
            <a:off x="2486025" y="2884488"/>
            <a:ext cx="1223963" cy="1079500"/>
          </a:xfrm>
          <a:prstGeom prst="flowChartMagneticDisk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FC16</a:t>
            </a:r>
            <a:br>
              <a:rPr lang="en-US" altLang="en-US" sz="1800"/>
            </a:br>
            <a:r>
              <a:rPr lang="en-US" altLang="en-US" sz="1800"/>
              <a:t>SAN</a:t>
            </a:r>
          </a:p>
        </p:txBody>
      </p:sp>
      <p:cxnSp>
        <p:nvCxnSpPr>
          <p:cNvPr id="8215" name="AutoShape 32"/>
          <p:cNvCxnSpPr>
            <a:cxnSpLocks noChangeShapeType="1"/>
            <a:stCxn id="8214" idx="2"/>
          </p:cNvCxnSpPr>
          <p:nvPr/>
        </p:nvCxnSpPr>
        <p:spPr bwMode="auto">
          <a:xfrm flipH="1">
            <a:off x="1903413" y="3424238"/>
            <a:ext cx="582612" cy="615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6" name="AutoShape 35"/>
          <p:cNvCxnSpPr>
            <a:cxnSpLocks noChangeShapeType="1"/>
            <a:stCxn id="8201" idx="3"/>
            <a:endCxn id="8200" idx="1"/>
          </p:cNvCxnSpPr>
          <p:nvPr/>
        </p:nvCxnSpPr>
        <p:spPr bwMode="auto">
          <a:xfrm>
            <a:off x="1903413" y="4256088"/>
            <a:ext cx="3460750" cy="3603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7" name="AutoShape 36"/>
          <p:cNvCxnSpPr>
            <a:cxnSpLocks noChangeShapeType="1"/>
            <a:endCxn id="8196" idx="2"/>
          </p:cNvCxnSpPr>
          <p:nvPr/>
        </p:nvCxnSpPr>
        <p:spPr bwMode="auto">
          <a:xfrm flipV="1">
            <a:off x="6229350" y="3787775"/>
            <a:ext cx="0" cy="287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8" name="Rectangle 13"/>
          <p:cNvSpPr>
            <a:spLocks noChangeArrowheads="1"/>
          </p:cNvSpPr>
          <p:nvPr/>
        </p:nvSpPr>
        <p:spPr bwMode="auto">
          <a:xfrm>
            <a:off x="1838325" y="5259388"/>
            <a:ext cx="1582738" cy="119856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phi[01-02]</a:t>
            </a:r>
            <a:endParaRPr lang="cs-CZ" altLang="en-US" sz="1800"/>
          </a:p>
        </p:txBody>
      </p:sp>
      <p:sp>
        <p:nvSpPr>
          <p:cNvPr id="8219" name="Rectangle 13"/>
          <p:cNvSpPr>
            <a:spLocks noChangeArrowheads="1"/>
          </p:cNvSpPr>
          <p:nvPr/>
        </p:nvSpPr>
        <p:spPr bwMode="auto">
          <a:xfrm>
            <a:off x="4391025" y="5291138"/>
            <a:ext cx="1582738" cy="116681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w[201-208]</a:t>
            </a:r>
            <a:endParaRPr lang="cs-CZ" altLang="en-US" sz="1800"/>
          </a:p>
        </p:txBody>
      </p:sp>
      <p:cxnSp>
        <p:nvCxnSpPr>
          <p:cNvPr id="8220" name="Straight Connector 7208"/>
          <p:cNvCxnSpPr>
            <a:cxnSpLocks noChangeShapeType="1"/>
            <a:stCxn id="8218" idx="0"/>
            <a:endCxn id="8200" idx="1"/>
          </p:cNvCxnSpPr>
          <p:nvPr/>
        </p:nvCxnSpPr>
        <p:spPr bwMode="auto">
          <a:xfrm flipV="1">
            <a:off x="2630488" y="4616450"/>
            <a:ext cx="2733675" cy="6429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21" name="Line 16"/>
          <p:cNvSpPr>
            <a:spLocks noChangeShapeType="1"/>
          </p:cNvSpPr>
          <p:nvPr/>
        </p:nvSpPr>
        <p:spPr bwMode="auto">
          <a:xfrm flipH="1">
            <a:off x="3417888" y="2235200"/>
            <a:ext cx="1944687" cy="3024188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cxnSp>
        <p:nvCxnSpPr>
          <p:cNvPr id="8222" name="Straight Connector 7208"/>
          <p:cNvCxnSpPr>
            <a:cxnSpLocks noChangeShapeType="1"/>
            <a:stCxn id="8219" idx="0"/>
            <a:endCxn id="8200" idx="2"/>
          </p:cNvCxnSpPr>
          <p:nvPr/>
        </p:nvCxnSpPr>
        <p:spPr bwMode="auto">
          <a:xfrm flipV="1">
            <a:off x="5181600" y="5156200"/>
            <a:ext cx="1047750" cy="1349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23" name="Straight Connector 7208"/>
          <p:cNvCxnSpPr>
            <a:cxnSpLocks noChangeShapeType="1"/>
            <a:stCxn id="8197" idx="0"/>
            <a:endCxn id="8200" idx="2"/>
          </p:cNvCxnSpPr>
          <p:nvPr/>
        </p:nvCxnSpPr>
        <p:spPr bwMode="auto">
          <a:xfrm flipH="1" flipV="1">
            <a:off x="6229350" y="5156200"/>
            <a:ext cx="1004888" cy="1508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Gpulab</a:t>
            </a:r>
          </a:p>
        </p:txBody>
      </p:sp>
      <p:sp>
        <p:nvSpPr>
          <p:cNvPr id="9219" name="Cloud"/>
          <p:cNvSpPr>
            <a:spLocks noChangeAspect="1" noEditPoints="1" noChangeArrowheads="1"/>
          </p:cNvSpPr>
          <p:nvPr/>
        </p:nvSpPr>
        <p:spPr bwMode="auto">
          <a:xfrm>
            <a:off x="323850" y="1484313"/>
            <a:ext cx="2376488" cy="15922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800"/>
              <a:t>Internet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508625" y="3067050"/>
            <a:ext cx="1439863" cy="720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Blade</a:t>
            </a:r>
            <a:br>
              <a:rPr lang="en-US" altLang="en-US" sz="1800"/>
            </a:br>
            <a:r>
              <a:rPr lang="en-US" altLang="en-US" sz="1800"/>
              <a:t>chassis</a:t>
            </a:r>
          </a:p>
        </p:txBody>
      </p:sp>
      <p:sp>
        <p:nvSpPr>
          <p:cNvPr id="9221" name="Line 10"/>
          <p:cNvSpPr>
            <a:spLocks noChangeShapeType="1"/>
          </p:cNvSpPr>
          <p:nvPr/>
        </p:nvSpPr>
        <p:spPr bwMode="auto">
          <a:xfrm flipH="1">
            <a:off x="4391025" y="3787775"/>
            <a:ext cx="1116013" cy="1522413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222" name="Line 11"/>
          <p:cNvSpPr>
            <a:spLocks noChangeShapeType="1"/>
          </p:cNvSpPr>
          <p:nvPr/>
        </p:nvSpPr>
        <p:spPr bwMode="auto">
          <a:xfrm>
            <a:off x="6946900" y="3789363"/>
            <a:ext cx="1065213" cy="1520825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223" name="AutoShape 12"/>
          <p:cNvSpPr>
            <a:spLocks noChangeArrowheads="1"/>
          </p:cNvSpPr>
          <p:nvPr/>
        </p:nvSpPr>
        <p:spPr bwMode="auto">
          <a:xfrm>
            <a:off x="2776538" y="3716338"/>
            <a:ext cx="1728787" cy="10795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10G</a:t>
            </a:r>
            <a:br>
              <a:rPr lang="en-US" altLang="en-US" sz="1800"/>
            </a:br>
            <a:r>
              <a:rPr lang="en-US" altLang="en-US" sz="1800"/>
              <a:t>Ethernet</a:t>
            </a:r>
            <a:br>
              <a:rPr lang="en-US" altLang="en-US" sz="1800"/>
            </a:br>
            <a:r>
              <a:rPr lang="en-US" altLang="en-US" sz="1800"/>
              <a:t>switch</a:t>
            </a:r>
          </a:p>
        </p:txBody>
      </p:sp>
      <p:sp>
        <p:nvSpPr>
          <p:cNvPr id="9224" name="Rectangle 13"/>
          <p:cNvSpPr>
            <a:spLocks noChangeArrowheads="1"/>
          </p:cNvSpPr>
          <p:nvPr/>
        </p:nvSpPr>
        <p:spPr bwMode="auto">
          <a:xfrm>
            <a:off x="320675" y="3679825"/>
            <a:ext cx="1582738" cy="11509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gpulab</a:t>
            </a:r>
            <a:endParaRPr lang="cs-CZ" altLang="en-US" sz="1800"/>
          </a:p>
        </p:txBody>
      </p:sp>
      <p:cxnSp>
        <p:nvCxnSpPr>
          <p:cNvPr id="9225" name="AutoShape 28"/>
          <p:cNvCxnSpPr>
            <a:cxnSpLocks noChangeShapeType="1"/>
            <a:stCxn id="9224" idx="0"/>
          </p:cNvCxnSpPr>
          <p:nvPr/>
        </p:nvCxnSpPr>
        <p:spPr bwMode="auto">
          <a:xfrm flipV="1">
            <a:off x="1112838" y="3076575"/>
            <a:ext cx="341312" cy="603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6" name="AutoShape 35"/>
          <p:cNvCxnSpPr>
            <a:cxnSpLocks noChangeShapeType="1"/>
            <a:stCxn id="9224" idx="3"/>
            <a:endCxn id="9223" idx="1"/>
          </p:cNvCxnSpPr>
          <p:nvPr/>
        </p:nvCxnSpPr>
        <p:spPr bwMode="auto">
          <a:xfrm>
            <a:off x="1903413" y="4256088"/>
            <a:ext cx="8731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7" name="Rectangle 13"/>
          <p:cNvSpPr>
            <a:spLocks noChangeArrowheads="1"/>
          </p:cNvSpPr>
          <p:nvPr/>
        </p:nvSpPr>
        <p:spPr bwMode="auto">
          <a:xfrm>
            <a:off x="1838325" y="5259388"/>
            <a:ext cx="1582738" cy="12017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volta[01-05]</a:t>
            </a:r>
            <a:endParaRPr lang="cs-CZ" altLang="en-US" sz="1800"/>
          </a:p>
        </p:txBody>
      </p:sp>
      <p:sp>
        <p:nvSpPr>
          <p:cNvPr id="9228" name="Rectangle 13"/>
          <p:cNvSpPr>
            <a:spLocks noChangeArrowheads="1"/>
          </p:cNvSpPr>
          <p:nvPr/>
        </p:nvSpPr>
        <p:spPr bwMode="auto">
          <a:xfrm>
            <a:off x="4391025" y="5310188"/>
            <a:ext cx="1582738" cy="11509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dw[01-05]</a:t>
            </a:r>
            <a:endParaRPr lang="cs-CZ" altLang="en-US" sz="1800"/>
          </a:p>
        </p:txBody>
      </p:sp>
      <p:cxnSp>
        <p:nvCxnSpPr>
          <p:cNvPr id="9229" name="Straight Connector 7208"/>
          <p:cNvCxnSpPr>
            <a:cxnSpLocks noChangeShapeType="1"/>
            <a:stCxn id="9227" idx="0"/>
            <a:endCxn id="9223" idx="2"/>
          </p:cNvCxnSpPr>
          <p:nvPr/>
        </p:nvCxnSpPr>
        <p:spPr bwMode="auto">
          <a:xfrm flipV="1">
            <a:off x="2630488" y="4795838"/>
            <a:ext cx="1009650" cy="463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0" name="Rectangle 13"/>
          <p:cNvSpPr>
            <a:spLocks noChangeArrowheads="1"/>
          </p:cNvSpPr>
          <p:nvPr/>
        </p:nvSpPr>
        <p:spPr bwMode="auto">
          <a:xfrm>
            <a:off x="6429375" y="5310188"/>
            <a:ext cx="1582738" cy="11509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varjag</a:t>
            </a:r>
            <a:endParaRPr lang="cs-CZ" altLang="en-US" sz="1800"/>
          </a:p>
        </p:txBody>
      </p:sp>
      <p:cxnSp>
        <p:nvCxnSpPr>
          <p:cNvPr id="9231" name="Straight Connector 7208"/>
          <p:cNvCxnSpPr>
            <a:cxnSpLocks noChangeShapeType="1"/>
            <a:stCxn id="9228" idx="0"/>
            <a:endCxn id="9223" idx="3"/>
          </p:cNvCxnSpPr>
          <p:nvPr/>
        </p:nvCxnSpPr>
        <p:spPr bwMode="auto">
          <a:xfrm flipH="1" flipV="1">
            <a:off x="4505325" y="4256088"/>
            <a:ext cx="676275" cy="1054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2" name="Straight Connector 7208"/>
          <p:cNvCxnSpPr>
            <a:cxnSpLocks noChangeShapeType="1"/>
            <a:stCxn id="9230" idx="0"/>
            <a:endCxn id="9223" idx="3"/>
          </p:cNvCxnSpPr>
          <p:nvPr/>
        </p:nvCxnSpPr>
        <p:spPr bwMode="auto">
          <a:xfrm flipH="1" flipV="1">
            <a:off x="4505325" y="4256088"/>
            <a:ext cx="2716213" cy="1054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SLURM – crash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Resource manager</a:t>
            </a:r>
          </a:p>
          <a:p>
            <a:pPr lvl="1">
              <a:defRPr/>
            </a:pPr>
            <a:r>
              <a:rPr lang="en-US" dirty="0" smtClean="0"/>
              <a:t>Commands from any node</a:t>
            </a:r>
          </a:p>
          <a:p>
            <a:pPr lvl="1">
              <a:defRPr/>
            </a:pPr>
            <a:r>
              <a:rPr lang="en-US" dirty="0" smtClean="0"/>
              <a:t>Acquire resources before use</a:t>
            </a:r>
          </a:p>
          <a:p>
            <a:pPr lvl="1">
              <a:defRPr/>
            </a:pPr>
            <a:r>
              <a:rPr lang="en-US" dirty="0" smtClean="0"/>
              <a:t>Cluster nodes divided to partitions</a:t>
            </a:r>
          </a:p>
          <a:p>
            <a:pPr>
              <a:defRPr/>
            </a:pPr>
            <a:r>
              <a:rPr lang="en-US" dirty="0" smtClean="0"/>
              <a:t>Important commands</a:t>
            </a:r>
          </a:p>
          <a:p>
            <a:pPr lvl="1">
              <a:defRPr/>
            </a:pPr>
            <a:r>
              <a:rPr lang="en-US" dirty="0" err="1" smtClean="0"/>
              <a:t>srun</a:t>
            </a:r>
            <a:r>
              <a:rPr lang="en-US" dirty="0" smtClean="0"/>
              <a:t> – acquire resources and immediately run a command, creates a job</a:t>
            </a:r>
          </a:p>
          <a:p>
            <a:pPr lvl="1">
              <a:defRPr/>
            </a:pPr>
            <a:r>
              <a:rPr lang="en-US" dirty="0" err="1" smtClean="0"/>
              <a:t>sbatch</a:t>
            </a:r>
            <a:r>
              <a:rPr lang="en-US" dirty="0" smtClean="0"/>
              <a:t> – acquire resources and run a shell script , creates a job</a:t>
            </a:r>
          </a:p>
          <a:p>
            <a:pPr lvl="1">
              <a:defRPr/>
            </a:pPr>
            <a:r>
              <a:rPr lang="en-US" dirty="0" err="1" smtClean="0"/>
              <a:t>scancel</a:t>
            </a:r>
            <a:r>
              <a:rPr lang="en-US" dirty="0" smtClean="0"/>
              <a:t> – cancel a job</a:t>
            </a:r>
          </a:p>
          <a:p>
            <a:pPr lvl="1">
              <a:defRPr/>
            </a:pPr>
            <a:r>
              <a:rPr lang="en-US" dirty="0" err="1" smtClean="0"/>
              <a:t>sinfo</a:t>
            </a:r>
            <a:r>
              <a:rPr lang="en-US" dirty="0" smtClean="0"/>
              <a:t> – get info about partitions, nodes, …</a:t>
            </a:r>
          </a:p>
          <a:p>
            <a:pPr lvl="1">
              <a:defRPr/>
            </a:pPr>
            <a:r>
              <a:rPr lang="en-US" dirty="0" err="1" smtClean="0"/>
              <a:t>squeue</a:t>
            </a:r>
            <a:r>
              <a:rPr lang="en-US" dirty="0" smtClean="0"/>
              <a:t> – get info about job queue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Infiniband protocol stack</a:t>
            </a:r>
            <a:endParaRPr lang="cs-CZ" altLang="en-US" smtClean="0"/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700213"/>
            <a:ext cx="7777162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InfiniBand – RDMA (Remote DMA)</a:t>
            </a:r>
            <a:endParaRPr lang="cs-CZ" alt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5734050"/>
            <a:ext cx="2314575" cy="57467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mtClean="0"/>
              <a:t>a) traditional</a:t>
            </a:r>
            <a:endParaRPr lang="cs-CZ" altLang="en-US" smtClean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89138"/>
            <a:ext cx="3887787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5580063" y="5661025"/>
            <a:ext cx="23145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/>
              <a:t>b) RDMA</a:t>
            </a:r>
            <a:endParaRPr lang="cs-CZ" altLang="en-US"/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916113"/>
            <a:ext cx="3960812" cy="344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InfiniBand – latency</a:t>
            </a:r>
            <a:endParaRPr lang="cs-CZ" altLang="en-US" smtClean="0"/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0213"/>
            <a:ext cx="8353425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Flynn’s taxonomy</a:t>
            </a:r>
            <a:endParaRPr lang="cs-CZ" altLang="en-US" smtClean="0"/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Single Instruction, Single Data (SISD)</a:t>
            </a:r>
          </a:p>
          <a:p>
            <a:pPr lvl="1"/>
            <a:r>
              <a:rPr lang="en-US" altLang="en-US"/>
              <a:t>von Neumann</a:t>
            </a:r>
          </a:p>
          <a:p>
            <a:r>
              <a:rPr lang="en-US" altLang="en-US"/>
              <a:t>Single Instruction, Multiple Data (SIMD)</a:t>
            </a:r>
          </a:p>
          <a:p>
            <a:pPr lvl="1"/>
            <a:r>
              <a:rPr lang="en-US" altLang="en-US"/>
              <a:t>Vector processors</a:t>
            </a:r>
          </a:p>
          <a:p>
            <a:r>
              <a:rPr lang="en-US" altLang="en-US"/>
              <a:t>Multiple Instruction, Single Data (MISD)</a:t>
            </a:r>
          </a:p>
          <a:p>
            <a:pPr lvl="1"/>
            <a:r>
              <a:rPr lang="en-US" altLang="en-US"/>
              <a:t>No well-known systems</a:t>
            </a:r>
          </a:p>
          <a:p>
            <a:r>
              <a:rPr lang="en-US" altLang="en-US"/>
              <a:t>Multiple Instruction, Multiple Data (MIMD)</a:t>
            </a:r>
          </a:p>
          <a:p>
            <a:pPr lvl="1"/>
            <a:r>
              <a:rPr lang="en-US" altLang="en-US"/>
              <a:t>All modern parallel systems</a:t>
            </a:r>
            <a:endParaRPr lang="cs-CZ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further breakdown of MIMD – shared memory</a:t>
            </a:r>
            <a:endParaRPr lang="cs-CZ" alt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33925"/>
          </a:xfrm>
        </p:spPr>
        <p:txBody>
          <a:bodyPr/>
          <a:lstStyle/>
          <a:p>
            <a:r>
              <a:rPr lang="en-US" altLang="en-US" smtClean="0"/>
              <a:t>Shared memory</a:t>
            </a:r>
          </a:p>
          <a:p>
            <a:pPr lvl="1"/>
            <a:r>
              <a:rPr lang="en-US" altLang="en-US" smtClean="0"/>
              <a:t>Symmetric multiprocessors (SMP)</a:t>
            </a:r>
          </a:p>
          <a:p>
            <a:pPr lvl="2"/>
            <a:r>
              <a:rPr lang="en-US" altLang="en-US" smtClean="0"/>
              <a:t>Easiest to program</a:t>
            </a:r>
          </a:p>
          <a:p>
            <a:pPr lvl="2"/>
            <a:r>
              <a:rPr lang="en-US" altLang="en-US" smtClean="0"/>
              <a:t>Do not scale well, small number of CPUs</a:t>
            </a:r>
          </a:p>
          <a:p>
            <a:pPr lvl="1"/>
            <a:r>
              <a:rPr lang="en-US" altLang="en-US" smtClean="0"/>
              <a:t>Nonuniform memory access (NUMA)</a:t>
            </a:r>
          </a:p>
          <a:p>
            <a:pPr lvl="2"/>
            <a:r>
              <a:rPr lang="en-US" altLang="en-US" smtClean="0"/>
              <a:t>Uniformly addressable from all CPUs</a:t>
            </a:r>
          </a:p>
          <a:p>
            <a:pPr lvl="2"/>
            <a:r>
              <a:rPr lang="en-US" altLang="en-US" smtClean="0"/>
              <a:t>Some memory blocks may be physically more closely, the access time significantly varies</a:t>
            </a:r>
          </a:p>
          <a:p>
            <a:pPr lvl="2"/>
            <a:r>
              <a:rPr lang="en-US" altLang="en-US" smtClean="0"/>
              <a:t>Each CPU has a cache, it mitigates the effect of NUMA – cache coherent NUMA (ccNUMA), nearly as SMP (locality issues, cache effects)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5364163" y="1412875"/>
            <a:ext cx="3382962" cy="1582738"/>
            <a:chOff x="159" y="981"/>
            <a:chExt cx="2131" cy="997"/>
          </a:xfrm>
        </p:grpSpPr>
        <p:sp>
          <p:nvSpPr>
            <p:cNvPr id="15365" name="Rectangle 5"/>
            <p:cNvSpPr>
              <a:spLocks noChangeArrowheads="1"/>
            </p:cNvSpPr>
            <p:nvPr/>
          </p:nvSpPr>
          <p:spPr bwMode="auto">
            <a:xfrm>
              <a:off x="159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5366" name="Rectangle 6"/>
            <p:cNvSpPr>
              <a:spLocks noChangeArrowheads="1"/>
            </p:cNvSpPr>
            <p:nvPr/>
          </p:nvSpPr>
          <p:spPr bwMode="auto">
            <a:xfrm>
              <a:off x="703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1792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1247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5369" name="Rectangle 9"/>
            <p:cNvSpPr>
              <a:spLocks noChangeArrowheads="1"/>
            </p:cNvSpPr>
            <p:nvPr/>
          </p:nvSpPr>
          <p:spPr bwMode="auto">
            <a:xfrm>
              <a:off x="885" y="1661"/>
              <a:ext cx="635" cy="317"/>
            </a:xfrm>
            <a:prstGeom prst="rect">
              <a:avLst/>
            </a:prstGeom>
            <a:solidFill>
              <a:schemeClr val="folHlink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memory</a:t>
              </a:r>
              <a:endParaRPr lang="cs-CZ" altLang="en-US" sz="2000"/>
            </a:p>
          </p:txBody>
        </p:sp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431" y="1480"/>
              <a:ext cx="158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1" name="Line 11"/>
            <p:cNvSpPr>
              <a:spLocks noChangeShapeType="1"/>
            </p:cNvSpPr>
            <p:nvPr/>
          </p:nvSpPr>
          <p:spPr bwMode="auto">
            <a:xfrm>
              <a:off x="431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2" name="Line 12"/>
            <p:cNvSpPr>
              <a:spLocks noChangeShapeType="1"/>
            </p:cNvSpPr>
            <p:nvPr/>
          </p:nvSpPr>
          <p:spPr bwMode="auto">
            <a:xfrm>
              <a:off x="930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3" name="Line 13"/>
            <p:cNvSpPr>
              <a:spLocks noChangeShapeType="1"/>
            </p:cNvSpPr>
            <p:nvPr/>
          </p:nvSpPr>
          <p:spPr bwMode="auto">
            <a:xfrm>
              <a:off x="1520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4" name="Line 14"/>
            <p:cNvSpPr>
              <a:spLocks noChangeShapeType="1"/>
            </p:cNvSpPr>
            <p:nvPr/>
          </p:nvSpPr>
          <p:spPr bwMode="auto">
            <a:xfrm>
              <a:off x="2019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5" name="Line 15"/>
            <p:cNvSpPr>
              <a:spLocks noChangeShapeType="1"/>
            </p:cNvSpPr>
            <p:nvPr/>
          </p:nvSpPr>
          <p:spPr bwMode="auto">
            <a:xfrm>
              <a:off x="1202" y="1480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further breakdown of MIMD – NUMA</a:t>
            </a:r>
            <a:endParaRPr lang="cs-CZ" altLang="en-US" smtClean="0"/>
          </a:p>
        </p:txBody>
      </p:sp>
      <p:grpSp>
        <p:nvGrpSpPr>
          <p:cNvPr id="16387" name="Group 16"/>
          <p:cNvGrpSpPr>
            <a:grpSpLocks/>
          </p:cNvGrpSpPr>
          <p:nvPr/>
        </p:nvGrpSpPr>
        <p:grpSpPr bwMode="auto">
          <a:xfrm>
            <a:off x="611188" y="2060575"/>
            <a:ext cx="3382962" cy="1582738"/>
            <a:chOff x="159" y="981"/>
            <a:chExt cx="2131" cy="997"/>
          </a:xfrm>
        </p:grpSpPr>
        <p:sp>
          <p:nvSpPr>
            <p:cNvPr id="16430" name="Rectangle 17"/>
            <p:cNvSpPr>
              <a:spLocks noChangeArrowheads="1"/>
            </p:cNvSpPr>
            <p:nvPr/>
          </p:nvSpPr>
          <p:spPr bwMode="auto">
            <a:xfrm>
              <a:off x="159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31" name="Rectangle 18"/>
            <p:cNvSpPr>
              <a:spLocks noChangeArrowheads="1"/>
            </p:cNvSpPr>
            <p:nvPr/>
          </p:nvSpPr>
          <p:spPr bwMode="auto">
            <a:xfrm>
              <a:off x="703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32" name="Rectangle 19"/>
            <p:cNvSpPr>
              <a:spLocks noChangeArrowheads="1"/>
            </p:cNvSpPr>
            <p:nvPr/>
          </p:nvSpPr>
          <p:spPr bwMode="auto">
            <a:xfrm>
              <a:off x="1792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33" name="Rectangle 20"/>
            <p:cNvSpPr>
              <a:spLocks noChangeArrowheads="1"/>
            </p:cNvSpPr>
            <p:nvPr/>
          </p:nvSpPr>
          <p:spPr bwMode="auto">
            <a:xfrm>
              <a:off x="1247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34" name="Rectangle 21"/>
            <p:cNvSpPr>
              <a:spLocks noChangeArrowheads="1"/>
            </p:cNvSpPr>
            <p:nvPr/>
          </p:nvSpPr>
          <p:spPr bwMode="auto">
            <a:xfrm>
              <a:off x="885" y="1661"/>
              <a:ext cx="635" cy="317"/>
            </a:xfrm>
            <a:prstGeom prst="rect">
              <a:avLst/>
            </a:prstGeom>
            <a:solidFill>
              <a:schemeClr val="folHlink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memory</a:t>
              </a:r>
              <a:endParaRPr lang="cs-CZ" altLang="en-US" sz="2000"/>
            </a:p>
          </p:txBody>
        </p:sp>
        <p:sp>
          <p:nvSpPr>
            <p:cNvPr id="16435" name="Line 22"/>
            <p:cNvSpPr>
              <a:spLocks noChangeShapeType="1"/>
            </p:cNvSpPr>
            <p:nvPr/>
          </p:nvSpPr>
          <p:spPr bwMode="auto">
            <a:xfrm>
              <a:off x="431" y="1480"/>
              <a:ext cx="158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36" name="Line 23"/>
            <p:cNvSpPr>
              <a:spLocks noChangeShapeType="1"/>
            </p:cNvSpPr>
            <p:nvPr/>
          </p:nvSpPr>
          <p:spPr bwMode="auto">
            <a:xfrm>
              <a:off x="431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37" name="Line 24"/>
            <p:cNvSpPr>
              <a:spLocks noChangeShapeType="1"/>
            </p:cNvSpPr>
            <p:nvPr/>
          </p:nvSpPr>
          <p:spPr bwMode="auto">
            <a:xfrm>
              <a:off x="930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38" name="Line 25"/>
            <p:cNvSpPr>
              <a:spLocks noChangeShapeType="1"/>
            </p:cNvSpPr>
            <p:nvPr/>
          </p:nvSpPr>
          <p:spPr bwMode="auto">
            <a:xfrm>
              <a:off x="1520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39" name="Line 26"/>
            <p:cNvSpPr>
              <a:spLocks noChangeShapeType="1"/>
            </p:cNvSpPr>
            <p:nvPr/>
          </p:nvSpPr>
          <p:spPr bwMode="auto">
            <a:xfrm>
              <a:off x="2019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0" name="Line 27"/>
            <p:cNvSpPr>
              <a:spLocks noChangeShapeType="1"/>
            </p:cNvSpPr>
            <p:nvPr/>
          </p:nvSpPr>
          <p:spPr bwMode="auto">
            <a:xfrm>
              <a:off x="1202" y="1480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88" name="Group 52"/>
          <p:cNvGrpSpPr>
            <a:grpSpLocks/>
          </p:cNvGrpSpPr>
          <p:nvPr/>
        </p:nvGrpSpPr>
        <p:grpSpPr bwMode="auto">
          <a:xfrm>
            <a:off x="4859338" y="2060575"/>
            <a:ext cx="3382962" cy="1582738"/>
            <a:chOff x="159" y="981"/>
            <a:chExt cx="2131" cy="997"/>
          </a:xfrm>
        </p:grpSpPr>
        <p:sp>
          <p:nvSpPr>
            <p:cNvPr id="16419" name="Rectangle 53"/>
            <p:cNvSpPr>
              <a:spLocks noChangeArrowheads="1"/>
            </p:cNvSpPr>
            <p:nvPr/>
          </p:nvSpPr>
          <p:spPr bwMode="auto">
            <a:xfrm>
              <a:off x="159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20" name="Rectangle 54"/>
            <p:cNvSpPr>
              <a:spLocks noChangeArrowheads="1"/>
            </p:cNvSpPr>
            <p:nvPr/>
          </p:nvSpPr>
          <p:spPr bwMode="auto">
            <a:xfrm>
              <a:off x="703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21" name="Rectangle 55"/>
            <p:cNvSpPr>
              <a:spLocks noChangeArrowheads="1"/>
            </p:cNvSpPr>
            <p:nvPr/>
          </p:nvSpPr>
          <p:spPr bwMode="auto">
            <a:xfrm>
              <a:off x="1792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22" name="Rectangle 56"/>
            <p:cNvSpPr>
              <a:spLocks noChangeArrowheads="1"/>
            </p:cNvSpPr>
            <p:nvPr/>
          </p:nvSpPr>
          <p:spPr bwMode="auto">
            <a:xfrm>
              <a:off x="1247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23" name="Rectangle 57"/>
            <p:cNvSpPr>
              <a:spLocks noChangeArrowheads="1"/>
            </p:cNvSpPr>
            <p:nvPr/>
          </p:nvSpPr>
          <p:spPr bwMode="auto">
            <a:xfrm>
              <a:off x="885" y="1661"/>
              <a:ext cx="635" cy="317"/>
            </a:xfrm>
            <a:prstGeom prst="rect">
              <a:avLst/>
            </a:prstGeom>
            <a:solidFill>
              <a:schemeClr val="folHlink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memory</a:t>
              </a:r>
              <a:endParaRPr lang="cs-CZ" altLang="en-US" sz="2000"/>
            </a:p>
          </p:txBody>
        </p:sp>
        <p:sp>
          <p:nvSpPr>
            <p:cNvPr id="16424" name="Line 58"/>
            <p:cNvSpPr>
              <a:spLocks noChangeShapeType="1"/>
            </p:cNvSpPr>
            <p:nvPr/>
          </p:nvSpPr>
          <p:spPr bwMode="auto">
            <a:xfrm>
              <a:off x="431" y="1480"/>
              <a:ext cx="158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5" name="Line 59"/>
            <p:cNvSpPr>
              <a:spLocks noChangeShapeType="1"/>
            </p:cNvSpPr>
            <p:nvPr/>
          </p:nvSpPr>
          <p:spPr bwMode="auto">
            <a:xfrm>
              <a:off x="431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6" name="Line 60"/>
            <p:cNvSpPr>
              <a:spLocks noChangeShapeType="1"/>
            </p:cNvSpPr>
            <p:nvPr/>
          </p:nvSpPr>
          <p:spPr bwMode="auto">
            <a:xfrm>
              <a:off x="930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7" name="Line 61"/>
            <p:cNvSpPr>
              <a:spLocks noChangeShapeType="1"/>
            </p:cNvSpPr>
            <p:nvPr/>
          </p:nvSpPr>
          <p:spPr bwMode="auto">
            <a:xfrm>
              <a:off x="1520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8" name="Line 62"/>
            <p:cNvSpPr>
              <a:spLocks noChangeShapeType="1"/>
            </p:cNvSpPr>
            <p:nvPr/>
          </p:nvSpPr>
          <p:spPr bwMode="auto">
            <a:xfrm>
              <a:off x="2019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9" name="Line 63"/>
            <p:cNvSpPr>
              <a:spLocks noChangeShapeType="1"/>
            </p:cNvSpPr>
            <p:nvPr/>
          </p:nvSpPr>
          <p:spPr bwMode="auto">
            <a:xfrm>
              <a:off x="1202" y="1480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89" name="Group 77"/>
          <p:cNvGrpSpPr>
            <a:grpSpLocks/>
          </p:cNvGrpSpPr>
          <p:nvPr/>
        </p:nvGrpSpPr>
        <p:grpSpPr bwMode="auto">
          <a:xfrm>
            <a:off x="611188" y="4364038"/>
            <a:ext cx="3382962" cy="1584325"/>
            <a:chOff x="839" y="3067"/>
            <a:chExt cx="2131" cy="998"/>
          </a:xfrm>
        </p:grpSpPr>
        <p:sp>
          <p:nvSpPr>
            <p:cNvPr id="16407" name="Rectangle 65"/>
            <p:cNvSpPr>
              <a:spLocks noChangeArrowheads="1"/>
            </p:cNvSpPr>
            <p:nvPr/>
          </p:nvSpPr>
          <p:spPr bwMode="auto">
            <a:xfrm>
              <a:off x="839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08" name="Rectangle 66"/>
            <p:cNvSpPr>
              <a:spLocks noChangeArrowheads="1"/>
            </p:cNvSpPr>
            <p:nvPr/>
          </p:nvSpPr>
          <p:spPr bwMode="auto">
            <a:xfrm>
              <a:off x="1383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09" name="Rectangle 67"/>
            <p:cNvSpPr>
              <a:spLocks noChangeArrowheads="1"/>
            </p:cNvSpPr>
            <p:nvPr/>
          </p:nvSpPr>
          <p:spPr bwMode="auto">
            <a:xfrm>
              <a:off x="2472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10" name="Rectangle 68"/>
            <p:cNvSpPr>
              <a:spLocks noChangeArrowheads="1"/>
            </p:cNvSpPr>
            <p:nvPr/>
          </p:nvSpPr>
          <p:spPr bwMode="auto">
            <a:xfrm>
              <a:off x="1927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11" name="Rectangle 69"/>
            <p:cNvSpPr>
              <a:spLocks noChangeArrowheads="1"/>
            </p:cNvSpPr>
            <p:nvPr/>
          </p:nvSpPr>
          <p:spPr bwMode="auto">
            <a:xfrm>
              <a:off x="1565" y="3067"/>
              <a:ext cx="635" cy="317"/>
            </a:xfrm>
            <a:prstGeom prst="rect">
              <a:avLst/>
            </a:prstGeom>
            <a:solidFill>
              <a:schemeClr val="folHlink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memory</a:t>
              </a:r>
              <a:endParaRPr lang="cs-CZ" altLang="en-US" sz="2000"/>
            </a:p>
          </p:txBody>
        </p:sp>
        <p:grpSp>
          <p:nvGrpSpPr>
            <p:cNvPr id="16412" name="Group 76"/>
            <p:cNvGrpSpPr>
              <a:grpSpLocks/>
            </p:cNvGrpSpPr>
            <p:nvPr/>
          </p:nvGrpSpPr>
          <p:grpSpPr bwMode="auto">
            <a:xfrm flipV="1">
              <a:off x="1111" y="3384"/>
              <a:ext cx="1588" cy="364"/>
              <a:chOff x="1111" y="3384"/>
              <a:chExt cx="1588" cy="364"/>
            </a:xfrm>
          </p:grpSpPr>
          <p:sp>
            <p:nvSpPr>
              <p:cNvPr id="16413" name="Line 70"/>
              <p:cNvSpPr>
                <a:spLocks noChangeShapeType="1"/>
              </p:cNvSpPr>
              <p:nvPr/>
            </p:nvSpPr>
            <p:spPr bwMode="auto">
              <a:xfrm flipH="1">
                <a:off x="1111" y="3566"/>
                <a:ext cx="158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4" name="Line 71"/>
              <p:cNvSpPr>
                <a:spLocks noChangeShapeType="1"/>
              </p:cNvSpPr>
              <p:nvPr/>
            </p:nvSpPr>
            <p:spPr bwMode="auto">
              <a:xfrm flipH="1">
                <a:off x="1111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5" name="Line 72"/>
              <p:cNvSpPr>
                <a:spLocks noChangeShapeType="1"/>
              </p:cNvSpPr>
              <p:nvPr/>
            </p:nvSpPr>
            <p:spPr bwMode="auto">
              <a:xfrm flipH="1">
                <a:off x="1610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6" name="Line 73"/>
              <p:cNvSpPr>
                <a:spLocks noChangeShapeType="1"/>
              </p:cNvSpPr>
              <p:nvPr/>
            </p:nvSpPr>
            <p:spPr bwMode="auto">
              <a:xfrm flipH="1">
                <a:off x="2200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7" name="Line 74"/>
              <p:cNvSpPr>
                <a:spLocks noChangeShapeType="1"/>
              </p:cNvSpPr>
              <p:nvPr/>
            </p:nvSpPr>
            <p:spPr bwMode="auto">
              <a:xfrm flipH="1">
                <a:off x="2699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8" name="Line 75"/>
              <p:cNvSpPr>
                <a:spLocks noChangeShapeType="1"/>
              </p:cNvSpPr>
              <p:nvPr/>
            </p:nvSpPr>
            <p:spPr bwMode="auto">
              <a:xfrm flipH="1">
                <a:off x="1882" y="3566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6390" name="Group 78"/>
          <p:cNvGrpSpPr>
            <a:grpSpLocks/>
          </p:cNvGrpSpPr>
          <p:nvPr/>
        </p:nvGrpSpPr>
        <p:grpSpPr bwMode="auto">
          <a:xfrm>
            <a:off x="4859338" y="4364038"/>
            <a:ext cx="3382962" cy="1584325"/>
            <a:chOff x="839" y="3067"/>
            <a:chExt cx="2131" cy="998"/>
          </a:xfrm>
        </p:grpSpPr>
        <p:sp>
          <p:nvSpPr>
            <p:cNvPr id="16395" name="Rectangle 79"/>
            <p:cNvSpPr>
              <a:spLocks noChangeArrowheads="1"/>
            </p:cNvSpPr>
            <p:nvPr/>
          </p:nvSpPr>
          <p:spPr bwMode="auto">
            <a:xfrm>
              <a:off x="839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396" name="Rectangle 80"/>
            <p:cNvSpPr>
              <a:spLocks noChangeArrowheads="1"/>
            </p:cNvSpPr>
            <p:nvPr/>
          </p:nvSpPr>
          <p:spPr bwMode="auto">
            <a:xfrm>
              <a:off x="1383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397" name="Rectangle 81"/>
            <p:cNvSpPr>
              <a:spLocks noChangeArrowheads="1"/>
            </p:cNvSpPr>
            <p:nvPr/>
          </p:nvSpPr>
          <p:spPr bwMode="auto">
            <a:xfrm>
              <a:off x="2472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398" name="Rectangle 82"/>
            <p:cNvSpPr>
              <a:spLocks noChangeArrowheads="1"/>
            </p:cNvSpPr>
            <p:nvPr/>
          </p:nvSpPr>
          <p:spPr bwMode="auto">
            <a:xfrm>
              <a:off x="1927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399" name="Rectangle 83"/>
            <p:cNvSpPr>
              <a:spLocks noChangeArrowheads="1"/>
            </p:cNvSpPr>
            <p:nvPr/>
          </p:nvSpPr>
          <p:spPr bwMode="auto">
            <a:xfrm>
              <a:off x="1565" y="3067"/>
              <a:ext cx="635" cy="317"/>
            </a:xfrm>
            <a:prstGeom prst="rect">
              <a:avLst/>
            </a:prstGeom>
            <a:solidFill>
              <a:schemeClr val="folHlink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memory</a:t>
              </a:r>
              <a:endParaRPr lang="cs-CZ" altLang="en-US" sz="2000"/>
            </a:p>
          </p:txBody>
        </p:sp>
        <p:grpSp>
          <p:nvGrpSpPr>
            <p:cNvPr id="16400" name="Group 84"/>
            <p:cNvGrpSpPr>
              <a:grpSpLocks/>
            </p:cNvGrpSpPr>
            <p:nvPr/>
          </p:nvGrpSpPr>
          <p:grpSpPr bwMode="auto">
            <a:xfrm flipV="1">
              <a:off x="1111" y="3384"/>
              <a:ext cx="1588" cy="364"/>
              <a:chOff x="1111" y="3384"/>
              <a:chExt cx="1588" cy="364"/>
            </a:xfrm>
          </p:grpSpPr>
          <p:sp>
            <p:nvSpPr>
              <p:cNvPr id="16401" name="Line 85"/>
              <p:cNvSpPr>
                <a:spLocks noChangeShapeType="1"/>
              </p:cNvSpPr>
              <p:nvPr/>
            </p:nvSpPr>
            <p:spPr bwMode="auto">
              <a:xfrm flipH="1">
                <a:off x="1111" y="3566"/>
                <a:ext cx="158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2" name="Line 86"/>
              <p:cNvSpPr>
                <a:spLocks noChangeShapeType="1"/>
              </p:cNvSpPr>
              <p:nvPr/>
            </p:nvSpPr>
            <p:spPr bwMode="auto">
              <a:xfrm flipH="1">
                <a:off x="1111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3" name="Line 87"/>
              <p:cNvSpPr>
                <a:spLocks noChangeShapeType="1"/>
              </p:cNvSpPr>
              <p:nvPr/>
            </p:nvSpPr>
            <p:spPr bwMode="auto">
              <a:xfrm flipH="1">
                <a:off x="1610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4" name="Line 88"/>
              <p:cNvSpPr>
                <a:spLocks noChangeShapeType="1"/>
              </p:cNvSpPr>
              <p:nvPr/>
            </p:nvSpPr>
            <p:spPr bwMode="auto">
              <a:xfrm flipH="1">
                <a:off x="2200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5" name="Line 89"/>
              <p:cNvSpPr>
                <a:spLocks noChangeShapeType="1"/>
              </p:cNvSpPr>
              <p:nvPr/>
            </p:nvSpPr>
            <p:spPr bwMode="auto">
              <a:xfrm flipH="1">
                <a:off x="2699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6" name="Line 90"/>
              <p:cNvSpPr>
                <a:spLocks noChangeShapeType="1"/>
              </p:cNvSpPr>
              <p:nvPr/>
            </p:nvSpPr>
            <p:spPr bwMode="auto">
              <a:xfrm flipH="1">
                <a:off x="1882" y="3566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6391" name="Line 91"/>
          <p:cNvSpPr>
            <a:spLocks noChangeShapeType="1"/>
          </p:cNvSpPr>
          <p:nvPr/>
        </p:nvSpPr>
        <p:spPr bwMode="auto">
          <a:xfrm>
            <a:off x="1906588" y="3644900"/>
            <a:ext cx="0" cy="7207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Line 92"/>
          <p:cNvSpPr>
            <a:spLocks noChangeShapeType="1"/>
          </p:cNvSpPr>
          <p:nvPr/>
        </p:nvSpPr>
        <p:spPr bwMode="auto">
          <a:xfrm>
            <a:off x="6875463" y="3644900"/>
            <a:ext cx="0" cy="7207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Freeform 94"/>
          <p:cNvSpPr>
            <a:spLocks/>
          </p:cNvSpPr>
          <p:nvPr/>
        </p:nvSpPr>
        <p:spPr bwMode="auto">
          <a:xfrm>
            <a:off x="2554288" y="3644900"/>
            <a:ext cx="3749675" cy="720725"/>
          </a:xfrm>
          <a:custGeom>
            <a:avLst/>
            <a:gdLst>
              <a:gd name="T0" fmla="*/ 2147483646 w 2362"/>
              <a:gd name="T1" fmla="*/ 0 h 454"/>
              <a:gd name="T2" fmla="*/ 0 w 2362"/>
              <a:gd name="T3" fmla="*/ 2147483646 h 454"/>
              <a:gd name="T4" fmla="*/ 2147483646 w 2362"/>
              <a:gd name="T5" fmla="*/ 2147483646 h 454"/>
              <a:gd name="T6" fmla="*/ 2147483646 w 2362"/>
              <a:gd name="T7" fmla="*/ 2147483646 h 454"/>
              <a:gd name="T8" fmla="*/ 0 60000 65536"/>
              <a:gd name="T9" fmla="*/ 0 60000 65536"/>
              <a:gd name="T10" fmla="*/ 0 60000 65536"/>
              <a:gd name="T11" fmla="*/ 0 60000 65536"/>
              <a:gd name="T12" fmla="*/ 0 w 2362"/>
              <a:gd name="T13" fmla="*/ 0 h 454"/>
              <a:gd name="T14" fmla="*/ 2362 w 2362"/>
              <a:gd name="T15" fmla="*/ 454 h 4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62" h="454">
                <a:moveTo>
                  <a:pt x="3" y="0"/>
                </a:moveTo>
                <a:lnTo>
                  <a:pt x="0" y="116"/>
                </a:lnTo>
                <a:lnTo>
                  <a:pt x="2360" y="339"/>
                </a:lnTo>
                <a:lnTo>
                  <a:pt x="2362" y="454"/>
                </a:lnTo>
              </a:path>
            </a:pathLst>
          </a:cu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Freeform 95"/>
          <p:cNvSpPr>
            <a:spLocks/>
          </p:cNvSpPr>
          <p:nvPr/>
        </p:nvSpPr>
        <p:spPr bwMode="auto">
          <a:xfrm flipH="1">
            <a:off x="2554288" y="3644900"/>
            <a:ext cx="3749675" cy="720725"/>
          </a:xfrm>
          <a:custGeom>
            <a:avLst/>
            <a:gdLst>
              <a:gd name="T0" fmla="*/ 2147483646 w 2362"/>
              <a:gd name="T1" fmla="*/ 0 h 454"/>
              <a:gd name="T2" fmla="*/ 0 w 2362"/>
              <a:gd name="T3" fmla="*/ 2147483646 h 454"/>
              <a:gd name="T4" fmla="*/ 2147483646 w 2362"/>
              <a:gd name="T5" fmla="*/ 2147483646 h 454"/>
              <a:gd name="T6" fmla="*/ 2147483646 w 2362"/>
              <a:gd name="T7" fmla="*/ 2147483646 h 454"/>
              <a:gd name="T8" fmla="*/ 0 60000 65536"/>
              <a:gd name="T9" fmla="*/ 0 60000 65536"/>
              <a:gd name="T10" fmla="*/ 0 60000 65536"/>
              <a:gd name="T11" fmla="*/ 0 60000 65536"/>
              <a:gd name="T12" fmla="*/ 0 w 2362"/>
              <a:gd name="T13" fmla="*/ 0 h 454"/>
              <a:gd name="T14" fmla="*/ 2362 w 2362"/>
              <a:gd name="T15" fmla="*/ 454 h 4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62" h="454">
                <a:moveTo>
                  <a:pt x="3" y="0"/>
                </a:moveTo>
                <a:lnTo>
                  <a:pt x="0" y="116"/>
                </a:lnTo>
                <a:lnTo>
                  <a:pt x="2360" y="339"/>
                </a:lnTo>
                <a:lnTo>
                  <a:pt x="2362" y="454"/>
                </a:lnTo>
              </a:path>
            </a:pathLst>
          </a:cu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further breakdown of MIMD – distributed memory</a:t>
            </a:r>
            <a:endParaRPr lang="cs-CZ" alt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Distributed memory</a:t>
            </a:r>
          </a:p>
          <a:p>
            <a:pPr lvl="1"/>
            <a:r>
              <a:rPr lang="en-US" altLang="en-US" smtClean="0"/>
              <a:t>Own address space, message passing</a:t>
            </a:r>
          </a:p>
          <a:p>
            <a:pPr lvl="1"/>
            <a:r>
              <a:rPr lang="en-US" altLang="en-US" smtClean="0"/>
              <a:t>Explicitly program the communication, the distribution of data</a:t>
            </a:r>
          </a:p>
          <a:p>
            <a:pPr lvl="1"/>
            <a:r>
              <a:rPr lang="en-US" altLang="en-US" smtClean="0"/>
              <a:t>Massively parallel processors (MPP)</a:t>
            </a:r>
          </a:p>
          <a:p>
            <a:pPr lvl="2"/>
            <a:r>
              <a:rPr lang="en-US" altLang="en-US" smtClean="0"/>
              <a:t>CPUs and network tightly coupled</a:t>
            </a:r>
          </a:p>
          <a:p>
            <a:pPr lvl="1"/>
            <a:r>
              <a:rPr lang="en-US" altLang="en-US" smtClean="0"/>
              <a:t>Cluster</a:t>
            </a:r>
          </a:p>
          <a:p>
            <a:pPr lvl="2"/>
            <a:r>
              <a:rPr lang="en-US" altLang="en-US" smtClean="0"/>
              <a:t>Composed of off-the-shelf computers connected by an off-the-shelf network</a:t>
            </a:r>
            <a:endParaRPr lang="cs-CZ" altLang="en-US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further breakdown of MIMD – clusters</a:t>
            </a:r>
            <a:endParaRPr lang="cs-CZ" altLang="en-US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Clusters</a:t>
            </a:r>
          </a:p>
          <a:p>
            <a:pPr lvl="1"/>
            <a:r>
              <a:rPr lang="en-US" altLang="en-US" smtClean="0"/>
              <a:t>Hybrid systems</a:t>
            </a:r>
          </a:p>
          <a:p>
            <a:pPr lvl="2"/>
            <a:r>
              <a:rPr lang="en-US" altLang="en-US" smtClean="0"/>
              <a:t>Each node several CPUs with shared memory</a:t>
            </a:r>
          </a:p>
          <a:p>
            <a:pPr lvl="1"/>
            <a:r>
              <a:rPr lang="en-US" altLang="en-US" smtClean="0"/>
              <a:t>Grids</a:t>
            </a:r>
          </a:p>
          <a:p>
            <a:pPr lvl="2"/>
            <a:r>
              <a:rPr lang="en-US" altLang="en-US" smtClean="0"/>
              <a:t>Heterogeneous resources</a:t>
            </a:r>
          </a:p>
          <a:p>
            <a:pPr lvl="2"/>
            <a:r>
              <a:rPr lang="en-US" altLang="en-US" smtClean="0"/>
              <a:t>Connected by Internet</a:t>
            </a:r>
          </a:p>
          <a:p>
            <a:pPr lvl="2"/>
            <a:r>
              <a:rPr lang="en-US" altLang="en-US" smtClean="0"/>
              <a:t>Various resources in the grid do not have a common point of administration</a:t>
            </a:r>
            <a:endParaRPr lang="cs-CZ" altLang="en-US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Parallel programming environments</a:t>
            </a:r>
            <a:endParaRPr lang="cs-CZ" altLang="en-US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5022850"/>
          </a:xfrm>
        </p:spPr>
        <p:txBody>
          <a:bodyPr/>
          <a:lstStyle/>
          <a:p>
            <a:r>
              <a:rPr lang="en-US" altLang="en-US" sz="2600" smtClean="0"/>
              <a:t>OpenMP</a:t>
            </a:r>
          </a:p>
          <a:p>
            <a:pPr lvl="1"/>
            <a:r>
              <a:rPr lang="en-US" altLang="en-US" sz="2200" smtClean="0"/>
              <a:t>Set of language extensions implemented as compiler directives (Fortran, C, C++)</a:t>
            </a:r>
          </a:p>
          <a:p>
            <a:pPr lvl="1"/>
            <a:r>
              <a:rPr lang="en-US" altLang="en-US" sz="2200" smtClean="0"/>
              <a:t>Works well on SMP, less ideal for NUMA or distributed systems</a:t>
            </a:r>
          </a:p>
          <a:p>
            <a:r>
              <a:rPr lang="en-US" altLang="en-US" sz="2600" smtClean="0"/>
              <a:t>MPI</a:t>
            </a:r>
          </a:p>
          <a:p>
            <a:pPr lvl="1"/>
            <a:r>
              <a:rPr lang="en-US" altLang="en-US" sz="2200" smtClean="0"/>
              <a:t>Set of library routines – process management, message passing, collective communication operations</a:t>
            </a:r>
          </a:p>
          <a:p>
            <a:pPr lvl="1"/>
            <a:r>
              <a:rPr lang="en-US" altLang="en-US" sz="2200" smtClean="0"/>
              <a:t>Difficult to write – explicit data distribution, interprocess communication</a:t>
            </a:r>
          </a:p>
          <a:p>
            <a:pPr lvl="1"/>
            <a:r>
              <a:rPr lang="en-US" altLang="en-US" sz="2200" smtClean="0"/>
              <a:t>Good choice of MPP</a:t>
            </a:r>
          </a:p>
          <a:p>
            <a:r>
              <a:rPr lang="en-US" altLang="en-US" sz="2600" smtClean="0"/>
              <a:t>Combination for hybrid systems</a:t>
            </a:r>
            <a:endParaRPr lang="cs-CZ" altLang="en-US" sz="26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jargon</a:t>
            </a:r>
            <a:endParaRPr lang="cs-CZ" altLang="en-US" smtClean="0"/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Task</a:t>
            </a:r>
          </a:p>
          <a:p>
            <a:pPr lvl="1"/>
            <a:r>
              <a:rPr lang="en-US" altLang="en-US"/>
              <a:t>Sequence of instructions that operate together as a group</a:t>
            </a:r>
          </a:p>
          <a:p>
            <a:pPr lvl="1"/>
            <a:r>
              <a:rPr lang="en-US" altLang="en-US"/>
              <a:t>Logical part of an algorithm</a:t>
            </a:r>
          </a:p>
          <a:p>
            <a:r>
              <a:rPr lang="en-US" altLang="en-US"/>
              <a:t>Unit of execution (UE)</a:t>
            </a:r>
          </a:p>
          <a:p>
            <a:pPr lvl="1"/>
            <a:r>
              <a:rPr lang="en-US" altLang="en-US"/>
              <a:t>Process or thread</a:t>
            </a:r>
          </a:p>
          <a:p>
            <a:pPr lvl="1"/>
            <a:r>
              <a:rPr lang="en-US" altLang="en-US"/>
              <a:t>Tasks are mapped to UEs</a:t>
            </a:r>
          </a:p>
          <a:p>
            <a:r>
              <a:rPr lang="en-US" altLang="en-US"/>
              <a:t>Processing element (PE)</a:t>
            </a:r>
          </a:p>
          <a:p>
            <a:pPr lvl="1"/>
            <a:r>
              <a:rPr lang="en-US" altLang="en-US"/>
              <a:t>HW element that executes a stream of instructions</a:t>
            </a:r>
            <a:endParaRPr lang="cs-CZ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jargon</a:t>
            </a:r>
            <a:endParaRPr lang="cs-CZ" altLang="en-US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624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Load balancing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How well the work is distributed among PEs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Synchronization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Enforcing necessary ordering constraints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Synchronous x asynchronous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Coupling two events in time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Race condition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Outcome of a program depends on on the scheduling of UEs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Deadlock</a:t>
            </a:r>
            <a:endParaRPr lang="cs-CZ" altLang="en-US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Performance modeling</a:t>
            </a:r>
            <a:endParaRPr lang="cs-CZ" altLang="en-US" smtClean="0"/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Total running time on one PE</a:t>
            </a:r>
          </a:p>
          <a:p>
            <a:endParaRPr lang="en-US" altLang="en-US"/>
          </a:p>
          <a:p>
            <a:r>
              <a:rPr lang="en-US" altLang="en-US"/>
              <a:t>Total running time on </a:t>
            </a:r>
            <a:r>
              <a:rPr lang="en-US" altLang="en-US" i="1"/>
              <a:t>P</a:t>
            </a:r>
            <a:r>
              <a:rPr lang="en-US" altLang="en-US"/>
              <a:t> PEs</a:t>
            </a:r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Speedup</a:t>
            </a:r>
            <a:endParaRPr lang="cs-CZ" altLang="en-US"/>
          </a:p>
        </p:txBody>
      </p:sp>
      <p:graphicFrame>
        <p:nvGraphicFramePr>
          <p:cNvPr id="22532" name="Object 6"/>
          <p:cNvGraphicFramePr>
            <a:graphicFrameLocks noChangeAspect="1"/>
          </p:cNvGraphicFramePr>
          <p:nvPr/>
        </p:nvGraphicFramePr>
        <p:xfrm>
          <a:off x="1116013" y="2349500"/>
          <a:ext cx="446405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4" name="Equation" r:id="rId3" imgW="2044700" imgH="241300" progId="Equation.3">
                  <p:embed/>
                </p:oleObj>
              </mc:Choice>
              <mc:Fallback>
                <p:oleObj name="Equation" r:id="rId3" imgW="2044700" imgH="241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349500"/>
                        <a:ext cx="4464050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7"/>
          <p:cNvGraphicFramePr>
            <a:graphicFrameLocks noChangeAspect="1"/>
          </p:cNvGraphicFramePr>
          <p:nvPr/>
        </p:nvGraphicFramePr>
        <p:xfrm>
          <a:off x="1042988" y="3429000"/>
          <a:ext cx="4962525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5" name="Equation" r:id="rId5" imgW="2273300" imgH="419100" progId="Equation.3">
                  <p:embed/>
                </p:oleObj>
              </mc:Choice>
              <mc:Fallback>
                <p:oleObj name="Equation" r:id="rId5" imgW="22733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429000"/>
                        <a:ext cx="4962525" cy="91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8"/>
          <p:cNvGraphicFramePr>
            <a:graphicFrameLocks noChangeAspect="1"/>
          </p:cNvGraphicFramePr>
          <p:nvPr/>
        </p:nvGraphicFramePr>
        <p:xfrm>
          <a:off x="2371725" y="5000625"/>
          <a:ext cx="21621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6" name="Equation" r:id="rId7" imgW="990170" imgH="431613" progId="Equation.3">
                  <p:embed/>
                </p:oleObj>
              </mc:Choice>
              <mc:Fallback>
                <p:oleObj name="Equation" r:id="rId7" imgW="990170" imgH="431613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5" y="5000625"/>
                        <a:ext cx="2162175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Performance modeling</a:t>
            </a:r>
            <a:endParaRPr lang="cs-CZ" altLang="en-US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8002588" cy="4662487"/>
          </a:xfrm>
        </p:spPr>
        <p:txBody>
          <a:bodyPr/>
          <a:lstStyle/>
          <a:p>
            <a:r>
              <a:rPr lang="en-US" altLang="en-US" sz="2600" smtClean="0"/>
              <a:t>Efficiency</a:t>
            </a:r>
          </a:p>
          <a:p>
            <a:endParaRPr lang="en-US" altLang="en-US" sz="2600" smtClean="0"/>
          </a:p>
          <a:p>
            <a:endParaRPr lang="en-US" altLang="en-US" sz="2600" smtClean="0"/>
          </a:p>
          <a:p>
            <a:r>
              <a:rPr lang="en-US" altLang="en-US" sz="2600" smtClean="0"/>
              <a:t>Perfect linear speedup: S(P)=P</a:t>
            </a:r>
          </a:p>
          <a:p>
            <a:r>
              <a:rPr lang="en-US" altLang="en-US" sz="2600" smtClean="0"/>
              <a:t>Serial fraction</a:t>
            </a:r>
          </a:p>
          <a:p>
            <a:endParaRPr lang="en-US" altLang="en-US" sz="2600" smtClean="0"/>
          </a:p>
          <a:p>
            <a:endParaRPr lang="en-US" altLang="en-US" sz="2600" smtClean="0"/>
          </a:p>
          <a:p>
            <a:r>
              <a:rPr lang="en-US" altLang="en-US" sz="2600" smtClean="0"/>
              <a:t>Rewrite total running time for P PEs</a:t>
            </a:r>
            <a:endParaRPr lang="cs-CZ" altLang="en-US" sz="2600" smtClean="0"/>
          </a:p>
        </p:txBody>
      </p:sp>
      <p:graphicFrame>
        <p:nvGraphicFramePr>
          <p:cNvPr id="2355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835150" y="2205038"/>
          <a:ext cx="3548063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8" name="Equation" r:id="rId3" imgW="1625600" imgH="431800" progId="Equation.3">
                  <p:embed/>
                </p:oleObj>
              </mc:Choice>
              <mc:Fallback>
                <p:oleObj name="Equation" r:id="rId3" imgW="16256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205038"/>
                        <a:ext cx="3548063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1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339975" y="4076700"/>
          <a:ext cx="2687638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9" name="Equation" r:id="rId5" imgW="1231900" imgH="457200" progId="Equation.3">
                  <p:embed/>
                </p:oleObj>
              </mc:Choice>
              <mc:Fallback>
                <p:oleObj name="Equation" r:id="rId5" imgW="123190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4076700"/>
                        <a:ext cx="2687638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12"/>
          <p:cNvGraphicFramePr>
            <a:graphicFrameLocks noChangeAspect="1"/>
          </p:cNvGraphicFramePr>
          <p:nvPr/>
        </p:nvGraphicFramePr>
        <p:xfrm>
          <a:off x="1763713" y="5661025"/>
          <a:ext cx="4681537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0" name="Equation" r:id="rId7" imgW="2145369" imgH="393529" progId="Equation.3">
                  <p:embed/>
                </p:oleObj>
              </mc:Choice>
              <mc:Fallback>
                <p:oleObj name="Equation" r:id="rId7" imgW="2145369" imgH="39352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5661025"/>
                        <a:ext cx="4681537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Amdahl’s law</a:t>
            </a:r>
            <a:endParaRPr lang="cs-CZ" alt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8002588" cy="4411662"/>
          </a:xfrm>
        </p:spPr>
        <p:txBody>
          <a:bodyPr/>
          <a:lstStyle/>
          <a:p>
            <a:r>
              <a:rPr lang="en-US" altLang="en-US" sz="2600" smtClean="0"/>
              <a:t>Rewriting the speedup</a:t>
            </a:r>
          </a:p>
          <a:p>
            <a:endParaRPr lang="en-US" altLang="en-US" sz="2600" smtClean="0"/>
          </a:p>
          <a:p>
            <a:endParaRPr lang="en-US" altLang="en-US" sz="2600" smtClean="0"/>
          </a:p>
          <a:p>
            <a:endParaRPr lang="en-US" altLang="en-US" sz="2600" smtClean="0"/>
          </a:p>
          <a:p>
            <a:r>
              <a:rPr lang="en-US" altLang="en-US" sz="2600" smtClean="0"/>
              <a:t>No overhead in the parallel part</a:t>
            </a:r>
          </a:p>
          <a:p>
            <a:r>
              <a:rPr lang="en-US" altLang="en-US" sz="2600" smtClean="0"/>
              <a:t>The same problem with varying number of CPUs</a:t>
            </a:r>
          </a:p>
          <a:p>
            <a:r>
              <a:rPr lang="en-US" altLang="en-US" sz="2600" smtClean="0"/>
              <a:t>Very large number of CPUs</a:t>
            </a:r>
          </a:p>
          <a:p>
            <a:endParaRPr lang="cs-CZ" altLang="en-US" sz="2600" smtClean="0"/>
          </a:p>
        </p:txBody>
      </p:sp>
      <p:graphicFrame>
        <p:nvGraphicFramePr>
          <p:cNvPr id="24580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258888" y="2349500"/>
          <a:ext cx="5456237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8" name="Equation" r:id="rId3" imgW="2501900" imgH="622300" progId="Equation.3">
                  <p:embed/>
                </p:oleObj>
              </mc:Choice>
              <mc:Fallback>
                <p:oleObj name="Equation" r:id="rId3" imgW="2501900" imgH="622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349500"/>
                        <a:ext cx="5456237" cy="135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1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763713" y="5013325"/>
          <a:ext cx="4395787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9" name="Equation" r:id="rId5" imgW="1892300" imgH="584200" progId="Equation.3">
                  <p:embed/>
                </p:oleObj>
              </mc:Choice>
              <mc:Fallback>
                <p:oleObj name="Equation" r:id="rId5" imgW="1892300" imgH="584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5013325"/>
                        <a:ext cx="4395787" cy="135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Gustafson’s law</a:t>
            </a:r>
            <a:endParaRPr lang="cs-CZ" altLang="en-US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8218488" cy="4878387"/>
          </a:xfrm>
        </p:spPr>
        <p:txBody>
          <a:bodyPr/>
          <a:lstStyle/>
          <a:p>
            <a:r>
              <a:rPr lang="en-US" altLang="en-US" sz="2600" smtClean="0"/>
              <a:t>Rewrite total running time when executed on P PEs</a:t>
            </a:r>
          </a:p>
          <a:p>
            <a:endParaRPr lang="en-US" altLang="en-US" sz="2600" smtClean="0"/>
          </a:p>
          <a:p>
            <a:r>
              <a:rPr lang="en-US" altLang="en-US" sz="2600" smtClean="0"/>
              <a:t>Scaled serial fraction</a:t>
            </a:r>
          </a:p>
          <a:p>
            <a:endParaRPr lang="en-US" altLang="en-US" sz="2600" smtClean="0"/>
          </a:p>
          <a:p>
            <a:r>
              <a:rPr lang="en-US" altLang="en-US" sz="2600" smtClean="0"/>
              <a:t>Rewrite</a:t>
            </a:r>
          </a:p>
          <a:p>
            <a:endParaRPr lang="en-US" altLang="en-US" sz="2600" smtClean="0"/>
          </a:p>
          <a:p>
            <a:r>
              <a:rPr lang="en-US" altLang="en-US" sz="2600" smtClean="0"/>
              <a:t>Rewrite speedup – scaled speedup</a:t>
            </a:r>
          </a:p>
          <a:p>
            <a:endParaRPr lang="en-US" altLang="en-US" sz="2600" smtClean="0"/>
          </a:p>
          <a:p>
            <a:r>
              <a:rPr lang="en-US" altLang="en-US" sz="2600" smtClean="0"/>
              <a:t>What happens, when the number of PEs is increased (</a:t>
            </a:r>
            <a:r>
              <a:rPr lang="el-GR" altLang="en-US" sz="2600" smtClean="0">
                <a:cs typeface="Arial" panose="020B0604020202020204" pitchFamily="34" charset="0"/>
              </a:rPr>
              <a:t>γ</a:t>
            </a:r>
            <a:r>
              <a:rPr lang="en-US" altLang="en-US" sz="2600" baseline="-25000" smtClean="0">
                <a:cs typeface="Arial" panose="020B0604020202020204" pitchFamily="34" charset="0"/>
              </a:rPr>
              <a:t>scaled</a:t>
            </a:r>
            <a:r>
              <a:rPr lang="en-US" altLang="en-US" sz="2600" smtClean="0">
                <a:cs typeface="Arial" panose="020B0604020202020204" pitchFamily="34" charset="0"/>
              </a:rPr>
              <a:t> is constant</a:t>
            </a:r>
            <a:r>
              <a:rPr lang="en-US" altLang="en-US" sz="2600" smtClean="0"/>
              <a:t>)?</a:t>
            </a:r>
            <a:endParaRPr lang="cs-CZ" altLang="en-US" sz="2600" smtClean="0"/>
          </a:p>
        </p:txBody>
      </p:sp>
      <p:graphicFrame>
        <p:nvGraphicFramePr>
          <p:cNvPr id="25604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619250" y="2205038"/>
          <a:ext cx="5200650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0" name="Equation" r:id="rId3" imgW="2387600" imgH="241300" progId="Equation.3">
                  <p:embed/>
                </p:oleObj>
              </mc:Choice>
              <mc:Fallback>
                <p:oleObj name="Equation" r:id="rId3" imgW="2387600" imgH="241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2205038"/>
                        <a:ext cx="5200650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492500" y="2924175"/>
          <a:ext cx="322897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1" name="Equation" r:id="rId5" imgW="1485900" imgH="457200" progId="Equation.3">
                  <p:embed/>
                </p:oleObj>
              </mc:Choice>
              <mc:Fallback>
                <p:oleObj name="Equation" r:id="rId5" imgW="148590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2924175"/>
                        <a:ext cx="322897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8"/>
          <p:cNvGraphicFramePr>
            <a:graphicFrameLocks noChangeAspect="1"/>
          </p:cNvGraphicFramePr>
          <p:nvPr/>
        </p:nvGraphicFramePr>
        <p:xfrm>
          <a:off x="1692275" y="4076700"/>
          <a:ext cx="59753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2" name="Equation" r:id="rId7" imgW="2743200" imgH="228600" progId="Equation.3">
                  <p:embed/>
                </p:oleObj>
              </mc:Choice>
              <mc:Fallback>
                <p:oleObj name="Equation" r:id="rId7" imgW="274320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4076700"/>
                        <a:ext cx="597535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Object 9"/>
          <p:cNvGraphicFramePr>
            <a:graphicFrameLocks noChangeAspect="1"/>
          </p:cNvGraphicFramePr>
          <p:nvPr/>
        </p:nvGraphicFramePr>
        <p:xfrm>
          <a:off x="1692275" y="5084763"/>
          <a:ext cx="31813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3" name="Equation" r:id="rId9" imgW="1460500" imgH="228600" progId="Equation.3">
                  <p:embed/>
                </p:oleObj>
              </mc:Choice>
              <mc:Fallback>
                <p:oleObj name="Equation" r:id="rId9" imgW="14605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5084763"/>
                        <a:ext cx="318135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Communication</a:t>
            </a:r>
            <a:endParaRPr lang="cs-CZ" altLang="en-US" smtClean="0"/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The total time for message transfer (</a:t>
            </a:r>
            <a:r>
              <a:rPr lang="en-US" altLang="en-US">
                <a:cs typeface="Arial" panose="020B0604020202020204" pitchFamily="34" charset="0"/>
              </a:rPr>
              <a:t>Bandwidth </a:t>
            </a:r>
            <a:r>
              <a:rPr lang="el-GR" altLang="en-US">
                <a:cs typeface="Arial" panose="020B0604020202020204" pitchFamily="34" charset="0"/>
              </a:rPr>
              <a:t>β</a:t>
            </a:r>
            <a:r>
              <a:rPr lang="en-US" altLang="en-US">
                <a:cs typeface="Arial" panose="020B0604020202020204" pitchFamily="34" charset="0"/>
              </a:rPr>
              <a:t>, length N)</a:t>
            </a:r>
            <a:endParaRPr lang="en-US" altLang="en-US"/>
          </a:p>
          <a:p>
            <a:r>
              <a:rPr lang="en-US" altLang="en-US"/>
              <a:t>Latency </a:t>
            </a:r>
            <a:r>
              <a:rPr lang="el-GR" altLang="en-US">
                <a:cs typeface="Arial" panose="020B0604020202020204" pitchFamily="34" charset="0"/>
              </a:rPr>
              <a:t>α</a:t>
            </a:r>
            <a:endParaRPr lang="en-US" altLang="en-US">
              <a:cs typeface="Arial" panose="020B0604020202020204" pitchFamily="34" charset="0"/>
            </a:endParaRPr>
          </a:p>
          <a:p>
            <a:pPr lvl="1"/>
            <a:r>
              <a:rPr lang="en-US" altLang="en-US">
                <a:cs typeface="Arial" panose="020B0604020202020204" pitchFamily="34" charset="0"/>
              </a:rPr>
              <a:t>Fixed cost</a:t>
            </a:r>
          </a:p>
          <a:p>
            <a:pPr lvl="1"/>
            <a:r>
              <a:rPr lang="en-US" altLang="en-US">
                <a:cs typeface="Arial" panose="020B0604020202020204" pitchFamily="34" charset="0"/>
              </a:rPr>
              <a:t>The time it takes to send an empty message to the time it is received</a:t>
            </a:r>
          </a:p>
          <a:p>
            <a:r>
              <a:rPr lang="en-US" altLang="en-US">
                <a:cs typeface="Arial" panose="020B0604020202020204" pitchFamily="34" charset="0"/>
              </a:rPr>
              <a:t>Latency hiding</a:t>
            </a:r>
          </a:p>
          <a:p>
            <a:pPr lvl="1"/>
            <a:r>
              <a:rPr lang="en-US" altLang="en-US">
                <a:cs typeface="Arial" panose="020B0604020202020204" pitchFamily="34" charset="0"/>
              </a:rPr>
              <a:t>Overlapping communication</a:t>
            </a:r>
          </a:p>
          <a:p>
            <a:pPr lvl="1"/>
            <a:r>
              <a:rPr lang="en-US" altLang="en-US">
                <a:cs typeface="Arial" panose="020B0604020202020204" pitchFamily="34" charset="0"/>
              </a:rPr>
              <a:t>Mapping multiple UEs to each PE</a:t>
            </a:r>
            <a:endParaRPr lang="el-GR" altLang="en-US">
              <a:cs typeface="Arial" panose="020B0604020202020204" pitchFamily="34" charset="0"/>
            </a:endParaRPr>
          </a:p>
        </p:txBody>
      </p:sp>
      <p:graphicFrame>
        <p:nvGraphicFramePr>
          <p:cNvPr id="26628" name="Object 6"/>
          <p:cNvGraphicFramePr>
            <a:graphicFrameLocks noChangeAspect="1"/>
          </p:cNvGraphicFramePr>
          <p:nvPr/>
        </p:nvGraphicFramePr>
        <p:xfrm>
          <a:off x="5076825" y="2565400"/>
          <a:ext cx="28765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Equation" r:id="rId3" imgW="1320227" imgH="418918" progId="Equation.3">
                  <p:embed/>
                </p:oleObj>
              </mc:Choice>
              <mc:Fallback>
                <p:oleObj name="Equation" r:id="rId3" imgW="1320227" imgH="418918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2565400"/>
                        <a:ext cx="28765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Design patterns</a:t>
            </a:r>
            <a:endParaRPr lang="cs-CZ" altLang="en-US" smtClean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457200" y="1719263"/>
            <a:ext cx="82296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Organized into design spaces</a:t>
            </a:r>
          </a:p>
          <a:p>
            <a:r>
              <a:rPr lang="en-US" altLang="en-US"/>
              <a:t>Guidance through the entire process of developing a parallel program</a:t>
            </a:r>
            <a:endParaRPr lang="cs-CZ" altLang="en-US"/>
          </a:p>
        </p:txBody>
      </p:sp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2555875" y="3429000"/>
            <a:ext cx="3024188" cy="431800"/>
          </a:xfrm>
          <a:prstGeom prst="rect">
            <a:avLst/>
          </a:prstGeom>
          <a:solidFill>
            <a:schemeClr val="accent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en-US" sz="1800"/>
              <a:t>Finding Concurrency</a:t>
            </a:r>
            <a:endParaRPr lang="cs-CZ" altLang="en-US" sz="1800"/>
          </a:p>
        </p:txBody>
      </p:sp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2555875" y="6021388"/>
            <a:ext cx="3024188" cy="431800"/>
          </a:xfrm>
          <a:prstGeom prst="rect">
            <a:avLst/>
          </a:prstGeom>
          <a:solidFill>
            <a:schemeClr val="accent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en-US" sz="1800"/>
              <a:t>Implementation Mechanisms</a:t>
            </a:r>
            <a:endParaRPr lang="cs-CZ" altLang="en-US" sz="1800"/>
          </a:p>
        </p:txBody>
      </p:sp>
      <p:sp>
        <p:nvSpPr>
          <p:cNvPr id="27654" name="Rectangle 8"/>
          <p:cNvSpPr>
            <a:spLocks noChangeArrowheads="1"/>
          </p:cNvSpPr>
          <p:nvPr/>
        </p:nvSpPr>
        <p:spPr bwMode="auto">
          <a:xfrm>
            <a:off x="2555875" y="4292600"/>
            <a:ext cx="3024188" cy="431800"/>
          </a:xfrm>
          <a:prstGeom prst="rect">
            <a:avLst/>
          </a:prstGeom>
          <a:solidFill>
            <a:schemeClr val="accent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en-US" sz="1800"/>
              <a:t>Algorithm Structure</a:t>
            </a:r>
            <a:endParaRPr lang="cs-CZ" altLang="en-US" sz="1800"/>
          </a:p>
        </p:txBody>
      </p:sp>
      <p:sp>
        <p:nvSpPr>
          <p:cNvPr id="27655" name="Rectangle 9"/>
          <p:cNvSpPr>
            <a:spLocks noChangeArrowheads="1"/>
          </p:cNvSpPr>
          <p:nvPr/>
        </p:nvSpPr>
        <p:spPr bwMode="auto">
          <a:xfrm>
            <a:off x="2555875" y="5157788"/>
            <a:ext cx="3024188" cy="431800"/>
          </a:xfrm>
          <a:prstGeom prst="rect">
            <a:avLst/>
          </a:prstGeom>
          <a:solidFill>
            <a:schemeClr val="accent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en-US" sz="1800"/>
              <a:t>Supporting Structures</a:t>
            </a:r>
            <a:endParaRPr lang="cs-CZ" altLang="en-US" sz="1800"/>
          </a:p>
        </p:txBody>
      </p:sp>
      <p:sp>
        <p:nvSpPr>
          <p:cNvPr id="27656" name="Line 10"/>
          <p:cNvSpPr>
            <a:spLocks noChangeShapeType="1"/>
          </p:cNvSpPr>
          <p:nvPr/>
        </p:nvSpPr>
        <p:spPr bwMode="auto">
          <a:xfrm>
            <a:off x="4067175" y="3860800"/>
            <a:ext cx="0" cy="431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Line 11"/>
          <p:cNvSpPr>
            <a:spLocks noChangeShapeType="1"/>
          </p:cNvSpPr>
          <p:nvPr/>
        </p:nvSpPr>
        <p:spPr bwMode="auto">
          <a:xfrm>
            <a:off x="4067175" y="4724400"/>
            <a:ext cx="0" cy="431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8" name="Line 12"/>
          <p:cNvSpPr>
            <a:spLocks noChangeShapeType="1"/>
          </p:cNvSpPr>
          <p:nvPr/>
        </p:nvSpPr>
        <p:spPr bwMode="auto">
          <a:xfrm>
            <a:off x="4067175" y="5589588"/>
            <a:ext cx="0" cy="431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Design spaces</a:t>
            </a:r>
            <a:endParaRPr lang="cs-CZ" alt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Finding Concurrency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Structuring the problem to expose exploitable concurrency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High-level algorithmic issues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Algorithm Structure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Structuring the algorithm to take advantage of potential concurrency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How to use concurrency exposed in Finding Concurrency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Overall strategies for exploiting concurrency</a:t>
            </a:r>
            <a:endParaRPr lang="cs-CZ" altLang="en-US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Design spaces</a:t>
            </a:r>
            <a:endParaRPr lang="cs-CZ" alt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Supporting Structure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Intermediate stage between Algorithm structure and Implementation mechanisms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Program-structuring approaches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Commonly used data structures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Implementation mechanisms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How the patterns of the higher-level spaces are mapped into particular programming environments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Not patterns</a:t>
            </a:r>
            <a:endParaRPr lang="cs-CZ" altLang="en-US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Design process</a:t>
            </a:r>
            <a:endParaRPr lang="cs-CZ" alt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Design process starts in the problem domain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The ultimate aim of the design process is software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At some point, the design elements change into ones relevant to program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Program domain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Be careful!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After a problem has been mapped onto the program domain too early, it can be difficult to see opportunities to exploit concurrency</a:t>
            </a:r>
            <a:endParaRPr lang="cs-CZ" alt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Kuba">
  <a:themeElements>
    <a:clrScheme name="1_Kub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1_Kub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Kub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ub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Kuba</Template>
  <TotalTime>949</TotalTime>
  <Words>981</Words>
  <Application>Microsoft Office PowerPoint</Application>
  <PresentationFormat>On-screen Show (4:3)</PresentationFormat>
  <Paragraphs>231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Wingdings</vt:lpstr>
      <vt:lpstr>1_Kuba</vt:lpstr>
      <vt:lpstr>Equation</vt:lpstr>
      <vt:lpstr>Introduction, background, jargon</vt:lpstr>
      <vt:lpstr>Literature</vt:lpstr>
      <vt:lpstr>Parallel programming</vt:lpstr>
      <vt:lpstr>Goals</vt:lpstr>
      <vt:lpstr>Laboratory – overview</vt:lpstr>
      <vt:lpstr>Parlab</vt:lpstr>
      <vt:lpstr>Gpulab</vt:lpstr>
      <vt:lpstr>SLURM – crash course</vt:lpstr>
      <vt:lpstr>Infiniband protocol stack</vt:lpstr>
      <vt:lpstr>InfiniBand – RDMA (Remote DMA)</vt:lpstr>
      <vt:lpstr>InfiniBand – latency</vt:lpstr>
      <vt:lpstr>Flynn’s taxonomy</vt:lpstr>
      <vt:lpstr>A further breakdown of MIMD – shared memory</vt:lpstr>
      <vt:lpstr>A further breakdown of MIMD – NUMA</vt:lpstr>
      <vt:lpstr>A further breakdown of MIMD – distributed memory</vt:lpstr>
      <vt:lpstr>A further breakdown of MIMD – clusters</vt:lpstr>
      <vt:lpstr>Parallel programming environments</vt:lpstr>
      <vt:lpstr>The jargon</vt:lpstr>
      <vt:lpstr>The jargon</vt:lpstr>
      <vt:lpstr>Performance modeling</vt:lpstr>
      <vt:lpstr>Performance modeling</vt:lpstr>
      <vt:lpstr>Amdahl’s law</vt:lpstr>
      <vt:lpstr>Gustafson’s law</vt:lpstr>
      <vt:lpstr>Communication</vt:lpstr>
      <vt:lpstr>Design patterns</vt:lpstr>
      <vt:lpstr>Design spaces</vt:lpstr>
      <vt:lpstr>Design spaces</vt:lpstr>
      <vt:lpstr>Design process</vt:lpstr>
    </vt:vector>
  </TitlesOfParts>
  <Company>KSI, MFF UK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Programovani v asembleru 1</dc:title>
  <dc:creator>Jakub Yaghob</dc:creator>
  <cp:lastModifiedBy>Jakub Yaghob</cp:lastModifiedBy>
  <cp:revision>154</cp:revision>
  <cp:lastPrinted>1601-01-01T00:00:00Z</cp:lastPrinted>
  <dcterms:created xsi:type="dcterms:W3CDTF">2003-09-28T21:26:58Z</dcterms:created>
  <dcterms:modified xsi:type="dcterms:W3CDTF">2023-02-14T14:39:16Z</dcterms:modified>
</cp:coreProperties>
</file>