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2205" autoAdjust="0"/>
    <p:restoredTop sz="94660"/>
  </p:normalViewPr>
  <p:slideViewPr>
    <p:cSldViewPr>
      <p:cViewPr varScale="1">
        <p:scale>
          <a:sx n="168" d="100"/>
          <a:sy n="168" d="100"/>
        </p:scale>
        <p:origin x="120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EB2234-7682-452F-88A3-285DBB7ADD00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21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21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03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2022-01-04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Virtual functions &amp; visitors</a:t>
            </a:r>
            <a:endParaRPr lang="cs-CZ" noProof="1"/>
          </a:p>
        </p:txBody>
      </p:sp>
      <p:sp>
        <p:nvSpPr>
          <p:cNvPr id="185347" name="Rectangle 1027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132857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pattern and lambda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operator() may be overloaded in a </a:t>
            </a:r>
            <a:r>
              <a:rPr lang="en-US" dirty="0" err="1"/>
              <a:t>functor</a:t>
            </a:r>
            <a:r>
              <a:rPr lang="en-US" dirty="0"/>
              <a:t> – </a:t>
            </a:r>
            <a:r>
              <a:rPr lang="en-US" i="1" dirty="0"/>
              <a:t>compile-time polymorphism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ftorA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void operator()(ConcreteObject1 &amp; x) { </a:t>
            </a:r>
            <a:r>
              <a:rPr lang="en-US" dirty="0" err="1"/>
              <a:t>x.something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  void operator()(ConcreteObject2 &amp; x) { </a:t>
            </a:r>
            <a:r>
              <a:rPr lang="en-US" dirty="0" err="1"/>
              <a:t>x.something_else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invokeA</a:t>
            </a:r>
            <a:r>
              <a:rPr lang="en-US" dirty="0"/>
              <a:t>(</a:t>
            </a:r>
            <a:r>
              <a:rPr lang="en-US" dirty="0" err="1"/>
              <a:t>AbstractObject</a:t>
            </a:r>
            <a:r>
              <a:rPr lang="en-US" dirty="0"/>
              <a:t> * p) {</a:t>
            </a:r>
          </a:p>
          <a:p>
            <a:pPr lvl="4"/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FunctorVisitor</a:t>
            </a:r>
            <a:r>
              <a:rPr lang="en-US" dirty="0"/>
              <a:t> cv(</a:t>
            </a:r>
            <a:r>
              <a:rPr lang="en-US" dirty="0" err="1"/>
              <a:t>ftorA</a:t>
            </a:r>
            <a:r>
              <a:rPr lang="en-US" dirty="0"/>
              <a:t>()); </a:t>
            </a:r>
          </a:p>
          <a:p>
            <a:pPr lvl="4"/>
            <a:r>
              <a:rPr lang="en-US" dirty="0"/>
              <a:t>  p-&gt;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(cv); 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polymorphic </a:t>
            </a:r>
            <a:r>
              <a:rPr lang="en-US" dirty="0" err="1"/>
              <a:t>ftorA</a:t>
            </a:r>
            <a:r>
              <a:rPr lang="en-US" dirty="0"/>
              <a:t> vs. concrete visitor:</a:t>
            </a:r>
          </a:p>
          <a:p>
            <a:pPr lvl="2"/>
            <a:r>
              <a:rPr lang="en-US" dirty="0" err="1"/>
              <a:t>ftorA</a:t>
            </a:r>
            <a:r>
              <a:rPr lang="en-US" dirty="0"/>
              <a:t> is not derived from </a:t>
            </a:r>
            <a:r>
              <a:rPr lang="en-US" dirty="0" err="1"/>
              <a:t>AbstractVisitor</a:t>
            </a:r>
            <a:r>
              <a:rPr lang="en-US" dirty="0"/>
              <a:t>, operator() are not virtual</a:t>
            </a:r>
          </a:p>
          <a:p>
            <a:pPr lvl="2"/>
            <a:r>
              <a:rPr lang="en-US" dirty="0"/>
              <a:t>non-</a:t>
            </a:r>
            <a:r>
              <a:rPr lang="en-US" dirty="0" err="1"/>
              <a:t>virtuality</a:t>
            </a:r>
            <a:r>
              <a:rPr lang="en-US" dirty="0"/>
              <a:t> allows tricks impossible with visitors: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ftorA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void operator()(ConcreteObject1 &amp; x) { </a:t>
            </a:r>
            <a:r>
              <a:rPr lang="en-US" dirty="0" err="1"/>
              <a:t>x.something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  template&lt;</a:t>
            </a:r>
            <a:r>
              <a:rPr lang="en-US" dirty="0" err="1"/>
              <a:t>typename</a:t>
            </a:r>
            <a:r>
              <a:rPr lang="en-US" dirty="0"/>
              <a:t> O&gt; void operator()(O &amp;&amp; x) { </a:t>
            </a:r>
            <a:r>
              <a:rPr lang="en-US" dirty="0" err="1"/>
              <a:t>x.something_default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especially useful if the object-type hierarchy contains intermediate abstract objects: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ftorA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void operator()(</a:t>
            </a:r>
            <a:r>
              <a:rPr lang="en-US" dirty="0" err="1"/>
              <a:t>IntermediateObjectA</a:t>
            </a:r>
            <a:r>
              <a:rPr lang="en-US" dirty="0"/>
              <a:t> &amp; x) { </a:t>
            </a:r>
            <a:r>
              <a:rPr lang="en-US" dirty="0" err="1"/>
              <a:t>x.something_in_A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  void operator()(</a:t>
            </a:r>
            <a:r>
              <a:rPr lang="en-US" dirty="0" err="1"/>
              <a:t>IntermediateObjectB</a:t>
            </a:r>
            <a:r>
              <a:rPr lang="en-US" dirty="0"/>
              <a:t> &amp; x) { </a:t>
            </a:r>
            <a:r>
              <a:rPr lang="en-US" dirty="0" err="1"/>
              <a:t>x.something_in_B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  template&lt;</a:t>
            </a:r>
            <a:r>
              <a:rPr lang="en-US" dirty="0" err="1"/>
              <a:t>typename</a:t>
            </a:r>
            <a:r>
              <a:rPr lang="en-US" dirty="0"/>
              <a:t> O&gt; void operator()(O &amp;&amp; x) { </a:t>
            </a:r>
            <a:r>
              <a:rPr lang="en-US" dirty="0" err="1"/>
              <a:t>x.something_default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functor</a:t>
            </a:r>
            <a:r>
              <a:rPr lang="en-US" dirty="0"/>
              <a:t> may contain less functions than an equivalent visitor</a:t>
            </a:r>
          </a:p>
          <a:p>
            <a:pPr lvl="2"/>
            <a:r>
              <a:rPr lang="en-US" dirty="0"/>
              <a:t>simplest cases may be handled by a lambda</a:t>
            </a:r>
          </a:p>
          <a:p>
            <a:pPr lvl="1"/>
            <a:r>
              <a:rPr lang="en-US" dirty="0"/>
              <a:t>run-time cost is roughly the same as for visitors</a:t>
            </a:r>
          </a:p>
          <a:p>
            <a:pPr lvl="2"/>
            <a:r>
              <a:rPr lang="en-US" dirty="0"/>
              <a:t>dominated by the two virtual calls </a:t>
            </a:r>
            <a:r>
              <a:rPr lang="en-US" dirty="0" err="1"/>
              <a:t>accept+visit</a:t>
            </a:r>
            <a:r>
              <a:rPr lang="en-US" dirty="0"/>
              <a:t>, the non-virtual calls are negligible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274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Visitor pattern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The statically-polymorphic interface may be wrapped into the </a:t>
            </a:r>
            <a:r>
              <a:rPr lang="en-US" dirty="0" err="1"/>
              <a:t>AbstractObject</a:t>
            </a:r>
            <a:endParaRPr lang="en-US" dirty="0"/>
          </a:p>
          <a:p>
            <a:pPr lvl="2"/>
            <a:r>
              <a:rPr lang="en-US" dirty="0"/>
              <a:t>It makes the underlying visitor mechanism invisible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AbstractObject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virtual ~</a:t>
            </a:r>
            <a:r>
              <a:rPr lang="en-US" dirty="0" err="1"/>
              <a:t>AbstractObject</a:t>
            </a:r>
            <a:r>
              <a:rPr lang="en-US" dirty="0"/>
              <a:t>() </a:t>
            </a:r>
            <a:r>
              <a:rPr lang="en-US" dirty="0" err="1"/>
              <a:t>noexcept</a:t>
            </a:r>
            <a:r>
              <a:rPr lang="en-US" dirty="0"/>
              <a:t> {}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template&lt;</a:t>
            </a:r>
            <a:r>
              <a:rPr lang="en-US" dirty="0" err="1"/>
              <a:t>typename</a:t>
            </a:r>
            <a:r>
              <a:rPr lang="en-US" dirty="0"/>
              <a:t> F&gt; void </a:t>
            </a:r>
            <a:r>
              <a:rPr lang="en-US" dirty="0" err="1">
                <a:solidFill>
                  <a:schemeClr val="accent1"/>
                </a:solidFill>
              </a:rPr>
              <a:t>accept_static</a:t>
            </a:r>
            <a:r>
              <a:rPr lang="en-US" dirty="0"/>
              <a:t>(F f)</a:t>
            </a:r>
          </a:p>
          <a:p>
            <a:pPr lvl="4"/>
            <a:r>
              <a:rPr lang="en-US" dirty="0"/>
              <a:t>  {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 </a:t>
            </a:r>
            <a:r>
              <a:rPr lang="en-US" dirty="0" err="1"/>
              <a:t>FunctorVisitor</a:t>
            </a:r>
            <a:r>
              <a:rPr lang="en-US" dirty="0"/>
              <a:t>(</a:t>
            </a:r>
            <a:r>
              <a:rPr lang="en-US" dirty="0" err="1"/>
              <a:t>std</a:t>
            </a:r>
            <a:r>
              <a:rPr lang="en-US" dirty="0"/>
              <a:t>::move(f))); }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AbstractVisitor</a:t>
            </a:r>
            <a:r>
              <a:rPr lang="en-US" dirty="0"/>
              <a:t> &amp; v) = 0;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/>
              <a:t>p-&gt;</a:t>
            </a:r>
            <a:r>
              <a:rPr lang="en-US" dirty="0" err="1">
                <a:solidFill>
                  <a:schemeClr val="accent1"/>
                </a:solidFill>
              </a:rPr>
              <a:t>accept_static</a:t>
            </a:r>
            <a:r>
              <a:rPr lang="en-US" dirty="0"/>
              <a:t>([](auto &amp;&amp; x){ </a:t>
            </a:r>
            <a:r>
              <a:rPr lang="en-US" dirty="0" err="1"/>
              <a:t>x.something</a:t>
            </a:r>
            <a:r>
              <a:rPr lang="en-US" dirty="0"/>
              <a:t>(); });</a:t>
            </a:r>
          </a:p>
          <a:p>
            <a:pPr lvl="1"/>
            <a:r>
              <a:rPr lang="en-US" dirty="0"/>
              <a:t>The statically-polymorphic </a:t>
            </a:r>
            <a:r>
              <a:rPr lang="en-US" dirty="0" err="1"/>
              <a:t>functors</a:t>
            </a:r>
            <a:r>
              <a:rPr lang="en-US" dirty="0"/>
              <a:t> (supplied to </a:t>
            </a:r>
            <a:r>
              <a:rPr lang="en-US" dirty="0" err="1"/>
              <a:t>accept_static</a:t>
            </a:r>
            <a:r>
              <a:rPr lang="en-US" dirty="0"/>
              <a:t>) may sometimes adapt automatically to a new concrete object type</a:t>
            </a:r>
          </a:p>
          <a:p>
            <a:pPr lvl="2"/>
            <a:r>
              <a:rPr lang="en-US" dirty="0"/>
              <a:t>The underlying </a:t>
            </a:r>
            <a:r>
              <a:rPr lang="en-US" dirty="0" err="1"/>
              <a:t>AbstractVisitor</a:t>
            </a:r>
            <a:r>
              <a:rPr lang="en-US" dirty="0"/>
              <a:t> and </a:t>
            </a:r>
            <a:r>
              <a:rPr lang="en-US" dirty="0" err="1"/>
              <a:t>FunctorVisitor</a:t>
            </a:r>
            <a:r>
              <a:rPr lang="en-US" dirty="0"/>
              <a:t> must still be manually adjusted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The (polymorphic) </a:t>
            </a:r>
            <a:r>
              <a:rPr lang="en-US" dirty="0" err="1"/>
              <a:t>functor</a:t>
            </a:r>
            <a:r>
              <a:rPr lang="en-US" dirty="0"/>
              <a:t> is usually passed by value</a:t>
            </a:r>
          </a:p>
          <a:p>
            <a:pPr lvl="2"/>
            <a:r>
              <a:rPr lang="en-US" dirty="0"/>
              <a:t>It does not support self-modifying </a:t>
            </a:r>
            <a:r>
              <a:rPr lang="en-US" dirty="0" err="1"/>
              <a:t>functors</a:t>
            </a:r>
            <a:r>
              <a:rPr lang="en-US" dirty="0"/>
              <a:t> (mutable lambdas)</a:t>
            </a:r>
          </a:p>
          <a:p>
            <a:pPr lvl="2"/>
            <a:r>
              <a:rPr lang="en-US" dirty="0"/>
              <a:t>Programmers are used to this from library algorithms etc.</a:t>
            </a:r>
          </a:p>
          <a:p>
            <a:pPr lvl="1"/>
            <a:r>
              <a:rPr lang="en-US" dirty="0"/>
              <a:t>Visitors must always passed by reference</a:t>
            </a:r>
          </a:p>
          <a:p>
            <a:pPr lvl="2"/>
            <a:r>
              <a:rPr lang="en-US" dirty="0"/>
              <a:t>Otherwise the virtual functions would not work</a:t>
            </a:r>
          </a:p>
          <a:p>
            <a:pPr lvl="2"/>
            <a:r>
              <a:rPr lang="en-US" dirty="0"/>
              <a:t>This corresponds to the observation that objects with inheritance have their identity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7746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Visitor pattern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Trick: Combining lambdas into a polymorphic </a:t>
            </a:r>
            <a:r>
              <a:rPr lang="en-US" dirty="0" err="1"/>
              <a:t>functor</a:t>
            </a:r>
            <a:endParaRPr lang="en-US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F1, </a:t>
            </a:r>
            <a:r>
              <a:rPr lang="en-US" dirty="0" err="1"/>
              <a:t>typename</a:t>
            </a:r>
            <a:r>
              <a:rPr lang="en-US" dirty="0"/>
              <a:t> F2&gt;</a:t>
            </a:r>
          </a:p>
          <a:p>
            <a:pPr lvl="4"/>
            <a:r>
              <a:rPr lang="en-US" dirty="0"/>
              <a:t>class </a:t>
            </a:r>
            <a:r>
              <a:rPr lang="en-US" dirty="0">
                <a:solidFill>
                  <a:schemeClr val="accent1"/>
                </a:solidFill>
              </a:rPr>
              <a:t>mixer</a:t>
            </a:r>
            <a:r>
              <a:rPr lang="en-US" dirty="0"/>
              <a:t> : public F1, public F2 { 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mixer(F1 </a:t>
            </a:r>
            <a:r>
              <a:rPr lang="en-US" dirty="0" err="1"/>
              <a:t>f1</a:t>
            </a:r>
            <a:r>
              <a:rPr lang="en-US" dirty="0"/>
              <a:t>, F2 f2) : F1(</a:t>
            </a:r>
            <a:r>
              <a:rPr lang="en-US" dirty="0" err="1"/>
              <a:t>std</a:t>
            </a:r>
            <a:r>
              <a:rPr lang="en-US" dirty="0"/>
              <a:t>::move(f1)), F2(</a:t>
            </a:r>
            <a:r>
              <a:rPr lang="en-US" dirty="0" err="1"/>
              <a:t>std</a:t>
            </a:r>
            <a:r>
              <a:rPr lang="en-US" dirty="0"/>
              <a:t>::move(f1)) {}</a:t>
            </a:r>
          </a:p>
          <a:p>
            <a:pPr lvl="4"/>
            <a:r>
              <a:rPr lang="en-US" dirty="0"/>
              <a:t>  using F1::operator();</a:t>
            </a:r>
          </a:p>
          <a:p>
            <a:pPr lvl="4"/>
            <a:r>
              <a:rPr lang="en-US" dirty="0"/>
              <a:t>  using F2::operator();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The using clauses hoist the operators into a common scope</a:t>
            </a:r>
          </a:p>
          <a:p>
            <a:pPr lvl="3"/>
            <a:r>
              <a:rPr lang="en-US" dirty="0"/>
              <a:t>Otherwise, calling operator() will fail due to ambiguity </a:t>
            </a:r>
          </a:p>
          <a:p>
            <a:pPr lvl="3"/>
            <a:r>
              <a:rPr lang="en-US" dirty="0"/>
              <a:t>overload resolution is done only after determining single class scope for the called function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F1, </a:t>
            </a:r>
            <a:r>
              <a:rPr lang="en-US" dirty="0" err="1"/>
              <a:t>typename</a:t>
            </a:r>
            <a:r>
              <a:rPr lang="en-US" dirty="0"/>
              <a:t> F2&gt; auto </a:t>
            </a:r>
            <a:r>
              <a:rPr lang="en-US" dirty="0">
                <a:solidFill>
                  <a:schemeClr val="accent1"/>
                </a:solidFill>
              </a:rPr>
              <a:t>operator|</a:t>
            </a:r>
            <a:r>
              <a:rPr lang="en-US" dirty="0"/>
              <a:t>(F1 </a:t>
            </a:r>
            <a:r>
              <a:rPr lang="en-US" dirty="0" err="1"/>
              <a:t>f1</a:t>
            </a:r>
            <a:r>
              <a:rPr lang="en-US" dirty="0"/>
              <a:t>, F2 f2) </a:t>
            </a:r>
          </a:p>
          <a:p>
            <a:pPr lvl="4"/>
            <a:r>
              <a:rPr lang="en-US" dirty="0"/>
              <a:t>{ return </a:t>
            </a:r>
            <a:r>
              <a:rPr lang="en-US" dirty="0">
                <a:solidFill>
                  <a:schemeClr val="accent1"/>
                </a:solidFill>
              </a:rPr>
              <a:t>mixer</a:t>
            </a:r>
            <a:r>
              <a:rPr lang="en-US" dirty="0"/>
              <a:t>&lt;F1,F2&gt;(</a:t>
            </a:r>
            <a:r>
              <a:rPr lang="en-US" dirty="0" err="1"/>
              <a:t>std</a:t>
            </a:r>
            <a:r>
              <a:rPr lang="en-US" dirty="0"/>
              <a:t>::move(f1),</a:t>
            </a:r>
            <a:r>
              <a:rPr lang="en-US" dirty="0" err="1"/>
              <a:t>std</a:t>
            </a:r>
            <a:r>
              <a:rPr lang="en-US" dirty="0"/>
              <a:t>::move(f2)); }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/>
              <a:t>p-&gt;</a:t>
            </a:r>
            <a:r>
              <a:rPr lang="en-US" dirty="0" err="1">
                <a:solidFill>
                  <a:schemeClr val="accent1"/>
                </a:solidFill>
              </a:rPr>
              <a:t>accept_static</a:t>
            </a:r>
            <a:r>
              <a:rPr lang="en-US" dirty="0"/>
              <a:t>(</a:t>
            </a:r>
          </a:p>
          <a:p>
            <a:pPr lvl="4"/>
            <a:r>
              <a:rPr lang="en-US" dirty="0"/>
              <a:t>   [](ConcreteObject1 &amp; x){ </a:t>
            </a:r>
            <a:r>
              <a:rPr lang="en-US" dirty="0" err="1"/>
              <a:t>x.something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[](auto &amp;&amp; x){ </a:t>
            </a:r>
            <a:r>
              <a:rPr lang="en-US" dirty="0" err="1"/>
              <a:t>x.something_default</a:t>
            </a:r>
            <a:r>
              <a:rPr lang="en-US" dirty="0"/>
              <a:t>(); }</a:t>
            </a:r>
          </a:p>
          <a:p>
            <a:pPr lvl="4"/>
            <a:r>
              <a:rPr lang="en-US" dirty="0"/>
              <a:t>);</a:t>
            </a:r>
          </a:p>
          <a:p>
            <a:pPr lvl="2"/>
            <a:r>
              <a:rPr lang="en-US" b="1" dirty="0"/>
              <a:t>Beware</a:t>
            </a:r>
            <a:r>
              <a:rPr lang="en-US" dirty="0"/>
              <a:t>: This is </a:t>
            </a:r>
            <a:r>
              <a:rPr lang="en-US" b="1" dirty="0"/>
              <a:t>grossly ineffective </a:t>
            </a:r>
            <a:r>
              <a:rPr lang="en-US" dirty="0"/>
              <a:t>for </a:t>
            </a:r>
            <a:r>
              <a:rPr lang="en-US" dirty="0" err="1"/>
              <a:t>functors</a:t>
            </a:r>
            <a:r>
              <a:rPr lang="en-US" dirty="0"/>
              <a:t> containing (the same) data</a:t>
            </a:r>
          </a:p>
          <a:p>
            <a:pPr lvl="4"/>
            <a:r>
              <a:rPr lang="en-US" dirty="0"/>
              <a:t>p-&gt;</a:t>
            </a:r>
            <a:r>
              <a:rPr lang="en-US" dirty="0" err="1">
                <a:solidFill>
                  <a:schemeClr val="accent1"/>
                </a:solidFill>
              </a:rPr>
              <a:t>accept_static</a:t>
            </a:r>
            <a:r>
              <a:rPr lang="en-US" dirty="0"/>
              <a:t>(</a:t>
            </a:r>
          </a:p>
          <a:p>
            <a:pPr lvl="4"/>
            <a:r>
              <a:rPr lang="en-US" dirty="0"/>
              <a:t>   [</a:t>
            </a:r>
            <a:r>
              <a:rPr lang="en-US" dirty="0" err="1"/>
              <a:t>a,b,c</a:t>
            </a:r>
            <a:r>
              <a:rPr lang="en-US" dirty="0"/>
              <a:t>](ConreteObject1 &amp; x){ </a:t>
            </a:r>
            <a:r>
              <a:rPr lang="en-US" dirty="0" err="1"/>
              <a:t>x.something</a:t>
            </a:r>
            <a:r>
              <a:rPr lang="en-US" dirty="0"/>
              <a:t>(</a:t>
            </a:r>
            <a:r>
              <a:rPr lang="en-US" dirty="0" err="1"/>
              <a:t>a,b,c</a:t>
            </a:r>
            <a:r>
              <a:rPr lang="en-US" dirty="0"/>
              <a:t>); }</a:t>
            </a:r>
          </a:p>
          <a:p>
            <a:pPr lvl="4"/>
            <a:r>
              <a:rPr lang="en-US" dirty="0"/>
              <a:t>  |[</a:t>
            </a:r>
            <a:r>
              <a:rPr lang="en-US" dirty="0" err="1"/>
              <a:t>a,b,c</a:t>
            </a:r>
            <a:r>
              <a:rPr lang="en-US" dirty="0"/>
              <a:t>](auto &amp;&amp; x){ </a:t>
            </a:r>
            <a:r>
              <a:rPr lang="en-US" dirty="0" err="1"/>
              <a:t>x.something_default</a:t>
            </a:r>
            <a:r>
              <a:rPr lang="en-US" dirty="0"/>
              <a:t>(</a:t>
            </a:r>
            <a:r>
              <a:rPr lang="en-US" dirty="0" err="1"/>
              <a:t>a,b,c</a:t>
            </a:r>
            <a:r>
              <a:rPr lang="en-US" dirty="0"/>
              <a:t>); }</a:t>
            </a:r>
          </a:p>
          <a:p>
            <a:pPr lvl="4"/>
            <a:r>
              <a:rPr lang="en-US" dirty="0"/>
              <a:t>);</a:t>
            </a:r>
          </a:p>
          <a:p>
            <a:pPr lvl="4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62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functions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/>
              <a:t>The set of virtual functions (and their signatures) is fixed by the definition of the base class</a:t>
            </a:r>
          </a:p>
          <a:p>
            <a:pPr lvl="1"/>
            <a:r>
              <a:rPr lang="en-US"/>
              <a:t>Virtual functions can not be templates</a:t>
            </a:r>
          </a:p>
          <a:p>
            <a:r>
              <a:rPr lang="en-US"/>
              <a:t>The required functionality must be anticipated when the base class is defined</a:t>
            </a:r>
          </a:p>
          <a:p>
            <a:pPr lvl="1"/>
            <a:r>
              <a:rPr lang="en-US"/>
              <a:t>Any extensions change the interface between the base class and any derived classes – any change is expensive</a:t>
            </a:r>
          </a:p>
          <a:p>
            <a:r>
              <a:rPr lang="en-US"/>
              <a:t>All the implementations of a virtual function are present in the executable code, even if the virtual function is never called</a:t>
            </a:r>
          </a:p>
          <a:p>
            <a:pPr lvl="1"/>
            <a:r>
              <a:rPr lang="en-US"/>
              <a:t>The code generation for a virtual function is triggered by the generation of a constructor of the enclosing class</a:t>
            </a:r>
          </a:p>
          <a:p>
            <a:r>
              <a:rPr lang="en-US"/>
              <a:t>Acceptable when functionality is fixed and the set of different implementations (concrete classes) grows</a:t>
            </a:r>
          </a:p>
          <a:p>
            <a:pPr lvl="1"/>
            <a:r>
              <a:rPr lang="en-US"/>
              <a:t>E.g. printer drivers</a:t>
            </a:r>
          </a:p>
          <a:p>
            <a:r>
              <a:rPr lang="en-US"/>
              <a:t>Problematic when the set of concrete classes is fixed and the required functionality grows</a:t>
            </a:r>
          </a:p>
          <a:p>
            <a:pPr lvl="1"/>
            <a:r>
              <a:rPr lang="en-US"/>
              <a:t>E.g. intermediate code (AST) objects inside an optimizing compiler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301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Visitor pattern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92500" lnSpcReduction="20000"/>
          </a:bodyPr>
          <a:lstStyle/>
          <a:p>
            <a:pPr lvl="2"/>
            <a:r>
              <a:rPr lang="en-US" dirty="0"/>
              <a:t>Forward-declare all concrete object classes</a:t>
            </a:r>
          </a:p>
          <a:p>
            <a:pPr lvl="4"/>
            <a:r>
              <a:rPr lang="en-US" dirty="0"/>
              <a:t>class ConcreteObject1; class ConcreteObject2;</a:t>
            </a:r>
          </a:p>
          <a:p>
            <a:pPr lvl="2"/>
            <a:r>
              <a:rPr lang="en-US" dirty="0"/>
              <a:t>Define the abstract visitor class with a virtual function for every concrete object class</a:t>
            </a:r>
          </a:p>
          <a:p>
            <a:pPr lvl="3"/>
            <a:r>
              <a:rPr lang="en-US" dirty="0"/>
              <a:t>Traditionally named visit, sometimes distinguished as visitConcreteObject1, ...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AbstractVisitor</a:t>
            </a:r>
            <a:r>
              <a:rPr lang="en-US" dirty="0"/>
              <a:t> { public:</a:t>
            </a:r>
          </a:p>
          <a:p>
            <a:pPr lvl="4"/>
            <a:r>
              <a:rPr lang="en-US" dirty="0"/>
              <a:t>  virtual ~</a:t>
            </a:r>
            <a:r>
              <a:rPr lang="en-US" dirty="0" err="1"/>
              <a:t>AbstractVisitor</a:t>
            </a:r>
            <a:r>
              <a:rPr lang="en-US" dirty="0"/>
              <a:t>() </a:t>
            </a:r>
            <a:r>
              <a:rPr lang="en-US" dirty="0" err="1"/>
              <a:t>noexcept</a:t>
            </a:r>
            <a:r>
              <a:rPr lang="en-US" dirty="0"/>
              <a:t> {}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(ConcreteObject1 &amp; x) = 0;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(ConcreteObject2 &amp; x) = 0;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Define a virtual function in the abstract object class, accepting a reference to the abstract visitor</a:t>
            </a:r>
          </a:p>
          <a:p>
            <a:pPr lvl="3"/>
            <a:r>
              <a:rPr lang="en-US" dirty="0"/>
              <a:t>Traditionally named accept</a:t>
            </a:r>
          </a:p>
          <a:p>
            <a:pPr lvl="3"/>
            <a:r>
              <a:rPr lang="en-US" dirty="0"/>
              <a:t>Other virtual functions may be declared in the abstract class for direct invocation without a visitor</a:t>
            </a:r>
            <a:endParaRPr lang="cs-CZ" dirty="0"/>
          </a:p>
          <a:p>
            <a:pPr lvl="4"/>
            <a:r>
              <a:rPr lang="en-US" dirty="0"/>
              <a:t>class </a:t>
            </a:r>
            <a:r>
              <a:rPr lang="en-US" dirty="0" err="1"/>
              <a:t>AbstractObject</a:t>
            </a:r>
            <a:r>
              <a:rPr lang="en-US" dirty="0"/>
              <a:t> { public:</a:t>
            </a:r>
          </a:p>
          <a:p>
            <a:pPr lvl="4"/>
            <a:r>
              <a:rPr lang="en-US" dirty="0"/>
              <a:t>  virtual ~</a:t>
            </a:r>
            <a:r>
              <a:rPr lang="en-US" dirty="0" err="1"/>
              <a:t>AbstractObject</a:t>
            </a:r>
            <a:r>
              <a:rPr lang="en-US" dirty="0"/>
              <a:t>() </a:t>
            </a:r>
            <a:r>
              <a:rPr lang="en-US" dirty="0" err="1"/>
              <a:t>noexcept</a:t>
            </a:r>
            <a:r>
              <a:rPr lang="en-US" dirty="0"/>
              <a:t> {}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AbstractVisitor</a:t>
            </a:r>
            <a:r>
              <a:rPr lang="en-US" dirty="0"/>
              <a:t> &amp; v) = 0;</a:t>
            </a:r>
          </a:p>
          <a:p>
            <a:pPr lvl="4"/>
            <a:r>
              <a:rPr lang="en-US" dirty="0"/>
              <a:t>  /*...*/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Implement the accept function in every concrete object class, calling the corresponding visit function</a:t>
            </a:r>
          </a:p>
          <a:p>
            <a:pPr lvl="4"/>
            <a:r>
              <a:rPr lang="en-US" dirty="0"/>
              <a:t>class ConcreteObject1 : public </a:t>
            </a:r>
            <a:r>
              <a:rPr lang="en-US" dirty="0" err="1"/>
              <a:t>AbstractObject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AbstractVisitor</a:t>
            </a:r>
            <a:r>
              <a:rPr lang="en-US" dirty="0"/>
              <a:t> &amp; v) override { </a:t>
            </a:r>
            <a:r>
              <a:rPr lang="en-US" dirty="0" err="1"/>
              <a:t>v.</a:t>
            </a:r>
            <a:r>
              <a:rPr lang="en-US" dirty="0" err="1">
                <a:solidFill>
                  <a:schemeClr val="accent1"/>
                </a:solidFill>
              </a:rPr>
              <a:t>visit</a:t>
            </a:r>
            <a:r>
              <a:rPr lang="en-US" dirty="0"/>
              <a:t>(*this); }</a:t>
            </a:r>
          </a:p>
          <a:p>
            <a:pPr lvl="4"/>
            <a:r>
              <a:rPr lang="en-US" dirty="0"/>
              <a:t>  /*...*/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ConcreteObject2 : public </a:t>
            </a:r>
            <a:r>
              <a:rPr lang="en-US" dirty="0" err="1"/>
              <a:t>AbstractObject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AbstractVisitor</a:t>
            </a:r>
            <a:r>
              <a:rPr lang="en-US" dirty="0"/>
              <a:t> &amp; v) override { </a:t>
            </a:r>
            <a:r>
              <a:rPr lang="en-US" dirty="0" err="1"/>
              <a:t>v.</a:t>
            </a:r>
            <a:r>
              <a:rPr lang="en-US" dirty="0" err="1">
                <a:solidFill>
                  <a:schemeClr val="accent1"/>
                </a:solidFill>
              </a:rPr>
              <a:t>visit</a:t>
            </a:r>
            <a:r>
              <a:rPr lang="en-US" dirty="0"/>
              <a:t>(*this); }</a:t>
            </a:r>
          </a:p>
          <a:p>
            <a:pPr lvl="4"/>
            <a:r>
              <a:rPr lang="en-US" dirty="0"/>
              <a:t>  /*...*/</a:t>
            </a:r>
          </a:p>
          <a:p>
            <a:pPr lvl="4"/>
            <a:r>
              <a:rPr lang="en-US" dirty="0"/>
              <a:t>};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24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Visitor pattern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92500" lnSpcReduction="10000"/>
          </a:bodyPr>
          <a:lstStyle/>
          <a:p>
            <a:pPr lvl="4"/>
            <a:r>
              <a:rPr lang="en-US" dirty="0"/>
              <a:t>class </a:t>
            </a:r>
            <a:r>
              <a:rPr lang="en-US" dirty="0" err="1"/>
              <a:t>AbstractVisitor</a:t>
            </a:r>
            <a:r>
              <a:rPr lang="en-US" dirty="0"/>
              <a:t> { public: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(ConcreteObject1 &amp; x) = 0;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(ConcreteObject2 &amp; x) = 0;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AbstractObject</a:t>
            </a:r>
            <a:r>
              <a:rPr lang="en-US" dirty="0"/>
              <a:t> { public: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AbstractVisitor</a:t>
            </a:r>
            <a:r>
              <a:rPr lang="en-US" dirty="0"/>
              <a:t> &amp; v) = 0; 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ConcreteObject1 : public </a:t>
            </a:r>
            <a:r>
              <a:rPr lang="en-US" dirty="0" err="1"/>
              <a:t>AbstractObject</a:t>
            </a:r>
            <a:r>
              <a:rPr lang="en-US" dirty="0"/>
              <a:t>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</a:t>
            </a:r>
            <a:r>
              <a:rPr lang="en-US" dirty="0" err="1"/>
              <a:t>AbstractVisitor</a:t>
            </a:r>
            <a:r>
              <a:rPr lang="en-US" dirty="0"/>
              <a:t> &amp; v) override { </a:t>
            </a:r>
            <a:r>
              <a:rPr lang="en-US" dirty="0" err="1"/>
              <a:t>v.</a:t>
            </a:r>
            <a:r>
              <a:rPr lang="en-US" dirty="0" err="1">
                <a:solidFill>
                  <a:schemeClr val="accent1"/>
                </a:solidFill>
              </a:rPr>
              <a:t>visit</a:t>
            </a:r>
            <a:r>
              <a:rPr lang="en-US" dirty="0"/>
              <a:t>(*this);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/*...*/</a:t>
            </a:r>
          </a:p>
          <a:p>
            <a:pPr lvl="1"/>
            <a:r>
              <a:rPr lang="en-US" dirty="0"/>
              <a:t>Usage: define a concrete visitor class for every action required</a:t>
            </a:r>
          </a:p>
          <a:p>
            <a:pPr lvl="2"/>
            <a:r>
              <a:rPr lang="en-US" dirty="0"/>
              <a:t>Implement the visit function for every concrete object class</a:t>
            </a:r>
          </a:p>
          <a:p>
            <a:pPr lvl="2"/>
            <a:r>
              <a:rPr lang="en-US" dirty="0"/>
              <a:t>Data elements may be present in the concrete visitor (cf. capture in </a:t>
            </a:r>
            <a:r>
              <a:rPr lang="en-US" dirty="0" err="1"/>
              <a:t>functors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ConcreteVisitorA</a:t>
            </a:r>
            <a:r>
              <a:rPr lang="en-US" dirty="0"/>
              <a:t> : public </a:t>
            </a:r>
            <a:r>
              <a:rPr lang="en-US" dirty="0" err="1"/>
              <a:t>AbstractVisitor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(ConcreteObject1 &amp; x) override { /*...*/ 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(ConcreteObject2 &amp; x) override { /*...*/ }</a:t>
            </a:r>
          </a:p>
          <a:p>
            <a:pPr lvl="4"/>
            <a:r>
              <a:rPr lang="en-US" dirty="0"/>
              <a:t>  /*...*/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Instantiate the concrete visitor and pass it to the accept function</a:t>
            </a:r>
          </a:p>
          <a:p>
            <a:pPr lvl="3"/>
            <a:r>
              <a:rPr lang="en-US" dirty="0"/>
              <a:t>Fill visitor data elements before and/or retrieve their values after calling accept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invokeA</a:t>
            </a:r>
            <a:r>
              <a:rPr lang="en-US" dirty="0"/>
              <a:t>(</a:t>
            </a:r>
            <a:r>
              <a:rPr lang="en-US" dirty="0" err="1"/>
              <a:t>AbstractObject</a:t>
            </a:r>
            <a:r>
              <a:rPr lang="en-US" dirty="0"/>
              <a:t> * p) 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ConcreteVisitorA</a:t>
            </a:r>
            <a:r>
              <a:rPr lang="en-US" dirty="0"/>
              <a:t> cv; </a:t>
            </a:r>
          </a:p>
          <a:p>
            <a:pPr lvl="4"/>
            <a:r>
              <a:rPr lang="en-US" dirty="0"/>
              <a:t>  /* fill cv... */</a:t>
            </a:r>
          </a:p>
          <a:p>
            <a:pPr lvl="4"/>
            <a:r>
              <a:rPr lang="en-US" dirty="0"/>
              <a:t>  p-&gt;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(cv); </a:t>
            </a:r>
          </a:p>
          <a:p>
            <a:pPr lvl="4"/>
            <a:r>
              <a:rPr lang="en-US" dirty="0"/>
              <a:t>  /* retrieve from cv... */</a:t>
            </a:r>
          </a:p>
          <a:p>
            <a:pPr lvl="4"/>
            <a:r>
              <a:rPr lang="en-US" dirty="0"/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08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/>
          <p:cNvSpPr/>
          <p:nvPr/>
        </p:nvSpPr>
        <p:spPr>
          <a:xfrm>
            <a:off x="5977390" y="4222114"/>
            <a:ext cx="304630" cy="2868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cv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pattern - memory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0" y="458966"/>
            <a:ext cx="4050045" cy="6399033"/>
          </a:xfrm>
        </p:spPr>
        <p:txBody>
          <a:bodyPr>
            <a:normAutofit fontScale="92500" lnSpcReduction="10000"/>
          </a:bodyPr>
          <a:lstStyle/>
          <a:p>
            <a:pPr lvl="4"/>
            <a:r>
              <a:rPr lang="en-US" dirty="0"/>
              <a:t>class AV { public: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(O1 &amp; x) = 0;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(O2 &amp; x) = 0;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AO { public: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(AV &amp; v) = 0;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O1 : public AO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(AV &amp; v)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2"/>
                  </a:solidFill>
                </a:ln>
              </a:rPr>
              <a:t>{ </a:t>
            </a:r>
            <a:r>
              <a:rPr lang="en-US" dirty="0" err="1">
                <a:ln>
                  <a:solidFill>
                    <a:schemeClr val="accent2"/>
                  </a:solidFill>
                </a:ln>
              </a:rPr>
              <a:t>v.</a:t>
            </a:r>
            <a:r>
              <a:rPr lang="en-US" dirty="0" err="1">
                <a:ln>
                  <a:solidFill>
                    <a:schemeClr val="accent2"/>
                  </a:solidFill>
                </a:ln>
                <a:solidFill>
                  <a:schemeClr val="accent1"/>
                </a:solidFill>
              </a:rPr>
              <a:t>visit</a:t>
            </a:r>
            <a:r>
              <a:rPr lang="en-US" dirty="0">
                <a:ln>
                  <a:solidFill>
                    <a:schemeClr val="accent2"/>
                  </a:solidFill>
                </a:ln>
              </a:rPr>
              <a:t>(*this);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O2 : public AO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(AV &amp; v)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1"/>
                  </a:solidFill>
                </a:ln>
              </a:rPr>
              <a:t>{ </a:t>
            </a:r>
            <a:r>
              <a:rPr lang="en-US" dirty="0" err="1">
                <a:ln>
                  <a:solidFill>
                    <a:schemeClr val="accent1"/>
                  </a:solidFill>
                </a:ln>
              </a:rPr>
              <a:t>v.</a:t>
            </a:r>
            <a:r>
              <a:rPr lang="en-US" dirty="0" err="1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visit</a:t>
            </a:r>
            <a:r>
              <a:rPr lang="en-US" dirty="0">
                <a:ln>
                  <a:solidFill>
                    <a:schemeClr val="accent1"/>
                  </a:solidFill>
                </a:ln>
              </a:rPr>
              <a:t>(*this);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VA : public AV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(O1 &amp; x)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6"/>
                  </a:solidFill>
                </a:ln>
              </a:rPr>
              <a:t>{ A_1(x); 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(O2 &amp; x)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6"/>
                  </a:solidFill>
                </a:ln>
              </a:rPr>
              <a:t>{ A_2(x);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VB : public AV { 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(O1 &amp; x)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3"/>
                  </a:solidFill>
                </a:ln>
              </a:rPr>
              <a:t>{ B_1(x); 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(O2 &amp; x)</a:t>
            </a:r>
          </a:p>
          <a:p>
            <a:pPr lvl="4"/>
            <a:r>
              <a:rPr lang="en-US" dirty="0"/>
              <a:t>    override </a:t>
            </a:r>
            <a:r>
              <a:rPr lang="en-US" dirty="0">
                <a:ln>
                  <a:solidFill>
                    <a:schemeClr val="accent3"/>
                  </a:solidFill>
                </a:ln>
              </a:rPr>
              <a:t>{ B_2(x); }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AO * p = /*...*/;</a:t>
            </a:r>
          </a:p>
          <a:p>
            <a:pPr lvl="4"/>
            <a:r>
              <a:rPr lang="en-US" dirty="0"/>
              <a:t>VA cv;</a:t>
            </a:r>
          </a:p>
          <a:p>
            <a:pPr lvl="4"/>
            <a:r>
              <a:rPr lang="en-US" dirty="0"/>
              <a:t>p-&gt;accept(cv);</a:t>
            </a:r>
          </a:p>
        </p:txBody>
      </p:sp>
      <p:sp>
        <p:nvSpPr>
          <p:cNvPr id="4" name="Rectangle 3"/>
          <p:cNvSpPr/>
          <p:nvPr/>
        </p:nvSpPr>
        <p:spPr>
          <a:xfrm>
            <a:off x="6462021" y="2528991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AO-O1</a:t>
            </a:r>
          </a:p>
          <a:p>
            <a:r>
              <a:rPr lang="en-US" sz="1400" dirty="0">
                <a:ln>
                  <a:solidFill>
                    <a:schemeClr val="accent2"/>
                  </a:solidFill>
                </a:ln>
                <a:solidFill>
                  <a:schemeClr val="tx1"/>
                </a:solidFill>
                <a:latin typeface="Consolas" panose="020B0609020204030204" pitchFamily="49" charset="0"/>
              </a:rPr>
              <a:t>accept</a:t>
            </a:r>
          </a:p>
        </p:txBody>
      </p:sp>
      <p:sp>
        <p:nvSpPr>
          <p:cNvPr id="7" name="Rectangle 6"/>
          <p:cNvSpPr/>
          <p:nvPr/>
        </p:nvSpPr>
        <p:spPr>
          <a:xfrm>
            <a:off x="6282019" y="1358979"/>
            <a:ext cx="900009" cy="5400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O1</a:t>
            </a:r>
          </a:p>
        </p:txBody>
      </p:sp>
      <p:sp>
        <p:nvSpPr>
          <p:cNvPr id="9" name="Rectangle 8"/>
          <p:cNvSpPr/>
          <p:nvPr/>
        </p:nvSpPr>
        <p:spPr>
          <a:xfrm>
            <a:off x="6566720" y="1448979"/>
            <a:ext cx="540005" cy="364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AO</a:t>
            </a:r>
          </a:p>
        </p:txBody>
      </p:sp>
      <p:sp>
        <p:nvSpPr>
          <p:cNvPr id="10" name="Oval 9"/>
          <p:cNvSpPr/>
          <p:nvPr/>
        </p:nvSpPr>
        <p:spPr>
          <a:xfrm>
            <a:off x="6836723" y="1543195"/>
            <a:ext cx="180002" cy="17578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10" idx="4"/>
            <a:endCxn id="4" idx="0"/>
          </p:cNvCxnSpPr>
          <p:nvPr/>
        </p:nvCxnSpPr>
        <p:spPr>
          <a:xfrm flipH="1">
            <a:off x="6822025" y="1718982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4842004" y="1448978"/>
            <a:ext cx="540005" cy="364219"/>
            <a:chOff x="5126704" y="908972"/>
            <a:chExt cx="540005" cy="364219"/>
          </a:xfrm>
        </p:grpSpPr>
        <p:sp>
          <p:nvSpPr>
            <p:cNvPr id="13" name="Rectangle 12"/>
            <p:cNvSpPr/>
            <p:nvPr/>
          </p:nvSpPr>
          <p:spPr>
            <a:xfrm>
              <a:off x="5126704" y="908972"/>
              <a:ext cx="540005" cy="3642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AO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5396707" y="1003188"/>
              <a:ext cx="180002" cy="17578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842004" y="2528991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AO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accept</a:t>
            </a:r>
          </a:p>
        </p:txBody>
      </p:sp>
      <p:cxnSp>
        <p:nvCxnSpPr>
          <p:cNvPr id="16" name="Straight Arrow Connector 15"/>
          <p:cNvCxnSpPr>
            <a:stCxn id="14" idx="4"/>
            <a:endCxn id="15" idx="0"/>
          </p:cNvCxnSpPr>
          <p:nvPr/>
        </p:nvCxnSpPr>
        <p:spPr>
          <a:xfrm>
            <a:off x="5202008" y="1718981"/>
            <a:ext cx="0" cy="810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842004" y="4329009"/>
            <a:ext cx="540005" cy="3642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</a:t>
            </a:r>
          </a:p>
        </p:txBody>
      </p:sp>
      <p:sp>
        <p:nvSpPr>
          <p:cNvPr id="20" name="Oval 19"/>
          <p:cNvSpPr/>
          <p:nvPr/>
        </p:nvSpPr>
        <p:spPr>
          <a:xfrm>
            <a:off x="5112007" y="4423225"/>
            <a:ext cx="180002" cy="17578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42004" y="5409022"/>
            <a:ext cx="720007" cy="7200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visitO1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visitO2</a:t>
            </a:r>
          </a:p>
        </p:txBody>
      </p:sp>
      <p:cxnSp>
        <p:nvCxnSpPr>
          <p:cNvPr id="22" name="Straight Arrow Connector 21"/>
          <p:cNvCxnSpPr>
            <a:stCxn id="20" idx="4"/>
            <a:endCxn id="21" idx="0"/>
          </p:cNvCxnSpPr>
          <p:nvPr/>
        </p:nvCxnSpPr>
        <p:spPr>
          <a:xfrm>
            <a:off x="5202008" y="4599012"/>
            <a:ext cx="0" cy="810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902038" y="2528990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AO-O2</a:t>
            </a:r>
          </a:p>
          <a:p>
            <a:r>
              <a:rPr lang="en-US" sz="1400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Consolas" panose="020B0609020204030204" pitchFamily="49" charset="0"/>
              </a:rPr>
              <a:t>accept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22036" y="1358978"/>
            <a:ext cx="900009" cy="5400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06737" y="1448978"/>
            <a:ext cx="540005" cy="364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AO</a:t>
            </a:r>
          </a:p>
        </p:txBody>
      </p:sp>
      <p:sp>
        <p:nvSpPr>
          <p:cNvPr id="29" name="Oval 28"/>
          <p:cNvSpPr/>
          <p:nvPr/>
        </p:nvSpPr>
        <p:spPr>
          <a:xfrm>
            <a:off x="8276740" y="1543194"/>
            <a:ext cx="180002" cy="17578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29" idx="4"/>
            <a:endCxn id="24" idx="0"/>
          </p:cNvCxnSpPr>
          <p:nvPr/>
        </p:nvCxnSpPr>
        <p:spPr>
          <a:xfrm flipH="1">
            <a:off x="8262042" y="1718981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462022" y="5409020"/>
            <a:ext cx="720007" cy="7200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AV-VA</a:t>
            </a:r>
          </a:p>
          <a:p>
            <a:r>
              <a:rPr lang="en-US" sz="1400" dirty="0">
                <a:ln>
                  <a:solidFill>
                    <a:schemeClr val="accent6"/>
                  </a:solidFill>
                </a:ln>
                <a:solidFill>
                  <a:schemeClr val="accent6"/>
                </a:solidFill>
                <a:latin typeface="Consolas" panose="020B0609020204030204" pitchFamily="49" charset="0"/>
              </a:rPr>
              <a:t>visit01</a:t>
            </a:r>
          </a:p>
          <a:p>
            <a:r>
              <a:rPr lang="en-US" sz="1400" dirty="0">
                <a:ln>
                  <a:solidFill>
                    <a:schemeClr val="accent6"/>
                  </a:solidFill>
                </a:ln>
                <a:solidFill>
                  <a:schemeClr val="accent6"/>
                </a:solidFill>
                <a:latin typeface="Consolas" panose="020B0609020204030204" pitchFamily="49" charset="0"/>
              </a:rPr>
              <a:t>visit02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82020" y="4239009"/>
            <a:ext cx="900009" cy="5400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VA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566721" y="4329009"/>
            <a:ext cx="540005" cy="3642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</a:t>
            </a:r>
          </a:p>
        </p:txBody>
      </p:sp>
      <p:sp>
        <p:nvSpPr>
          <p:cNvPr id="36" name="Oval 35"/>
          <p:cNvSpPr/>
          <p:nvPr/>
        </p:nvSpPr>
        <p:spPr>
          <a:xfrm>
            <a:off x="6836724" y="4423225"/>
            <a:ext cx="180002" cy="17578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>
            <a:stCxn id="36" idx="4"/>
            <a:endCxn id="31" idx="0"/>
          </p:cNvCxnSpPr>
          <p:nvPr/>
        </p:nvCxnSpPr>
        <p:spPr>
          <a:xfrm flipH="1">
            <a:off x="6822026" y="4599012"/>
            <a:ext cx="104699" cy="810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902038" y="5409019"/>
            <a:ext cx="720007" cy="7200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AV-VA</a:t>
            </a:r>
          </a:p>
          <a:p>
            <a:r>
              <a:rPr lang="en-US" sz="1400" dirty="0">
                <a:ln>
                  <a:solidFill>
                    <a:schemeClr val="accent3"/>
                  </a:solidFill>
                </a:ln>
                <a:solidFill>
                  <a:schemeClr val="accent3"/>
                </a:solidFill>
                <a:latin typeface="Consolas" panose="020B0609020204030204" pitchFamily="49" charset="0"/>
              </a:rPr>
              <a:t>visit01</a:t>
            </a:r>
          </a:p>
          <a:p>
            <a:r>
              <a:rPr lang="en-US" sz="1400" dirty="0">
                <a:ln>
                  <a:solidFill>
                    <a:schemeClr val="accent3"/>
                  </a:solidFill>
                </a:ln>
                <a:solidFill>
                  <a:schemeClr val="accent3"/>
                </a:solidFill>
                <a:latin typeface="Consolas" panose="020B0609020204030204" pitchFamily="49" charset="0"/>
              </a:rPr>
              <a:t>visit02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22036" y="4239008"/>
            <a:ext cx="900009" cy="5400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VB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006737" y="4329008"/>
            <a:ext cx="540005" cy="3642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AV</a:t>
            </a:r>
          </a:p>
        </p:txBody>
      </p:sp>
      <p:sp>
        <p:nvSpPr>
          <p:cNvPr id="42" name="Oval 41"/>
          <p:cNvSpPr/>
          <p:nvPr/>
        </p:nvSpPr>
        <p:spPr>
          <a:xfrm>
            <a:off x="8276740" y="4423224"/>
            <a:ext cx="180002" cy="17578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42" idx="4"/>
            <a:endCxn id="39" idx="0"/>
          </p:cNvCxnSpPr>
          <p:nvPr/>
        </p:nvCxnSpPr>
        <p:spPr>
          <a:xfrm flipH="1">
            <a:off x="8262042" y="4599011"/>
            <a:ext cx="104699" cy="810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16200000" flipH="1">
            <a:off x="4564649" y="5491674"/>
            <a:ext cx="360007" cy="194701"/>
          </a:xfrm>
          <a:prstGeom prst="bentConnector2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/>
          <p:nvPr/>
        </p:nvCxnSpPr>
        <p:spPr>
          <a:xfrm rot="16200000" flipH="1">
            <a:off x="4406600" y="5538966"/>
            <a:ext cx="548457" cy="322354"/>
          </a:xfrm>
          <a:prstGeom prst="bentConnector3">
            <a:avLst>
              <a:gd name="adj1" fmla="val 100364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6139667" y="5409021"/>
            <a:ext cx="322354" cy="565353"/>
            <a:chOff x="4249649" y="4239006"/>
            <a:chExt cx="322354" cy="565353"/>
          </a:xfrm>
        </p:grpSpPr>
        <p:cxnSp>
          <p:nvCxnSpPr>
            <p:cNvPr id="67" name="Elbow Connector 66"/>
            <p:cNvCxnSpPr/>
            <p:nvPr/>
          </p:nvCxnSpPr>
          <p:spPr>
            <a:xfrm rot="16200000" flipH="1">
              <a:off x="4294647" y="4321659"/>
              <a:ext cx="360007" cy="194701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>
            <a:xfrm rot="16200000" flipH="1">
              <a:off x="4136597" y="4368954"/>
              <a:ext cx="548457" cy="322354"/>
            </a:xfrm>
            <a:prstGeom prst="bentConnector3">
              <a:avLst>
                <a:gd name="adj1" fmla="val 100364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7579683" y="5409021"/>
            <a:ext cx="322354" cy="565353"/>
            <a:chOff x="4249649" y="4239006"/>
            <a:chExt cx="322354" cy="565353"/>
          </a:xfrm>
        </p:grpSpPr>
        <p:cxnSp>
          <p:nvCxnSpPr>
            <p:cNvPr id="70" name="Elbow Connector 69"/>
            <p:cNvCxnSpPr/>
            <p:nvPr/>
          </p:nvCxnSpPr>
          <p:spPr>
            <a:xfrm rot="16200000" flipH="1">
              <a:off x="4294647" y="4321659"/>
              <a:ext cx="360007" cy="194701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0"/>
            <p:cNvCxnSpPr/>
            <p:nvPr/>
          </p:nvCxnSpPr>
          <p:spPr>
            <a:xfrm rot="16200000" flipH="1">
              <a:off x="4136597" y="4368954"/>
              <a:ext cx="548457" cy="322354"/>
            </a:xfrm>
            <a:prstGeom prst="bentConnector3">
              <a:avLst>
                <a:gd name="adj1" fmla="val 100364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Freeform 76"/>
          <p:cNvSpPr/>
          <p:nvPr/>
        </p:nvSpPr>
        <p:spPr>
          <a:xfrm>
            <a:off x="4246623" y="2888994"/>
            <a:ext cx="2230094" cy="2700030"/>
          </a:xfrm>
          <a:custGeom>
            <a:avLst/>
            <a:gdLst>
              <a:gd name="connsiteX0" fmla="*/ 2410130 w 2410130"/>
              <a:gd name="connsiteY0" fmla="*/ 0 h 2752725"/>
              <a:gd name="connsiteX1" fmla="*/ 171755 w 2410130"/>
              <a:gd name="connsiteY1" fmla="*/ 1162050 h 2752725"/>
              <a:gd name="connsiteX2" fmla="*/ 667055 w 2410130"/>
              <a:gd name="connsiteY2" fmla="*/ 1724025 h 2752725"/>
              <a:gd name="connsiteX3" fmla="*/ 9830 w 2410130"/>
              <a:gd name="connsiteY3" fmla="*/ 2257425 h 2752725"/>
              <a:gd name="connsiteX4" fmla="*/ 333680 w 2410130"/>
              <a:gd name="connsiteY4" fmla="*/ 2752725 h 2752725"/>
              <a:gd name="connsiteX0" fmla="*/ 2400344 w 2400344"/>
              <a:gd name="connsiteY0" fmla="*/ 0 h 2260652"/>
              <a:gd name="connsiteX1" fmla="*/ 161969 w 2400344"/>
              <a:gd name="connsiteY1" fmla="*/ 1162050 h 2260652"/>
              <a:gd name="connsiteX2" fmla="*/ 657269 w 2400344"/>
              <a:gd name="connsiteY2" fmla="*/ 1724025 h 2260652"/>
              <a:gd name="connsiteX3" fmla="*/ 44 w 2400344"/>
              <a:gd name="connsiteY3" fmla="*/ 2257425 h 2260652"/>
              <a:gd name="connsiteX4" fmla="*/ 626657 w 2400344"/>
              <a:gd name="connsiteY4" fmla="*/ 2000429 h 2260652"/>
              <a:gd name="connsiteX0" fmla="*/ 2544092 w 2544092"/>
              <a:gd name="connsiteY0" fmla="*/ 0 h 2263413"/>
              <a:gd name="connsiteX1" fmla="*/ 305717 w 2544092"/>
              <a:gd name="connsiteY1" fmla="*/ 1162050 h 2263413"/>
              <a:gd name="connsiteX2" fmla="*/ 8491 w 2544092"/>
              <a:gd name="connsiteY2" fmla="*/ 1612573 h 2263413"/>
              <a:gd name="connsiteX3" fmla="*/ 143792 w 2544092"/>
              <a:gd name="connsiteY3" fmla="*/ 2257425 h 2263413"/>
              <a:gd name="connsiteX4" fmla="*/ 770405 w 2544092"/>
              <a:gd name="connsiteY4" fmla="*/ 2000429 h 2263413"/>
              <a:gd name="connsiteX0" fmla="*/ 2554826 w 2554826"/>
              <a:gd name="connsiteY0" fmla="*/ 0 h 2045056"/>
              <a:gd name="connsiteX1" fmla="*/ 316451 w 2554826"/>
              <a:gd name="connsiteY1" fmla="*/ 1162050 h 2045056"/>
              <a:gd name="connsiteX2" fmla="*/ 19225 w 2554826"/>
              <a:gd name="connsiteY2" fmla="*/ 1612573 h 2045056"/>
              <a:gd name="connsiteX3" fmla="*/ 341527 w 2554826"/>
              <a:gd name="connsiteY3" fmla="*/ 2034523 h 2045056"/>
              <a:gd name="connsiteX4" fmla="*/ 781139 w 2554826"/>
              <a:gd name="connsiteY4" fmla="*/ 2000429 h 2045056"/>
              <a:gd name="connsiteX0" fmla="*/ 2554826 w 2554826"/>
              <a:gd name="connsiteY0" fmla="*/ 0 h 2043641"/>
              <a:gd name="connsiteX1" fmla="*/ 316451 w 2554826"/>
              <a:gd name="connsiteY1" fmla="*/ 1162050 h 2043641"/>
              <a:gd name="connsiteX2" fmla="*/ 19225 w 2554826"/>
              <a:gd name="connsiteY2" fmla="*/ 1612573 h 2043641"/>
              <a:gd name="connsiteX3" fmla="*/ 341527 w 2554826"/>
              <a:gd name="connsiteY3" fmla="*/ 2034523 h 2043641"/>
              <a:gd name="connsiteX4" fmla="*/ 834568 w 2554826"/>
              <a:gd name="connsiteY4" fmla="*/ 1981854 h 2043641"/>
              <a:gd name="connsiteX0" fmla="*/ 2617245 w 2617245"/>
              <a:gd name="connsiteY0" fmla="*/ 0 h 2043641"/>
              <a:gd name="connsiteX1" fmla="*/ 1990637 w 2617245"/>
              <a:gd name="connsiteY1" fmla="*/ 493344 h 2043641"/>
              <a:gd name="connsiteX2" fmla="*/ 81644 w 2617245"/>
              <a:gd name="connsiteY2" fmla="*/ 1612573 h 2043641"/>
              <a:gd name="connsiteX3" fmla="*/ 403946 w 2617245"/>
              <a:gd name="connsiteY3" fmla="*/ 2034523 h 2043641"/>
              <a:gd name="connsiteX4" fmla="*/ 896987 w 2617245"/>
              <a:gd name="connsiteY4" fmla="*/ 1981854 h 2043641"/>
              <a:gd name="connsiteX0" fmla="*/ 2310543 w 2310543"/>
              <a:gd name="connsiteY0" fmla="*/ 0 h 2082360"/>
              <a:gd name="connsiteX1" fmla="*/ 1683935 w 2310543"/>
              <a:gd name="connsiteY1" fmla="*/ 493344 h 2082360"/>
              <a:gd name="connsiteX2" fmla="*/ 157848 w 2310543"/>
              <a:gd name="connsiteY2" fmla="*/ 906715 h 2082360"/>
              <a:gd name="connsiteX3" fmla="*/ 97244 w 2310543"/>
              <a:gd name="connsiteY3" fmla="*/ 2034523 h 2082360"/>
              <a:gd name="connsiteX4" fmla="*/ 590285 w 2310543"/>
              <a:gd name="connsiteY4" fmla="*/ 1981854 h 2082360"/>
              <a:gd name="connsiteX0" fmla="*/ 2252219 w 2252219"/>
              <a:gd name="connsiteY0" fmla="*/ 0 h 2024695"/>
              <a:gd name="connsiteX1" fmla="*/ 1625611 w 2252219"/>
              <a:gd name="connsiteY1" fmla="*/ 493344 h 2024695"/>
              <a:gd name="connsiteX2" fmla="*/ 99524 w 2252219"/>
              <a:gd name="connsiteY2" fmla="*/ 906715 h 2024695"/>
              <a:gd name="connsiteX3" fmla="*/ 190301 w 2252219"/>
              <a:gd name="connsiteY3" fmla="*/ 1969510 h 2024695"/>
              <a:gd name="connsiteX4" fmla="*/ 531961 w 2252219"/>
              <a:gd name="connsiteY4" fmla="*/ 1981854 h 2024695"/>
              <a:gd name="connsiteX0" fmla="*/ 2291015 w 2291015"/>
              <a:gd name="connsiteY0" fmla="*/ 0 h 1989154"/>
              <a:gd name="connsiteX1" fmla="*/ 1664407 w 2291015"/>
              <a:gd name="connsiteY1" fmla="*/ 493344 h 1989154"/>
              <a:gd name="connsiteX2" fmla="*/ 138320 w 2291015"/>
              <a:gd name="connsiteY2" fmla="*/ 906715 h 1989154"/>
              <a:gd name="connsiteX3" fmla="*/ 229097 w 2291015"/>
              <a:gd name="connsiteY3" fmla="*/ 1969510 h 1989154"/>
              <a:gd name="connsiteX4" fmla="*/ 570757 w 2291015"/>
              <a:gd name="connsiteY4" fmla="*/ 1981854 h 1989154"/>
              <a:gd name="connsiteX0" fmla="*/ 2291015 w 2291015"/>
              <a:gd name="connsiteY0" fmla="*/ 0 h 2057067"/>
              <a:gd name="connsiteX1" fmla="*/ 1664407 w 2291015"/>
              <a:gd name="connsiteY1" fmla="*/ 493344 h 2057067"/>
              <a:gd name="connsiteX2" fmla="*/ 138320 w 2291015"/>
              <a:gd name="connsiteY2" fmla="*/ 906715 h 2057067"/>
              <a:gd name="connsiteX3" fmla="*/ 229097 w 2291015"/>
              <a:gd name="connsiteY3" fmla="*/ 1969510 h 2057067"/>
              <a:gd name="connsiteX4" fmla="*/ 570757 w 2291015"/>
              <a:gd name="connsiteY4" fmla="*/ 1981854 h 205706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2294 w 2292294"/>
              <a:gd name="connsiteY0" fmla="*/ 56983 h 2069720"/>
              <a:gd name="connsiteX1" fmla="*/ 1683495 w 2292294"/>
              <a:gd name="connsiteY1" fmla="*/ 355288 h 2069720"/>
              <a:gd name="connsiteX2" fmla="*/ 139599 w 2292294"/>
              <a:gd name="connsiteY2" fmla="*/ 963698 h 2069720"/>
              <a:gd name="connsiteX3" fmla="*/ 230376 w 2292294"/>
              <a:gd name="connsiteY3" fmla="*/ 2026493 h 2069720"/>
              <a:gd name="connsiteX4" fmla="*/ 572036 w 2292294"/>
              <a:gd name="connsiteY4" fmla="*/ 2038837 h 2069720"/>
              <a:gd name="connsiteX0" fmla="*/ 2292294 w 2292294"/>
              <a:gd name="connsiteY0" fmla="*/ 0 h 2012737"/>
              <a:gd name="connsiteX1" fmla="*/ 1683495 w 2292294"/>
              <a:gd name="connsiteY1" fmla="*/ 298305 h 2012737"/>
              <a:gd name="connsiteX2" fmla="*/ 139599 w 2292294"/>
              <a:gd name="connsiteY2" fmla="*/ 906715 h 2012737"/>
              <a:gd name="connsiteX3" fmla="*/ 230376 w 2292294"/>
              <a:gd name="connsiteY3" fmla="*/ 1969510 h 2012737"/>
              <a:gd name="connsiteX4" fmla="*/ 572036 w 2292294"/>
              <a:gd name="connsiteY4" fmla="*/ 1981854 h 2012737"/>
              <a:gd name="connsiteX0" fmla="*/ 2068430 w 2068430"/>
              <a:gd name="connsiteY0" fmla="*/ 0 h 2068843"/>
              <a:gd name="connsiteX1" fmla="*/ 1459631 w 2068430"/>
              <a:gd name="connsiteY1" fmla="*/ 298305 h 2068843"/>
              <a:gd name="connsiteX2" fmla="*/ 236308 w 2068430"/>
              <a:gd name="connsiteY2" fmla="*/ 702388 h 2068843"/>
              <a:gd name="connsiteX3" fmla="*/ 6512 w 2068430"/>
              <a:gd name="connsiteY3" fmla="*/ 1969510 h 2068843"/>
              <a:gd name="connsiteX4" fmla="*/ 348172 w 2068430"/>
              <a:gd name="connsiteY4" fmla="*/ 1981854 h 2068843"/>
              <a:gd name="connsiteX0" fmla="*/ 2084884 w 2084884"/>
              <a:gd name="connsiteY0" fmla="*/ 0 h 1981981"/>
              <a:gd name="connsiteX1" fmla="*/ 1476085 w 2084884"/>
              <a:gd name="connsiteY1" fmla="*/ 298305 h 1981981"/>
              <a:gd name="connsiteX2" fmla="*/ 252762 w 2084884"/>
              <a:gd name="connsiteY2" fmla="*/ 702388 h 1981981"/>
              <a:gd name="connsiteX3" fmla="*/ 5157 w 2084884"/>
              <a:gd name="connsiteY3" fmla="*/ 1616582 h 1981981"/>
              <a:gd name="connsiteX4" fmla="*/ 364626 w 2084884"/>
              <a:gd name="connsiteY4" fmla="*/ 1981854 h 198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4884" h="1981981">
                <a:moveTo>
                  <a:pt x="2084884" y="0"/>
                </a:moveTo>
                <a:cubicBezTo>
                  <a:pt x="1716478" y="28702"/>
                  <a:pt x="1781439" y="181240"/>
                  <a:pt x="1476085" y="298305"/>
                </a:cubicBezTo>
                <a:cubicBezTo>
                  <a:pt x="1170731" y="415370"/>
                  <a:pt x="497917" y="482675"/>
                  <a:pt x="252762" y="702388"/>
                </a:cubicBezTo>
                <a:cubicBezTo>
                  <a:pt x="7607" y="922101"/>
                  <a:pt x="-13487" y="1403338"/>
                  <a:pt x="5157" y="1616582"/>
                </a:cubicBezTo>
                <a:cubicBezTo>
                  <a:pt x="23801" y="1829826"/>
                  <a:pt x="94777" y="1987105"/>
                  <a:pt x="364626" y="1981854"/>
                </a:cubicBezTo>
              </a:path>
            </a:pathLst>
          </a:custGeom>
          <a:ln w="1905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4105923" y="2888993"/>
            <a:ext cx="3796111" cy="2790033"/>
          </a:xfrm>
          <a:custGeom>
            <a:avLst/>
            <a:gdLst>
              <a:gd name="connsiteX0" fmla="*/ 2410130 w 2410130"/>
              <a:gd name="connsiteY0" fmla="*/ 0 h 2752725"/>
              <a:gd name="connsiteX1" fmla="*/ 171755 w 2410130"/>
              <a:gd name="connsiteY1" fmla="*/ 1162050 h 2752725"/>
              <a:gd name="connsiteX2" fmla="*/ 667055 w 2410130"/>
              <a:gd name="connsiteY2" fmla="*/ 1724025 h 2752725"/>
              <a:gd name="connsiteX3" fmla="*/ 9830 w 2410130"/>
              <a:gd name="connsiteY3" fmla="*/ 2257425 h 2752725"/>
              <a:gd name="connsiteX4" fmla="*/ 333680 w 2410130"/>
              <a:gd name="connsiteY4" fmla="*/ 2752725 h 2752725"/>
              <a:gd name="connsiteX0" fmla="*/ 2400344 w 2400344"/>
              <a:gd name="connsiteY0" fmla="*/ 0 h 2260652"/>
              <a:gd name="connsiteX1" fmla="*/ 161969 w 2400344"/>
              <a:gd name="connsiteY1" fmla="*/ 1162050 h 2260652"/>
              <a:gd name="connsiteX2" fmla="*/ 657269 w 2400344"/>
              <a:gd name="connsiteY2" fmla="*/ 1724025 h 2260652"/>
              <a:gd name="connsiteX3" fmla="*/ 44 w 2400344"/>
              <a:gd name="connsiteY3" fmla="*/ 2257425 h 2260652"/>
              <a:gd name="connsiteX4" fmla="*/ 626657 w 2400344"/>
              <a:gd name="connsiteY4" fmla="*/ 2000429 h 2260652"/>
              <a:gd name="connsiteX0" fmla="*/ 2544092 w 2544092"/>
              <a:gd name="connsiteY0" fmla="*/ 0 h 2263413"/>
              <a:gd name="connsiteX1" fmla="*/ 305717 w 2544092"/>
              <a:gd name="connsiteY1" fmla="*/ 1162050 h 2263413"/>
              <a:gd name="connsiteX2" fmla="*/ 8491 w 2544092"/>
              <a:gd name="connsiteY2" fmla="*/ 1612573 h 2263413"/>
              <a:gd name="connsiteX3" fmla="*/ 143792 w 2544092"/>
              <a:gd name="connsiteY3" fmla="*/ 2257425 h 2263413"/>
              <a:gd name="connsiteX4" fmla="*/ 770405 w 2544092"/>
              <a:gd name="connsiteY4" fmla="*/ 2000429 h 2263413"/>
              <a:gd name="connsiteX0" fmla="*/ 2554826 w 2554826"/>
              <a:gd name="connsiteY0" fmla="*/ 0 h 2045056"/>
              <a:gd name="connsiteX1" fmla="*/ 316451 w 2554826"/>
              <a:gd name="connsiteY1" fmla="*/ 1162050 h 2045056"/>
              <a:gd name="connsiteX2" fmla="*/ 19225 w 2554826"/>
              <a:gd name="connsiteY2" fmla="*/ 1612573 h 2045056"/>
              <a:gd name="connsiteX3" fmla="*/ 341527 w 2554826"/>
              <a:gd name="connsiteY3" fmla="*/ 2034523 h 2045056"/>
              <a:gd name="connsiteX4" fmla="*/ 781139 w 2554826"/>
              <a:gd name="connsiteY4" fmla="*/ 2000429 h 2045056"/>
              <a:gd name="connsiteX0" fmla="*/ 2554826 w 2554826"/>
              <a:gd name="connsiteY0" fmla="*/ 0 h 2043641"/>
              <a:gd name="connsiteX1" fmla="*/ 316451 w 2554826"/>
              <a:gd name="connsiteY1" fmla="*/ 1162050 h 2043641"/>
              <a:gd name="connsiteX2" fmla="*/ 19225 w 2554826"/>
              <a:gd name="connsiteY2" fmla="*/ 1612573 h 2043641"/>
              <a:gd name="connsiteX3" fmla="*/ 341527 w 2554826"/>
              <a:gd name="connsiteY3" fmla="*/ 2034523 h 2043641"/>
              <a:gd name="connsiteX4" fmla="*/ 834568 w 2554826"/>
              <a:gd name="connsiteY4" fmla="*/ 1981854 h 2043641"/>
              <a:gd name="connsiteX0" fmla="*/ 2617245 w 2617245"/>
              <a:gd name="connsiteY0" fmla="*/ 0 h 2043641"/>
              <a:gd name="connsiteX1" fmla="*/ 1990637 w 2617245"/>
              <a:gd name="connsiteY1" fmla="*/ 493344 h 2043641"/>
              <a:gd name="connsiteX2" fmla="*/ 81644 w 2617245"/>
              <a:gd name="connsiteY2" fmla="*/ 1612573 h 2043641"/>
              <a:gd name="connsiteX3" fmla="*/ 403946 w 2617245"/>
              <a:gd name="connsiteY3" fmla="*/ 2034523 h 2043641"/>
              <a:gd name="connsiteX4" fmla="*/ 896987 w 2617245"/>
              <a:gd name="connsiteY4" fmla="*/ 1981854 h 2043641"/>
              <a:gd name="connsiteX0" fmla="*/ 2310543 w 2310543"/>
              <a:gd name="connsiteY0" fmla="*/ 0 h 2082360"/>
              <a:gd name="connsiteX1" fmla="*/ 1683935 w 2310543"/>
              <a:gd name="connsiteY1" fmla="*/ 493344 h 2082360"/>
              <a:gd name="connsiteX2" fmla="*/ 157848 w 2310543"/>
              <a:gd name="connsiteY2" fmla="*/ 906715 h 2082360"/>
              <a:gd name="connsiteX3" fmla="*/ 97244 w 2310543"/>
              <a:gd name="connsiteY3" fmla="*/ 2034523 h 2082360"/>
              <a:gd name="connsiteX4" fmla="*/ 590285 w 2310543"/>
              <a:gd name="connsiteY4" fmla="*/ 1981854 h 2082360"/>
              <a:gd name="connsiteX0" fmla="*/ 2252219 w 2252219"/>
              <a:gd name="connsiteY0" fmla="*/ 0 h 2024695"/>
              <a:gd name="connsiteX1" fmla="*/ 1625611 w 2252219"/>
              <a:gd name="connsiteY1" fmla="*/ 493344 h 2024695"/>
              <a:gd name="connsiteX2" fmla="*/ 99524 w 2252219"/>
              <a:gd name="connsiteY2" fmla="*/ 906715 h 2024695"/>
              <a:gd name="connsiteX3" fmla="*/ 190301 w 2252219"/>
              <a:gd name="connsiteY3" fmla="*/ 1969510 h 2024695"/>
              <a:gd name="connsiteX4" fmla="*/ 531961 w 2252219"/>
              <a:gd name="connsiteY4" fmla="*/ 1981854 h 2024695"/>
              <a:gd name="connsiteX0" fmla="*/ 2291015 w 2291015"/>
              <a:gd name="connsiteY0" fmla="*/ 0 h 1989154"/>
              <a:gd name="connsiteX1" fmla="*/ 1664407 w 2291015"/>
              <a:gd name="connsiteY1" fmla="*/ 493344 h 1989154"/>
              <a:gd name="connsiteX2" fmla="*/ 138320 w 2291015"/>
              <a:gd name="connsiteY2" fmla="*/ 906715 h 1989154"/>
              <a:gd name="connsiteX3" fmla="*/ 229097 w 2291015"/>
              <a:gd name="connsiteY3" fmla="*/ 1969510 h 1989154"/>
              <a:gd name="connsiteX4" fmla="*/ 570757 w 2291015"/>
              <a:gd name="connsiteY4" fmla="*/ 1981854 h 1989154"/>
              <a:gd name="connsiteX0" fmla="*/ 2291015 w 2291015"/>
              <a:gd name="connsiteY0" fmla="*/ 0 h 2057067"/>
              <a:gd name="connsiteX1" fmla="*/ 1664407 w 2291015"/>
              <a:gd name="connsiteY1" fmla="*/ 493344 h 2057067"/>
              <a:gd name="connsiteX2" fmla="*/ 138320 w 2291015"/>
              <a:gd name="connsiteY2" fmla="*/ 906715 h 2057067"/>
              <a:gd name="connsiteX3" fmla="*/ 229097 w 2291015"/>
              <a:gd name="connsiteY3" fmla="*/ 1969510 h 2057067"/>
              <a:gd name="connsiteX4" fmla="*/ 570757 w 2291015"/>
              <a:gd name="connsiteY4" fmla="*/ 1981854 h 205706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1015 w 2291015"/>
              <a:gd name="connsiteY0" fmla="*/ 0 h 2012737"/>
              <a:gd name="connsiteX1" fmla="*/ 1664407 w 2291015"/>
              <a:gd name="connsiteY1" fmla="*/ 493344 h 2012737"/>
              <a:gd name="connsiteX2" fmla="*/ 138320 w 2291015"/>
              <a:gd name="connsiteY2" fmla="*/ 906715 h 2012737"/>
              <a:gd name="connsiteX3" fmla="*/ 229097 w 2291015"/>
              <a:gd name="connsiteY3" fmla="*/ 1969510 h 2012737"/>
              <a:gd name="connsiteX4" fmla="*/ 570757 w 2291015"/>
              <a:gd name="connsiteY4" fmla="*/ 1981854 h 2012737"/>
              <a:gd name="connsiteX0" fmla="*/ 2292294 w 2292294"/>
              <a:gd name="connsiteY0" fmla="*/ 56983 h 2069720"/>
              <a:gd name="connsiteX1" fmla="*/ 1683495 w 2292294"/>
              <a:gd name="connsiteY1" fmla="*/ 355288 h 2069720"/>
              <a:gd name="connsiteX2" fmla="*/ 139599 w 2292294"/>
              <a:gd name="connsiteY2" fmla="*/ 963698 h 2069720"/>
              <a:gd name="connsiteX3" fmla="*/ 230376 w 2292294"/>
              <a:gd name="connsiteY3" fmla="*/ 2026493 h 2069720"/>
              <a:gd name="connsiteX4" fmla="*/ 572036 w 2292294"/>
              <a:gd name="connsiteY4" fmla="*/ 2038837 h 2069720"/>
              <a:gd name="connsiteX0" fmla="*/ 2292294 w 2292294"/>
              <a:gd name="connsiteY0" fmla="*/ 0 h 2012737"/>
              <a:gd name="connsiteX1" fmla="*/ 1683495 w 2292294"/>
              <a:gd name="connsiteY1" fmla="*/ 298305 h 2012737"/>
              <a:gd name="connsiteX2" fmla="*/ 139599 w 2292294"/>
              <a:gd name="connsiteY2" fmla="*/ 906715 h 2012737"/>
              <a:gd name="connsiteX3" fmla="*/ 230376 w 2292294"/>
              <a:gd name="connsiteY3" fmla="*/ 1969510 h 2012737"/>
              <a:gd name="connsiteX4" fmla="*/ 572036 w 2292294"/>
              <a:gd name="connsiteY4" fmla="*/ 1981854 h 2012737"/>
              <a:gd name="connsiteX0" fmla="*/ 2068430 w 2068430"/>
              <a:gd name="connsiteY0" fmla="*/ 0 h 2068843"/>
              <a:gd name="connsiteX1" fmla="*/ 1459631 w 2068430"/>
              <a:gd name="connsiteY1" fmla="*/ 298305 h 2068843"/>
              <a:gd name="connsiteX2" fmla="*/ 236308 w 2068430"/>
              <a:gd name="connsiteY2" fmla="*/ 702388 h 2068843"/>
              <a:gd name="connsiteX3" fmla="*/ 6512 w 2068430"/>
              <a:gd name="connsiteY3" fmla="*/ 1969510 h 2068843"/>
              <a:gd name="connsiteX4" fmla="*/ 348172 w 2068430"/>
              <a:gd name="connsiteY4" fmla="*/ 1981854 h 2068843"/>
              <a:gd name="connsiteX0" fmla="*/ 2084884 w 2084884"/>
              <a:gd name="connsiteY0" fmla="*/ 0 h 1981981"/>
              <a:gd name="connsiteX1" fmla="*/ 1476085 w 2084884"/>
              <a:gd name="connsiteY1" fmla="*/ 298305 h 1981981"/>
              <a:gd name="connsiteX2" fmla="*/ 252762 w 2084884"/>
              <a:gd name="connsiteY2" fmla="*/ 702388 h 1981981"/>
              <a:gd name="connsiteX3" fmla="*/ 5157 w 2084884"/>
              <a:gd name="connsiteY3" fmla="*/ 1616582 h 1981981"/>
              <a:gd name="connsiteX4" fmla="*/ 364626 w 2084884"/>
              <a:gd name="connsiteY4" fmla="*/ 1981854 h 1981981"/>
              <a:gd name="connsiteX0" fmla="*/ 2175009 w 2175009"/>
              <a:gd name="connsiteY0" fmla="*/ 0 h 2085615"/>
              <a:gd name="connsiteX1" fmla="*/ 1566210 w 2175009"/>
              <a:gd name="connsiteY1" fmla="*/ 298305 h 2085615"/>
              <a:gd name="connsiteX2" fmla="*/ 342887 w 2175009"/>
              <a:gd name="connsiteY2" fmla="*/ 702388 h 2085615"/>
              <a:gd name="connsiteX3" fmla="*/ 95282 w 2175009"/>
              <a:gd name="connsiteY3" fmla="*/ 1616582 h 2085615"/>
              <a:gd name="connsiteX4" fmla="*/ 142957 w 2175009"/>
              <a:gd name="connsiteY4" fmla="*/ 2085532 h 2085615"/>
              <a:gd name="connsiteX0" fmla="*/ 2259745 w 2259745"/>
              <a:gd name="connsiteY0" fmla="*/ 0 h 2085582"/>
              <a:gd name="connsiteX1" fmla="*/ 1650946 w 2259745"/>
              <a:gd name="connsiteY1" fmla="*/ 298305 h 2085582"/>
              <a:gd name="connsiteX2" fmla="*/ 427623 w 2259745"/>
              <a:gd name="connsiteY2" fmla="*/ 702388 h 2085582"/>
              <a:gd name="connsiteX3" fmla="*/ 21286 w 2259745"/>
              <a:gd name="connsiteY3" fmla="*/ 1452426 h 2085582"/>
              <a:gd name="connsiteX4" fmla="*/ 227693 w 2259745"/>
              <a:gd name="connsiteY4" fmla="*/ 2085532 h 2085582"/>
              <a:gd name="connsiteX0" fmla="*/ 2259327 w 2259327"/>
              <a:gd name="connsiteY0" fmla="*/ 0 h 2085584"/>
              <a:gd name="connsiteX1" fmla="*/ 1650528 w 2259327"/>
              <a:gd name="connsiteY1" fmla="*/ 298305 h 2085584"/>
              <a:gd name="connsiteX2" fmla="*/ 421536 w 2259327"/>
              <a:gd name="connsiteY2" fmla="*/ 590070 h 2085584"/>
              <a:gd name="connsiteX3" fmla="*/ 20868 w 2259327"/>
              <a:gd name="connsiteY3" fmla="*/ 1452426 h 2085584"/>
              <a:gd name="connsiteX4" fmla="*/ 227275 w 2259327"/>
              <a:gd name="connsiteY4" fmla="*/ 2085532 h 2085584"/>
              <a:gd name="connsiteX0" fmla="*/ 2259327 w 2259327"/>
              <a:gd name="connsiteY0" fmla="*/ 0 h 2085584"/>
              <a:gd name="connsiteX1" fmla="*/ 1843274 w 2259327"/>
              <a:gd name="connsiteY1" fmla="*/ 281025 h 2085584"/>
              <a:gd name="connsiteX2" fmla="*/ 421536 w 2259327"/>
              <a:gd name="connsiteY2" fmla="*/ 590070 h 2085584"/>
              <a:gd name="connsiteX3" fmla="*/ 20868 w 2259327"/>
              <a:gd name="connsiteY3" fmla="*/ 1452426 h 2085584"/>
              <a:gd name="connsiteX4" fmla="*/ 227275 w 2259327"/>
              <a:gd name="connsiteY4" fmla="*/ 2085532 h 2085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9327" h="2085584">
                <a:moveTo>
                  <a:pt x="2259327" y="0"/>
                </a:moveTo>
                <a:cubicBezTo>
                  <a:pt x="1890921" y="28702"/>
                  <a:pt x="2149572" y="182680"/>
                  <a:pt x="1843274" y="281025"/>
                </a:cubicBezTo>
                <a:cubicBezTo>
                  <a:pt x="1536976" y="379370"/>
                  <a:pt x="725270" y="394837"/>
                  <a:pt x="421536" y="590070"/>
                </a:cubicBezTo>
                <a:cubicBezTo>
                  <a:pt x="117802" y="785304"/>
                  <a:pt x="53245" y="1203182"/>
                  <a:pt x="20868" y="1452426"/>
                </a:cubicBezTo>
                <a:cubicBezTo>
                  <a:pt x="-11509" y="1701670"/>
                  <a:pt x="-42574" y="2090783"/>
                  <a:pt x="227275" y="2085532"/>
                </a:cubicBezTo>
              </a:path>
            </a:pathLst>
          </a:cu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6462020" y="818971"/>
            <a:ext cx="180003" cy="270004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p</a:t>
            </a:r>
          </a:p>
        </p:txBody>
      </p:sp>
      <p:cxnSp>
        <p:nvCxnSpPr>
          <p:cNvPr id="80" name="Straight Arrow Connector 79"/>
          <p:cNvCxnSpPr>
            <a:stCxn id="79" idx="2"/>
          </p:cNvCxnSpPr>
          <p:nvPr/>
        </p:nvCxnSpPr>
        <p:spPr>
          <a:xfrm>
            <a:off x="6552022" y="1088975"/>
            <a:ext cx="0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7902038" y="818971"/>
            <a:ext cx="180003" cy="270004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p</a:t>
            </a:r>
          </a:p>
        </p:txBody>
      </p:sp>
      <p:cxnSp>
        <p:nvCxnSpPr>
          <p:cNvPr id="82" name="Straight Arrow Connector 81"/>
          <p:cNvCxnSpPr>
            <a:stCxn id="81" idx="2"/>
          </p:cNvCxnSpPr>
          <p:nvPr/>
        </p:nvCxnSpPr>
        <p:spPr>
          <a:xfrm>
            <a:off x="7992040" y="1088975"/>
            <a:ext cx="0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6462022" y="3699002"/>
            <a:ext cx="180003" cy="270004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v</a:t>
            </a:r>
          </a:p>
        </p:txBody>
      </p:sp>
      <p:cxnSp>
        <p:nvCxnSpPr>
          <p:cNvPr id="84" name="Straight Arrow Connector 83"/>
          <p:cNvCxnSpPr>
            <a:stCxn id="83" idx="2"/>
          </p:cNvCxnSpPr>
          <p:nvPr/>
        </p:nvCxnSpPr>
        <p:spPr>
          <a:xfrm>
            <a:off x="6552024" y="3969006"/>
            <a:ext cx="0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5922017" y="548970"/>
            <a:ext cx="450006" cy="450004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this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x</a:t>
            </a:r>
          </a:p>
        </p:txBody>
      </p:sp>
      <p:cxnSp>
        <p:nvCxnSpPr>
          <p:cNvPr id="86" name="Straight Arrow Connector 85"/>
          <p:cNvCxnSpPr>
            <a:stCxn id="85" idx="2"/>
          </p:cNvCxnSpPr>
          <p:nvPr/>
        </p:nvCxnSpPr>
        <p:spPr>
          <a:xfrm>
            <a:off x="6147020" y="998974"/>
            <a:ext cx="135001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7362032" y="548970"/>
            <a:ext cx="450006" cy="450004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this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x</a:t>
            </a:r>
          </a:p>
        </p:txBody>
      </p:sp>
      <p:cxnSp>
        <p:nvCxnSpPr>
          <p:cNvPr id="89" name="Straight Arrow Connector 88"/>
          <p:cNvCxnSpPr>
            <a:stCxn id="88" idx="2"/>
          </p:cNvCxnSpPr>
          <p:nvPr/>
        </p:nvCxnSpPr>
        <p:spPr>
          <a:xfrm>
            <a:off x="7587035" y="998974"/>
            <a:ext cx="135001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5922015" y="3592107"/>
            <a:ext cx="450006" cy="28689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this</a:t>
            </a:r>
          </a:p>
        </p:txBody>
      </p:sp>
      <p:cxnSp>
        <p:nvCxnSpPr>
          <p:cNvPr id="94" name="Straight Arrow Connector 93"/>
          <p:cNvCxnSpPr>
            <a:stCxn id="93" idx="2"/>
          </p:cNvCxnSpPr>
          <p:nvPr/>
        </p:nvCxnSpPr>
        <p:spPr>
          <a:xfrm>
            <a:off x="6147018" y="3879005"/>
            <a:ext cx="135001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378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Visitor pattern functionality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2"/>
            <a:r>
              <a:rPr lang="en-US" dirty="0"/>
              <a:t>Instantiate the concrete visitor and pass it to the accept function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ConcreteVisitorA</a:t>
            </a:r>
            <a:r>
              <a:rPr lang="en-US" dirty="0"/>
              <a:t> cv;</a:t>
            </a:r>
          </a:p>
          <a:p>
            <a:pPr lvl="2"/>
            <a:r>
              <a:rPr lang="en-US" dirty="0"/>
              <a:t>The concrete visitor object is initialized with type information according to the action</a:t>
            </a:r>
          </a:p>
          <a:p>
            <a:pPr lvl="3"/>
            <a:r>
              <a:rPr lang="en-US" dirty="0"/>
              <a:t>Plus any data required for the action</a:t>
            </a:r>
          </a:p>
          <a:p>
            <a:pPr lvl="3"/>
            <a:r>
              <a:rPr lang="en-US" dirty="0"/>
              <a:t>This is one of the few legitimate cases of non-dynamically allocated object with inheritance</a:t>
            </a:r>
          </a:p>
          <a:p>
            <a:pPr lvl="4"/>
            <a:r>
              <a:rPr lang="en-US" dirty="0"/>
              <a:t>  p-&gt;accept(cv);</a:t>
            </a:r>
          </a:p>
          <a:p>
            <a:pPr lvl="2"/>
            <a:r>
              <a:rPr lang="en-US" dirty="0"/>
              <a:t>Implicit cast of the visitor reference from the concrete visitor to the abstract visitor</a:t>
            </a:r>
          </a:p>
          <a:p>
            <a:pPr lvl="3"/>
            <a:r>
              <a:rPr lang="en-US" dirty="0">
                <a:solidFill>
                  <a:schemeClr val="accent2"/>
                </a:solidFill>
              </a:rPr>
              <a:t>The code “forgets” the action required (it remains remembered in the run-time data)</a:t>
            </a:r>
          </a:p>
          <a:p>
            <a:pPr lvl="2"/>
            <a:r>
              <a:rPr lang="en-US" dirty="0"/>
              <a:t>Virtual call to accept, using the type information stored in the abstract object (*p)</a:t>
            </a:r>
          </a:p>
          <a:p>
            <a:pPr lvl="3"/>
            <a:r>
              <a:rPr lang="en-US" dirty="0"/>
              <a:t>Dispatch to the implementation corresponding to the object type</a:t>
            </a:r>
          </a:p>
          <a:p>
            <a:pPr lvl="3"/>
            <a:r>
              <a:rPr lang="en-US" dirty="0"/>
              <a:t>Simultaneously, cast this pointer from the abstract object (*p) to a concrete object</a:t>
            </a:r>
          </a:p>
          <a:p>
            <a:pPr lvl="4"/>
            <a:r>
              <a:rPr lang="en-US" dirty="0"/>
              <a:t>  void ConcreteObject1::accept(</a:t>
            </a:r>
            <a:r>
              <a:rPr lang="en-US" dirty="0" err="1"/>
              <a:t>AbstractVisitor</a:t>
            </a:r>
            <a:r>
              <a:rPr lang="en-US" dirty="0"/>
              <a:t> &amp; v) {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v.visit</a:t>
            </a:r>
            <a:r>
              <a:rPr lang="en-US" dirty="0"/>
              <a:t>(*this);</a:t>
            </a:r>
          </a:p>
          <a:p>
            <a:pPr lvl="2"/>
            <a:r>
              <a:rPr lang="en-US" dirty="0"/>
              <a:t>Virtual call to visit, using the type information stored in the abstract visitor (v)</a:t>
            </a:r>
          </a:p>
          <a:p>
            <a:pPr lvl="3"/>
            <a:r>
              <a:rPr lang="en-US" dirty="0"/>
              <a:t>Dispatch to the implementation corresponding to the visitor type</a:t>
            </a:r>
          </a:p>
          <a:p>
            <a:pPr lvl="3"/>
            <a:r>
              <a:rPr lang="en-US" dirty="0"/>
              <a:t>Simultaneously, cast this pointer from the abstract visitor (v) to the concrete object</a:t>
            </a:r>
          </a:p>
          <a:p>
            <a:pPr lvl="4"/>
            <a:r>
              <a:rPr lang="en-US" dirty="0"/>
              <a:t>  void </a:t>
            </a:r>
            <a:r>
              <a:rPr lang="en-US" dirty="0" err="1"/>
              <a:t>ConcreteVisitorA</a:t>
            </a:r>
            <a:r>
              <a:rPr lang="en-US" dirty="0"/>
              <a:t>::visit(ConcreteObject1 &amp; x) { </a:t>
            </a:r>
          </a:p>
          <a:p>
            <a:pPr lvl="2"/>
            <a:r>
              <a:rPr lang="en-US" dirty="0"/>
              <a:t>The code being executed is now specialized to both the object type and the action required</a:t>
            </a:r>
          </a:p>
          <a:p>
            <a:pPr lvl="3"/>
            <a:r>
              <a:rPr lang="en-US" dirty="0"/>
              <a:t>A case of </a:t>
            </a:r>
            <a:r>
              <a:rPr lang="en-US" i="1" dirty="0"/>
              <a:t>double-dispatch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598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functions vs. visitor</a:t>
            </a:r>
            <a:endParaRPr lang="cs-CZ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Set of virtual functions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/>
              <a:t>Fixed set of actions</a:t>
            </a:r>
          </a:p>
          <a:p>
            <a:pPr lvl="1"/>
            <a:r>
              <a:rPr lang="en-US"/>
              <a:t>Interface of the abstract object</a:t>
            </a:r>
          </a:p>
          <a:p>
            <a:r>
              <a:rPr lang="en-US"/>
              <a:t>Extensible set of object types</a:t>
            </a:r>
          </a:p>
          <a:p>
            <a:pPr lvl="1"/>
            <a:r>
              <a:rPr lang="en-US"/>
              <a:t>New concrete object classes may be defined without modifying the abstract class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Visitor pattern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Extensible set of actions</a:t>
            </a:r>
          </a:p>
          <a:p>
            <a:pPr lvl="1"/>
            <a:r>
              <a:rPr lang="en-US"/>
              <a:t>New concrete visitors may be defined without modifying abstract (object and visitor) classes</a:t>
            </a:r>
          </a:p>
          <a:p>
            <a:r>
              <a:rPr lang="en-US"/>
              <a:t>Fixed set of object types</a:t>
            </a:r>
          </a:p>
          <a:p>
            <a:pPr lvl="1"/>
            <a:r>
              <a:rPr lang="en-US"/>
              <a:t>Interface of the visitor</a:t>
            </a:r>
          </a:p>
          <a:p>
            <a:r>
              <a:rPr lang="en-US"/>
              <a:t>Higher run-time cost</a:t>
            </a:r>
          </a:p>
          <a:p>
            <a:pPr lvl="1"/>
            <a:r>
              <a:rPr lang="en-US"/>
              <a:t>Two indirect calls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22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and lambda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5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pattern and lambda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 concrete visitor may invoke a </a:t>
            </a:r>
            <a:r>
              <a:rPr lang="en-US" dirty="0" err="1"/>
              <a:t>functor</a:t>
            </a:r>
            <a:r>
              <a:rPr lang="en-US" dirty="0"/>
              <a:t>/lambda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FunctorVisitor</a:t>
            </a:r>
            <a:r>
              <a:rPr lang="en-US" dirty="0"/>
              <a:t> : public </a:t>
            </a:r>
            <a:r>
              <a:rPr lang="en-US" dirty="0" err="1"/>
              <a:t>AbstractVisitor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FunctorVisitor</a:t>
            </a:r>
            <a:r>
              <a:rPr lang="en-US" dirty="0"/>
              <a:t>( F f) : f_( </a:t>
            </a:r>
            <a:r>
              <a:rPr lang="en-US" dirty="0" err="1"/>
              <a:t>std</a:t>
            </a:r>
            <a:r>
              <a:rPr lang="en-US" dirty="0"/>
              <a:t>::move(f)) {}</a:t>
            </a:r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f</a:t>
            </a:r>
            <a:r>
              <a:rPr lang="en-US" dirty="0">
                <a:solidFill>
                  <a:schemeClr val="accent1"/>
                </a:solidFill>
              </a:rPr>
              <a:t>_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(ConcreteObject1 &amp; x) override { </a:t>
            </a:r>
            <a:r>
              <a:rPr lang="en-US" dirty="0">
                <a:solidFill>
                  <a:schemeClr val="accent1"/>
                </a:solidFill>
              </a:rPr>
              <a:t>f_</a:t>
            </a:r>
            <a:r>
              <a:rPr lang="en-US" dirty="0"/>
              <a:t>(x); }</a:t>
            </a:r>
          </a:p>
          <a:p>
            <a:pPr lvl="4"/>
            <a:r>
              <a:rPr lang="en-US" dirty="0"/>
              <a:t>  virtual void </a:t>
            </a:r>
            <a:r>
              <a:rPr lang="en-US" dirty="0">
                <a:solidFill>
                  <a:schemeClr val="accent1"/>
                </a:solidFill>
              </a:rPr>
              <a:t>visit</a:t>
            </a:r>
            <a:r>
              <a:rPr lang="en-US" dirty="0"/>
              <a:t>(ConcreteObject2 &amp; x) override { </a:t>
            </a:r>
            <a:r>
              <a:rPr lang="en-US" dirty="0">
                <a:solidFill>
                  <a:schemeClr val="accent1"/>
                </a:solidFill>
              </a:rPr>
              <a:t>f_</a:t>
            </a:r>
            <a:r>
              <a:rPr lang="en-US" dirty="0"/>
              <a:t>(x); }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Statically polymorphic </a:t>
            </a:r>
            <a:r>
              <a:rPr lang="en-US" dirty="0" err="1"/>
              <a:t>functor</a:t>
            </a:r>
            <a:r>
              <a:rPr lang="en-US" dirty="0"/>
              <a:t>/auto lambda is required</a:t>
            </a:r>
          </a:p>
          <a:p>
            <a:pPr lvl="2"/>
            <a:r>
              <a:rPr lang="en-US" dirty="0"/>
              <a:t>accept and visit are virtual – </a:t>
            </a:r>
            <a:r>
              <a:rPr lang="en-US" i="1" dirty="0"/>
              <a:t>run-time polymorphism</a:t>
            </a:r>
          </a:p>
          <a:p>
            <a:pPr lvl="3"/>
            <a:r>
              <a:rPr lang="en-US" dirty="0"/>
              <a:t>accept dispatches according to the object type</a:t>
            </a:r>
          </a:p>
          <a:p>
            <a:pPr lvl="3"/>
            <a:r>
              <a:rPr lang="en-US" dirty="0"/>
              <a:t>visit dispatches according the </a:t>
            </a:r>
            <a:r>
              <a:rPr lang="en-US" dirty="0" err="1"/>
              <a:t>functor</a:t>
            </a:r>
            <a:r>
              <a:rPr lang="en-US" dirty="0"/>
              <a:t>/lambda type (forgotten through accept)</a:t>
            </a:r>
          </a:p>
          <a:p>
            <a:pPr lvl="2"/>
            <a:r>
              <a:rPr lang="en-US" dirty="0"/>
              <a:t>operator() is a template (due to the auto argument) – </a:t>
            </a:r>
            <a:r>
              <a:rPr lang="en-US" i="1" dirty="0"/>
              <a:t>compile-time polymorphism</a:t>
            </a:r>
          </a:p>
          <a:p>
            <a:pPr lvl="3"/>
            <a:r>
              <a:rPr lang="en-US" dirty="0"/>
              <a:t>compiler creates two implementations of operator() called by f_(x)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invokeA</a:t>
            </a:r>
            <a:r>
              <a:rPr lang="en-US" dirty="0"/>
              <a:t>(</a:t>
            </a:r>
            <a:r>
              <a:rPr lang="en-US" dirty="0" err="1"/>
              <a:t>AbstractObject</a:t>
            </a:r>
            <a:r>
              <a:rPr lang="en-US" dirty="0"/>
              <a:t> * p) 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FunctorVisitor</a:t>
            </a:r>
            <a:r>
              <a:rPr lang="en-US" dirty="0"/>
              <a:t> cv([](auto &amp;&amp; x){ </a:t>
            </a:r>
            <a:r>
              <a:rPr lang="en-US" dirty="0" err="1"/>
              <a:t>x.</a:t>
            </a:r>
            <a:r>
              <a:rPr lang="en-US" dirty="0" err="1">
                <a:solidFill>
                  <a:schemeClr val="accent2"/>
                </a:solidFill>
              </a:rPr>
              <a:t>something</a:t>
            </a:r>
            <a:r>
              <a:rPr lang="en-US" dirty="0"/>
              <a:t>(); }); </a:t>
            </a:r>
          </a:p>
          <a:p>
            <a:pPr lvl="4"/>
            <a:r>
              <a:rPr lang="en-US" dirty="0"/>
              <a:t>  p-&gt;</a:t>
            </a:r>
            <a:r>
              <a:rPr lang="en-US" dirty="0">
                <a:solidFill>
                  <a:schemeClr val="accent1"/>
                </a:solidFill>
              </a:rPr>
              <a:t>accept</a:t>
            </a:r>
            <a:r>
              <a:rPr lang="en-US" dirty="0"/>
              <a:t>(cv); 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i="1" dirty="0"/>
              <a:t>Class Template Argument Deduction </a:t>
            </a:r>
            <a:r>
              <a:rPr lang="en-US" dirty="0"/>
              <a:t>[C++17]: compiler derives the class template argument F from the type of constructor argument in the initialization</a:t>
            </a:r>
          </a:p>
          <a:p>
            <a:pPr lvl="2"/>
            <a:r>
              <a:rPr lang="en-US" dirty="0"/>
              <a:t>both concrete objects must contain (non-virtual) member function </a:t>
            </a:r>
            <a:r>
              <a:rPr lang="en-US" dirty="0">
                <a:solidFill>
                  <a:schemeClr val="accent2"/>
                </a:solidFill>
              </a:rPr>
              <a:t>something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530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</TotalTime>
  <Words>2072</Words>
  <Application>Microsoft Office PowerPoint</Application>
  <PresentationFormat>On-screen Show (4:3)</PresentationFormat>
  <Paragraphs>283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Consolas</vt:lpstr>
      <vt:lpstr>Tahoma</vt:lpstr>
      <vt:lpstr>Wingdings</vt:lpstr>
      <vt:lpstr>Office Theme</vt:lpstr>
      <vt:lpstr>Virtual functions &amp; visitors</vt:lpstr>
      <vt:lpstr>Virtual functions</vt:lpstr>
      <vt:lpstr>Visitor pattern</vt:lpstr>
      <vt:lpstr>Visitor pattern</vt:lpstr>
      <vt:lpstr>Visitor pattern - memory layout</vt:lpstr>
      <vt:lpstr>Visitor pattern functionality</vt:lpstr>
      <vt:lpstr>Virtual functions vs. visitor</vt:lpstr>
      <vt:lpstr>Visitor and lambda</vt:lpstr>
      <vt:lpstr>Visitor pattern and lambda</vt:lpstr>
      <vt:lpstr>Visitor pattern and lambda</vt:lpstr>
      <vt:lpstr>Visitor pattern</vt:lpstr>
      <vt:lpstr>Visitor pattern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109</cp:revision>
  <dcterms:created xsi:type="dcterms:W3CDTF">2020-09-28T08:40:12Z</dcterms:created>
  <dcterms:modified xsi:type="dcterms:W3CDTF">2022-01-04T15:45:18Z</dcterms:modified>
</cp:coreProperties>
</file>