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8" r:id="rId2"/>
  </p:sldMasterIdLst>
  <p:notesMasterIdLst>
    <p:notesMasterId r:id="rId21"/>
  </p:notesMasterIdLst>
  <p:sldIdLst>
    <p:sldId id="365" r:id="rId3"/>
    <p:sldId id="366" r:id="rId4"/>
    <p:sldId id="369" r:id="rId5"/>
    <p:sldId id="377" r:id="rId6"/>
    <p:sldId id="391" r:id="rId7"/>
    <p:sldId id="370" r:id="rId8"/>
    <p:sldId id="392" r:id="rId9"/>
    <p:sldId id="393" r:id="rId10"/>
    <p:sldId id="394" r:id="rId11"/>
    <p:sldId id="367" r:id="rId12"/>
    <p:sldId id="368" r:id="rId13"/>
    <p:sldId id="383" r:id="rId14"/>
    <p:sldId id="384" r:id="rId15"/>
    <p:sldId id="385" r:id="rId16"/>
    <p:sldId id="387" r:id="rId17"/>
    <p:sldId id="371" r:id="rId18"/>
    <p:sldId id="390" r:id="rId19"/>
    <p:sldId id="373" r:id="rId20"/>
  </p:sldIdLst>
  <p:sldSz cx="9144000" cy="6858000" type="screen4x3"/>
  <p:notesSz cx="7099300" cy="10234613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400" autoAdjust="0"/>
    <p:restoredTop sz="94660"/>
  </p:normalViewPr>
  <p:slideViewPr>
    <p:cSldViewPr>
      <p:cViewPr varScale="1">
        <p:scale>
          <a:sx n="120" d="100"/>
          <a:sy n="120" d="100"/>
        </p:scale>
        <p:origin x="94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93" d="100"/>
          <a:sy n="93" d="100"/>
        </p:scale>
        <p:origin x="340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1294" y="0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/>
          <a:lstStyle>
            <a:lvl1pPr algn="r">
              <a:defRPr sz="1300"/>
            </a:lvl1pPr>
          </a:lstStyle>
          <a:p>
            <a:fld id="{960BC3CE-3DC6-48EE-A131-04D020AF1818}" type="datetimeFigureOut">
              <a:rPr lang="cs-CZ" smtClean="0"/>
              <a:pPr/>
              <a:t>15.12.2025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92188" y="768350"/>
            <a:ext cx="5114925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48" tIns="49524" rIns="99048" bIns="49524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9930" y="4861441"/>
            <a:ext cx="5679440" cy="4605576"/>
          </a:xfrm>
          <a:prstGeom prst="rect">
            <a:avLst/>
          </a:prstGeom>
        </p:spPr>
        <p:txBody>
          <a:bodyPr vert="horz" lIns="99048" tIns="49524" rIns="99048" bIns="49524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l">
              <a:defRPr sz="13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1294" y="9721106"/>
            <a:ext cx="3076363" cy="511731"/>
          </a:xfrm>
          <a:prstGeom prst="rect">
            <a:avLst/>
          </a:prstGeom>
        </p:spPr>
        <p:txBody>
          <a:bodyPr vert="horz" lIns="99048" tIns="49524" rIns="99048" bIns="49524" rtlCol="0" anchor="b"/>
          <a:lstStyle>
            <a:lvl1pPr algn="r">
              <a:defRPr sz="1300"/>
            </a:lvl1pPr>
          </a:lstStyle>
          <a:p>
            <a:fld id="{28FDD85E-490B-4ECE-A416-B9AD062DD090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736547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2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323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232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D9DB872A-6791-46EA-89F7-F7BB1D51C888}" type="slidenum">
              <a:rPr altLang="en-US" smtClean="0"/>
              <a:pPr eaLnBrk="1" hangingPunct="1">
                <a:spcBef>
                  <a:spcPct val="0"/>
                </a:spcBef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120284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16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30426082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17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39007711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478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4781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06B9144E-63E8-4FE2-8B79-9C15DE5DA0D8}" type="slidenum">
              <a:rPr altLang="en-US" smtClean="0"/>
              <a:pPr eaLnBrk="1" hangingPunct="1">
                <a:spcBef>
                  <a:spcPct val="0"/>
                </a:spcBef>
              </a:pPr>
              <a:t>18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262026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101080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8665748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6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590267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11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578280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12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1084726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13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20839726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14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19879544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7B72C7B-C23A-4F5E-A716-F06BB7CD6056}" type="slidenum">
              <a:rPr altLang="en-US" smtClean="0"/>
              <a:pPr eaLnBrk="1" hangingPunct="1">
                <a:spcBef>
                  <a:spcPct val="0"/>
                </a:spcBef>
              </a:pPr>
              <a:t>15</a:t>
            </a:fld>
            <a:endParaRPr lang="en-US" altLang="en-US"/>
          </a:p>
        </p:txBody>
      </p:sp>
      <p:sp>
        <p:nvSpPr>
          <p:cNvPr id="254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0" y="227013"/>
            <a:ext cx="0" cy="0"/>
          </a:xfrm>
          <a:solidFill>
            <a:srgbClr val="FFFFFF"/>
          </a:solidFill>
          <a:ln/>
        </p:spPr>
      </p:sp>
      <p:sp>
        <p:nvSpPr>
          <p:cNvPr id="2549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1513" y="3236913"/>
            <a:ext cx="78073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eaLnBrk="1" hangingPunct="1"/>
            <a:endParaRPr lang="en-US" altLang="en-US" noProof="1"/>
          </a:p>
        </p:txBody>
      </p:sp>
    </p:spTree>
    <p:extLst>
      <p:ext uri="{BB962C8B-B14F-4D97-AF65-F5344CB8AC3E}">
        <p14:creationId xmlns:p14="http://schemas.microsoft.com/office/powerpoint/2010/main" val="3815108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33905632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  <p:extLst>
      <p:ext uri="{BB962C8B-B14F-4D97-AF65-F5344CB8AC3E}">
        <p14:creationId xmlns:p14="http://schemas.microsoft.com/office/powerpoint/2010/main" val="73134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4" name="Title 13"/>
          <p:cNvSpPr>
            <a:spLocks noGrp="1"/>
          </p:cNvSpPr>
          <p:nvPr>
            <p:ph type="title"/>
          </p:nvPr>
        </p:nvSpPr>
        <p:spPr>
          <a:xfrm>
            <a:off x="0" y="1988840"/>
            <a:ext cx="9144000" cy="288032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3244777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655479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7952113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3369823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/>
        <p:txBody>
          <a:bodyPr anchor="ctr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5724109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5274067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9568610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169364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52298379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ide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6516216" y="548680"/>
            <a:ext cx="25202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699326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f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644008" y="548680"/>
            <a:ext cx="4392488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32309570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ottom Com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4725144"/>
            <a:ext cx="8928992" cy="1728192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107504" y="4581128"/>
            <a:ext cx="8928992" cy="0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8479970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icture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7504" y="548680"/>
            <a:ext cx="8928992" cy="5976664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8066147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574501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19" name="Title 18"/>
          <p:cNvSpPr>
            <a:spLocks noGrp="1"/>
          </p:cNvSpPr>
          <p:nvPr>
            <p:ph type="title"/>
          </p:nvPr>
        </p:nvSpPr>
        <p:spPr>
          <a:xfrm>
            <a:off x="0" y="3212976"/>
            <a:ext cx="9144000" cy="404664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7504" y="476672"/>
            <a:ext cx="8928992" cy="6048672"/>
          </a:xfrm>
        </p:spPr>
        <p:txBody>
          <a:bodyPr vert="eaVert"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6028428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891" name="Rectangle 1027"/>
          <p:cNvSpPr>
            <a:spLocks noGrp="1" noChangeArrowheads="1"/>
          </p:cNvSpPr>
          <p:nvPr>
            <p:ph type="ctrTitle"/>
          </p:nvPr>
        </p:nvSpPr>
        <p:spPr>
          <a:xfrm>
            <a:off x="0" y="1524000"/>
            <a:ext cx="9144000" cy="823913"/>
          </a:xfrm>
        </p:spPr>
        <p:txBody>
          <a:bodyPr/>
          <a:lstStyle>
            <a:lvl1pPr algn="ctr">
              <a:defRPr sz="48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65892" name="Rectangle 1028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667000"/>
            <a:ext cx="8839200" cy="3962400"/>
          </a:xfrm>
          <a:noFill/>
        </p:spPr>
        <p:txBody>
          <a:bodyPr/>
          <a:lstStyle>
            <a:lvl1pPr algn="ctr">
              <a:defRPr sz="3200">
                <a:solidFill>
                  <a:schemeClr val="bg1"/>
                </a:solidFill>
                <a:latin typeface="Arial" charset="0"/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774839539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0"/>
            <a:ext cx="7315200" cy="4572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533400"/>
            <a:ext cx="8839200" cy="61722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A39DBE-DA53-4BB8-A854-D9C4CA29EB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44441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716016" y="548680"/>
            <a:ext cx="4320480" cy="5904656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4328220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4008" y="548680"/>
            <a:ext cx="439248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431628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980728"/>
            <a:ext cx="4388296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riple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512" y="548680"/>
            <a:ext cx="2736304" cy="36004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 algn="r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56176" y="548680"/>
            <a:ext cx="2880320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179512" y="980728"/>
            <a:ext cx="2736304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56176" y="980728"/>
            <a:ext cx="2880320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6084168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7" name="Slide Number Placeholder 1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2987824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ontent Placeholder 12"/>
          <p:cNvSpPr>
            <a:spLocks noGrp="1"/>
          </p:cNvSpPr>
          <p:nvPr>
            <p:ph sz="quarter" idx="13"/>
          </p:nvPr>
        </p:nvSpPr>
        <p:spPr>
          <a:xfrm>
            <a:off x="3059832" y="977254"/>
            <a:ext cx="2952328" cy="554461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4"/>
          </p:nvPr>
        </p:nvSpPr>
        <p:spPr>
          <a:xfrm>
            <a:off x="3059832" y="548680"/>
            <a:ext cx="2952328" cy="36004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kumimoji="0" lang="en-US" sz="2400" b="1" kern="1200" dirty="0" smtClean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31382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516216" y="548680"/>
            <a:ext cx="2520280" cy="5904656"/>
          </a:xfrm>
        </p:spPr>
        <p:txBody>
          <a:bodyPr vert="horz">
            <a:normAutofit/>
          </a:bodyPr>
          <a:lstStyle>
            <a:lvl1pPr marL="0" indent="0" algn="l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 kumimoji="0" lang="en-US" sz="24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1pPr>
            <a:lvl2pPr algn="l" rtl="0" eaLnBrk="1" latinLnBrk="0" hangingPunct="1">
              <a:buFont typeface="Arial" pitchFamily="34" charset="0"/>
              <a:buChar char="•"/>
              <a:defRPr kumimoji="0" lang="en-US" sz="2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algn="l" rtl="0" eaLnBrk="1" latinLnBrk="0" hangingPunct="1">
              <a:buFont typeface="Arial" pitchFamily="34" charset="0"/>
              <a:buChar char="•"/>
              <a:defRPr kumimoji="0" lang="en-US" sz="1800" kern="1200" dirty="0" smtClean="0">
                <a:solidFill>
                  <a:schemeClr val="accent6"/>
                </a:solidFill>
                <a:latin typeface="+mn-lt"/>
                <a:ea typeface="+mn-ea"/>
                <a:cs typeface="+mn-cs"/>
              </a:defRPr>
            </a:lvl3pPr>
            <a:lvl4pPr algn="l" rtl="0" eaLnBrk="1" latinLnBrk="0" hangingPunct="1">
              <a:buFont typeface="Arial" pitchFamily="34" charset="0"/>
              <a:buChar char="•"/>
              <a:defRPr kumimoji="0" lang="en-US" sz="16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algn="l" rtl="0" eaLnBrk="1" latinLnBrk="0" hangingPunct="1">
              <a:buNone/>
              <a:defRPr kumimoji="0" lang="en-US" sz="1400" b="1" kern="1200" dirty="0">
                <a:solidFill>
                  <a:schemeClr val="accent5"/>
                </a:solidFill>
                <a:latin typeface="Consolas" pitchFamily="49" charset="0"/>
                <a:ea typeface="+mn-ea"/>
                <a:cs typeface="Consolas" pitchFamily="49" charset="0"/>
              </a:defRPr>
            </a:lvl5pPr>
          </a:lstStyle>
          <a:p>
            <a:pPr marL="274320" lvl="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</a:pPr>
            <a:r>
              <a:rPr lang="en-US" dirty="0"/>
              <a:t>Click to edit Master text styles</a:t>
            </a:r>
          </a:p>
          <a:p>
            <a:pPr marL="548640" lvl="1" indent="-274320" algn="l" rtl="0" eaLnBrk="1" latinLnBrk="0" hangingPunct="1">
              <a:spcBef>
                <a:spcPts val="500"/>
              </a:spcBef>
              <a:buClr>
                <a:schemeClr val="tx1"/>
              </a:buClr>
              <a:buSzPct val="76000"/>
              <a:buFont typeface="Wingdings 3"/>
              <a:buChar char=""/>
            </a:pPr>
            <a:r>
              <a:rPr lang="en-US" dirty="0"/>
              <a:t>Second level</a:t>
            </a:r>
          </a:p>
          <a:p>
            <a:pPr marL="822960" lvl="2" indent="-228600" algn="l" rtl="0" eaLnBrk="1" latinLnBrk="0" hangingPunct="1">
              <a:spcBef>
                <a:spcPts val="500"/>
              </a:spcBef>
              <a:buClr>
                <a:schemeClr val="accent6"/>
              </a:buClr>
              <a:buSzPct val="76000"/>
              <a:buFont typeface="Wingdings" pitchFamily="2" charset="2"/>
              <a:buChar char="§"/>
            </a:pPr>
            <a:r>
              <a:rPr lang="en-US" dirty="0"/>
              <a:t>Third level</a:t>
            </a:r>
          </a:p>
          <a:p>
            <a:pPr marL="1097280" lvl="3" indent="-228600" algn="l" rtl="0" eaLnBrk="1" latinLnBrk="0" hangingPunct="1">
              <a:spcBef>
                <a:spcPts val="400"/>
              </a:spcBef>
              <a:buClr>
                <a:schemeClr val="tx1"/>
              </a:buClr>
              <a:buSzPct val="70000"/>
              <a:buFont typeface="Wingdings" pitchFamily="2" charset="2"/>
              <a:buChar char="§"/>
            </a:pPr>
            <a:r>
              <a:rPr lang="en-US" dirty="0"/>
              <a:t>Fourth level</a:t>
            </a:r>
          </a:p>
          <a:p>
            <a:pPr marL="180000" lvl="4" indent="-228600" algn="l" rtl="0" eaLnBrk="1" latinLnBrk="0" hangingPunct="1">
              <a:spcBef>
                <a:spcPts val="600"/>
              </a:spcBef>
              <a:spcAft>
                <a:spcPts val="600"/>
              </a:spcAft>
              <a:buClr>
                <a:schemeClr val="accent2"/>
              </a:buClr>
              <a:buSzPct val="70000"/>
              <a:buFont typeface="Wingdings"/>
              <a:buNone/>
            </a:pPr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6120680" cy="5904656"/>
          </a:xfrm>
        </p:spPr>
        <p:txBody>
          <a:bodyPr/>
          <a:lstStyle/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6372200" y="476672"/>
            <a:ext cx="0" cy="6048672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6" name="Footer Placeholder 1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8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7.xml"/><Relationship Id="rId17" Type="http://schemas.openxmlformats.org/officeDocument/2006/relationships/slideLayout" Target="../slideLayouts/slideLayout32.xml"/><Relationship Id="rId2" Type="http://schemas.openxmlformats.org/officeDocument/2006/relationships/slideLayout" Target="../slideLayouts/slideLayout17.xml"/><Relationship Id="rId16" Type="http://schemas.openxmlformats.org/officeDocument/2006/relationships/slideLayout" Target="../slideLayouts/slideLayout31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5" Type="http://schemas.openxmlformats.org/officeDocument/2006/relationships/slideLayout" Target="../slideLayouts/slideLayout30.xml"/><Relationship Id="rId10" Type="http://schemas.openxmlformats.org/officeDocument/2006/relationships/slideLayout" Target="../slideLayouts/slideLayout25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Relationship Id="rId14" Type="http://schemas.openxmlformats.org/officeDocument/2006/relationships/slideLayout" Target="../slideLayouts/slideLayout2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77" r:id="rId6"/>
    <p:sldLayoutId id="2147483666" r:id="rId7"/>
    <p:sldLayoutId id="2147483667" r:id="rId8"/>
    <p:sldLayoutId id="2147483668" r:id="rId9"/>
    <p:sldLayoutId id="2147483675" r:id="rId10"/>
    <p:sldLayoutId id="2147483676" r:id="rId11"/>
    <p:sldLayoutId id="2147483672" r:id="rId12"/>
    <p:sldLayoutId id="2147483669" r:id="rId13"/>
    <p:sldLayoutId id="2147483670" r:id="rId14"/>
    <p:sldLayoutId id="2147483671" r:id="rId15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04664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>
            <a:no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107504" y="548680"/>
            <a:ext cx="8928992" cy="5904656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  <a:r>
              <a:rPr kumimoji="0" lang="cs-CZ" dirty="0"/>
              <a:t> </a:t>
            </a:r>
            <a:r>
              <a:rPr kumimoji="0" lang="en-US" dirty="0"/>
              <a:t>!@#$%^&amp;*(){}|:"&lt;&gt;?</a:t>
            </a:r>
          </a:p>
          <a:p>
            <a:pPr lvl="1" eaLnBrk="1" latinLnBrk="0" hangingPunct="1"/>
            <a:r>
              <a:rPr kumimoji="0" lang="en-US" dirty="0"/>
              <a:t>Second level</a:t>
            </a:r>
            <a:r>
              <a:rPr kumimoji="0" lang="cs-CZ" dirty="0"/>
              <a:t> +</a:t>
            </a:r>
            <a:r>
              <a:rPr kumimoji="0" lang="cs-CZ" dirty="0" err="1"/>
              <a:t>ěščřžýáíéúů</a:t>
            </a:r>
            <a:endParaRPr kumimoji="0" lang="en-US" dirty="0"/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0" y="6597352"/>
            <a:ext cx="8604448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r>
              <a:rPr lang="cs-CZ" dirty="0"/>
              <a:t>NPRG041 </a:t>
            </a:r>
            <a:r>
              <a:rPr lang="cs-CZ" dirty="0" err="1"/>
              <a:t>Programming</a:t>
            </a:r>
            <a:r>
              <a:rPr lang="cs-CZ" dirty="0"/>
              <a:t> in C++ - 2016/2017 David Bednárek</a:t>
            </a: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04448" y="6597352"/>
            <a:ext cx="539552" cy="260648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none"/>
        </p:style>
        <p:txBody>
          <a:bodyPr vert="horz" anchor="ctr" anchorCtr="0"/>
          <a:lstStyle>
            <a:lvl1pPr algn="l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pPr algn="r"/>
            <a:fld id="{5A8723E3-C62D-4372-A5B7-F817763A1A22}" type="slidenum">
              <a:rPr lang="cs-CZ" smtClean="0"/>
              <a:pPr algn="r"/>
              <a:t>‹#›</a:t>
            </a:fld>
            <a:endParaRPr lang="cs-CZ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452320" y="6597352"/>
            <a:ext cx="1136920" cy="2606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000" b="0" cap="none" spc="0">
                <a:ln>
                  <a:noFill/>
                </a:ln>
                <a:solidFill>
                  <a:schemeClr val="bg1"/>
                </a:solidFill>
                <a:effectLst/>
              </a:defRPr>
            </a:lvl1pPr>
          </a:lstStyle>
          <a:p>
            <a:fld id="{E913C56C-3800-47C1-AF78-44E226C2CC5B}" type="datetime1">
              <a:rPr lang="cs-CZ" smtClean="0"/>
              <a:pPr/>
              <a:t>15.12.2025</a:t>
            </a:fld>
            <a:endParaRPr lang="cs-CZ" dirty="0"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48464" y="104085"/>
            <a:ext cx="317460" cy="228571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7007351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2400" b="0" kern="1200" cap="none" spc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400" kern="1200">
          <a:solidFill>
            <a:schemeClr val="accent6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tx1"/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accent6"/>
        </a:buClr>
        <a:buSzPct val="76000"/>
        <a:buFont typeface="Wingdings" pitchFamily="2" charset="2"/>
        <a:buChar char="§"/>
        <a:defRPr kumimoji="0" sz="1800" kern="1200">
          <a:solidFill>
            <a:schemeClr val="accent6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tx1"/>
        </a:buClr>
        <a:buSzPct val="70000"/>
        <a:buFont typeface="Wingdings" pitchFamily="2" charset="2"/>
        <a:buChar char="§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0000" indent="-228600" algn="l" rtl="0" eaLnBrk="1" latinLnBrk="0" hangingPunct="1">
        <a:spcBef>
          <a:spcPts val="600"/>
        </a:spcBef>
        <a:spcAft>
          <a:spcPts val="600"/>
        </a:spcAft>
        <a:buClr>
          <a:schemeClr val="accent2"/>
        </a:buClr>
        <a:buSzPct val="70000"/>
        <a:buFont typeface="Wingdings"/>
        <a:buNone/>
        <a:defRPr kumimoji="0" lang="en-US" sz="1400" b="1" kern="1200" dirty="0">
          <a:solidFill>
            <a:schemeClr val="accent5"/>
          </a:solidFill>
          <a:latin typeface="Consolas" pitchFamily="49" charset="0"/>
          <a:ea typeface="+mn-ea"/>
          <a:cs typeface="Consolas" pitchFamily="49" charset="0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fr.wiktionary.org/wiki/tractus#la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23142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Traits, policies, </a:t>
            </a:r>
            <a:r>
              <a:rPr lang="en-US" sz="4800" dirty="0" err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functors</a:t>
            </a: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, tags</a:t>
            </a:r>
            <a:endParaRPr lang="cs-CZ" sz="4800" noProof="1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9982796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Etymology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10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fr-FR" dirty="0"/>
              <a:t>Trait [FR]</a:t>
            </a:r>
          </a:p>
          <a:p>
            <a:pPr lvl="2"/>
            <a:r>
              <a:rPr lang="en-US" dirty="0"/>
              <a:t>From</a:t>
            </a:r>
            <a:r>
              <a:rPr lang="cs-CZ" dirty="0"/>
              <a:t> latin </a:t>
            </a:r>
            <a:r>
              <a:rPr lang="cs-CZ" i="1" dirty="0">
                <a:hlinkClick r:id="rId2" tooltip="tractus"/>
              </a:rPr>
              <a:t>tractus</a:t>
            </a:r>
            <a:endParaRPr lang="fr-FR" dirty="0"/>
          </a:p>
          <a:p>
            <a:pPr lvl="1"/>
            <a:r>
              <a:rPr lang="en-US" dirty="0"/>
              <a:t>Action of firing a projectile</a:t>
            </a:r>
            <a:endParaRPr lang="fr-FR" dirty="0"/>
          </a:p>
          <a:p>
            <a:pPr lvl="2"/>
            <a:r>
              <a:rPr lang="fr-FR" dirty="0"/>
              <a:t>Le javelot est une arme de trait. [The </a:t>
            </a:r>
            <a:r>
              <a:rPr lang="fr-FR" dirty="0" err="1"/>
              <a:t>javelin</a:t>
            </a:r>
            <a:r>
              <a:rPr lang="fr-FR" dirty="0"/>
              <a:t> </a:t>
            </a:r>
            <a:r>
              <a:rPr lang="fr-FR" dirty="0" err="1"/>
              <a:t>is</a:t>
            </a:r>
            <a:r>
              <a:rPr lang="fr-FR" dirty="0"/>
              <a:t> a </a:t>
            </a:r>
            <a:r>
              <a:rPr lang="fr-FR" dirty="0" err="1"/>
              <a:t>thrown</a:t>
            </a:r>
            <a:r>
              <a:rPr lang="fr-FR" dirty="0"/>
              <a:t> </a:t>
            </a:r>
            <a:r>
              <a:rPr lang="fr-FR" dirty="0" err="1"/>
              <a:t>weapon</a:t>
            </a:r>
            <a:r>
              <a:rPr lang="fr-FR" dirty="0"/>
              <a:t>.]</a:t>
            </a:r>
          </a:p>
          <a:p>
            <a:pPr lvl="1"/>
            <a:r>
              <a:rPr lang="fr-FR" dirty="0"/>
              <a:t>Traction</a:t>
            </a:r>
          </a:p>
          <a:p>
            <a:pPr lvl="2"/>
            <a:r>
              <a:rPr lang="fr-FR" dirty="0"/>
              <a:t>Animaux de trait. [</a:t>
            </a:r>
            <a:r>
              <a:rPr lang="fr-FR" dirty="0" err="1"/>
              <a:t>Draft</a:t>
            </a:r>
            <a:r>
              <a:rPr lang="fr-FR" dirty="0"/>
              <a:t> </a:t>
            </a:r>
            <a:r>
              <a:rPr lang="fr-FR" dirty="0" err="1"/>
              <a:t>animals</a:t>
            </a:r>
            <a:r>
              <a:rPr lang="fr-FR" dirty="0"/>
              <a:t>.]</a:t>
            </a:r>
          </a:p>
          <a:p>
            <a:pPr lvl="1"/>
            <a:r>
              <a:rPr lang="en-US" dirty="0"/>
              <a:t>Line drawn in one movement</a:t>
            </a:r>
            <a:endParaRPr lang="fr-FR" dirty="0"/>
          </a:p>
          <a:p>
            <a:pPr lvl="2"/>
            <a:r>
              <a:rPr lang="fr-FR" dirty="0"/>
              <a:t>Un trait noir. [A black line.]</a:t>
            </a:r>
          </a:p>
          <a:p>
            <a:pPr lvl="1"/>
            <a:r>
              <a:rPr lang="fr-FR" dirty="0" err="1"/>
              <a:t>Characteristic</a:t>
            </a:r>
            <a:r>
              <a:rPr lang="fr-FR" dirty="0"/>
              <a:t> facial </a:t>
            </a:r>
            <a:r>
              <a:rPr lang="fr-FR" dirty="0" err="1"/>
              <a:t>lines</a:t>
            </a:r>
            <a:endParaRPr lang="fr-FR" dirty="0"/>
          </a:p>
          <a:p>
            <a:pPr lvl="2"/>
            <a:r>
              <a:rPr lang="fr-FR" dirty="0"/>
              <a:t>Elle a de jolis traits. [</a:t>
            </a:r>
            <a:r>
              <a:rPr lang="fr-FR" dirty="0" err="1"/>
              <a:t>She</a:t>
            </a:r>
            <a:r>
              <a:rPr lang="fr-FR" dirty="0"/>
              <a:t> has </a:t>
            </a:r>
            <a:r>
              <a:rPr lang="fr-FR" dirty="0" err="1"/>
              <a:t>pretty</a:t>
            </a:r>
            <a:r>
              <a:rPr lang="fr-FR" dirty="0"/>
              <a:t> </a:t>
            </a:r>
            <a:r>
              <a:rPr lang="fr-FR" dirty="0" err="1"/>
              <a:t>curves</a:t>
            </a:r>
            <a:r>
              <a:rPr lang="fr-FR" dirty="0"/>
              <a:t>.]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Characteristic of a person, a thing</a:t>
            </a:r>
            <a:endParaRPr lang="fr-FR" dirty="0">
              <a:solidFill>
                <a:srgbClr val="FF0000"/>
              </a:solidFill>
            </a:endParaRPr>
          </a:p>
          <a:p>
            <a:pPr lvl="2"/>
            <a:r>
              <a:rPr lang="fr-FR" dirty="0"/>
              <a:t>Traits saillants d’une rencontre. [</a:t>
            </a:r>
            <a:r>
              <a:rPr lang="fr-FR" dirty="0" err="1"/>
              <a:t>Highlights</a:t>
            </a:r>
            <a:r>
              <a:rPr lang="fr-FR" dirty="0"/>
              <a:t> of a meeting.]</a:t>
            </a:r>
          </a:p>
          <a:p>
            <a:r>
              <a:rPr lang="fr-FR" dirty="0"/>
              <a:t>The </a:t>
            </a:r>
            <a:r>
              <a:rPr lang="fr-FR" dirty="0" err="1"/>
              <a:t>term</a:t>
            </a:r>
            <a:r>
              <a:rPr lang="fr-FR" dirty="0"/>
              <a:t> </a:t>
            </a:r>
            <a:r>
              <a:rPr lang="en-US" dirty="0"/>
              <a:t>“trait” is used in psychology and evolutional biology</a:t>
            </a:r>
          </a:p>
          <a:p>
            <a:pPr lvl="2"/>
            <a:r>
              <a:rPr lang="en-US" dirty="0"/>
              <a:t>The set of psychological/evolutional properties of an individual is termed “traits”</a:t>
            </a:r>
          </a:p>
          <a:p>
            <a:pPr lvl="1"/>
            <a:r>
              <a:rPr lang="en-US" dirty="0"/>
              <a:t>From there, it was acquired in programming, almost always as “traits”:</a:t>
            </a:r>
          </a:p>
          <a:p>
            <a:pPr lvl="2"/>
            <a:r>
              <a:rPr lang="en-US" dirty="0"/>
              <a:t>The set of compile-time properties of a programming language item (usually a type)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64222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dirty="0"/>
              <a:t>Traits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cs-CZ" altLang="en-US" dirty="0"/>
              <a:t>Traits</a:t>
            </a:r>
          </a:p>
          <a:p>
            <a:pPr lvl="2"/>
            <a:r>
              <a:rPr lang="en-US" altLang="en-US" dirty="0"/>
              <a:t>Class/</a:t>
            </a:r>
            <a:r>
              <a:rPr lang="en-US" altLang="en-US" dirty="0" err="1"/>
              <a:t>struct</a:t>
            </a:r>
            <a:r>
              <a:rPr lang="en-US" altLang="en-US" dirty="0"/>
              <a:t> template not designed to be instantiated into objects; contents limited to:</a:t>
            </a:r>
            <a:endParaRPr lang="cs-CZ" altLang="en-US" dirty="0"/>
          </a:p>
          <a:p>
            <a:pPr lvl="3"/>
            <a:r>
              <a:rPr lang="en-US" altLang="en-US" dirty="0"/>
              <a:t>type definitions (via </a:t>
            </a:r>
            <a:r>
              <a:rPr lang="en-US" altLang="en-US" dirty="0" err="1"/>
              <a:t>typedef</a:t>
            </a:r>
            <a:r>
              <a:rPr lang="en-US" altLang="en-US" dirty="0"/>
              <a:t>/using or nested </a:t>
            </a:r>
            <a:r>
              <a:rPr lang="en-US" altLang="en-US" dirty="0" err="1"/>
              <a:t>struct</a:t>
            </a:r>
            <a:r>
              <a:rPr lang="en-US" altLang="en-US" dirty="0"/>
              <a:t>/class)</a:t>
            </a:r>
          </a:p>
          <a:p>
            <a:pPr lvl="3"/>
            <a:r>
              <a:rPr lang="en-US" altLang="en-US" dirty="0"/>
              <a:t>constants (via static </a:t>
            </a:r>
            <a:r>
              <a:rPr lang="en-US" altLang="en-US" dirty="0" err="1"/>
              <a:t>constexpr</a:t>
            </a:r>
            <a:r>
              <a:rPr lang="en-US" altLang="en-US" dirty="0"/>
              <a:t>)</a:t>
            </a:r>
            <a:endParaRPr lang="cs-CZ" altLang="en-US" dirty="0"/>
          </a:p>
          <a:p>
            <a:pPr lvl="3"/>
            <a:r>
              <a:rPr lang="en-US" altLang="en-US" dirty="0"/>
              <a:t>static functions</a:t>
            </a:r>
            <a:endParaRPr lang="cs-CZ" altLang="en-US" dirty="0"/>
          </a:p>
          <a:p>
            <a:pPr lvl="2"/>
            <a:r>
              <a:rPr lang="en-US" altLang="en-US" dirty="0"/>
              <a:t>Used as a compile-time function which assigns types/constants/run-time functions to template arguments</a:t>
            </a:r>
          </a:p>
          <a:p>
            <a:pPr lvl="2"/>
            <a:r>
              <a:rPr lang="en-US" altLang="en-US" dirty="0"/>
              <a:t>Most frequently declared with one type argument</a:t>
            </a:r>
          </a:p>
          <a:p>
            <a:pPr lvl="3"/>
            <a:r>
              <a:rPr lang="en-US" altLang="en-US" dirty="0"/>
              <a:t>Used to retrieve information related to the type</a:t>
            </a:r>
            <a:endParaRPr lang="cs-CZ" altLang="en-US" dirty="0"/>
          </a:p>
          <a:p>
            <a:pPr lvl="3"/>
            <a:r>
              <a:rPr lang="en-US" altLang="en-US" dirty="0"/>
              <a:t>Example</a:t>
            </a:r>
            <a:r>
              <a:rPr lang="cs-CZ" altLang="en-US" dirty="0"/>
              <a:t>: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numeric_limits</a:t>
            </a:r>
            <a:r>
              <a:rPr lang="en-US" altLang="en-US" dirty="0"/>
              <a:t>&lt;T&gt; contains constants and functions describing the properties of a numeric type T</a:t>
            </a:r>
          </a:p>
          <a:p>
            <a:pPr lvl="3"/>
            <a:endParaRPr lang="en-US" altLang="en-US" dirty="0"/>
          </a:p>
          <a:p>
            <a:pPr lvl="1"/>
            <a:r>
              <a:rPr lang="en-US" altLang="en-US" dirty="0"/>
              <a:t>Conventions and syntactic sugar</a:t>
            </a:r>
          </a:p>
          <a:p>
            <a:pPr lvl="2"/>
            <a:r>
              <a:rPr lang="en-US" altLang="en-US" dirty="0"/>
              <a:t>When a traits class contains just one type, the type is named “type”</a:t>
            </a:r>
          </a:p>
          <a:p>
            <a:pPr lvl="3"/>
            <a:r>
              <a:rPr lang="en-US" altLang="en-US" dirty="0"/>
              <a:t>C++11: Usually made accessible directly via template using declaration named “..._t”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using </a:t>
            </a:r>
            <a:r>
              <a:rPr lang="en-US" altLang="en-US" dirty="0" err="1"/>
              <a:t>some_traits_t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</a:t>
            </a:r>
            <a:r>
              <a:rPr lang="en-US" altLang="en-US" dirty="0" err="1"/>
              <a:t>some_traits</a:t>
            </a:r>
            <a:r>
              <a:rPr lang="en-US" altLang="en-US" dirty="0"/>
              <a:t>&lt; T&gt;::type;</a:t>
            </a:r>
          </a:p>
          <a:p>
            <a:pPr lvl="2"/>
            <a:r>
              <a:rPr lang="en-US" altLang="en-US" dirty="0"/>
              <a:t>When a traits class contains just one constant, the constant is named “value”</a:t>
            </a:r>
          </a:p>
          <a:p>
            <a:pPr lvl="3"/>
            <a:r>
              <a:rPr lang="en-US" altLang="en-US" dirty="0"/>
              <a:t>C++14: Usually made accessible directly via template variable named “..._v”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inline </a:t>
            </a:r>
            <a:r>
              <a:rPr lang="en-US" altLang="en-US" dirty="0" err="1"/>
              <a:t>constexpr</a:t>
            </a:r>
            <a:r>
              <a:rPr lang="en-US" altLang="en-US" dirty="0"/>
              <a:t> </a:t>
            </a:r>
            <a:r>
              <a:rPr lang="en-US" altLang="en-US" dirty="0" err="1"/>
              <a:t>some_type</a:t>
            </a:r>
            <a:r>
              <a:rPr lang="en-US" altLang="en-US" dirty="0"/>
              <a:t> </a:t>
            </a:r>
            <a:r>
              <a:rPr lang="en-US" altLang="en-US" dirty="0" err="1"/>
              <a:t>some_traits_v</a:t>
            </a:r>
            <a:r>
              <a:rPr lang="en-US" altLang="en-US" dirty="0"/>
              <a:t> = </a:t>
            </a:r>
            <a:r>
              <a:rPr lang="en-US" altLang="en-US" dirty="0" err="1"/>
              <a:t>some_traits</a:t>
            </a:r>
            <a:r>
              <a:rPr lang="en-US" altLang="en-US" dirty="0"/>
              <a:t>&lt; T&gt;::value;</a:t>
            </a:r>
          </a:p>
        </p:txBody>
      </p:sp>
    </p:spTree>
    <p:extLst>
      <p:ext uri="{BB962C8B-B14F-4D97-AF65-F5344CB8AC3E}">
        <p14:creationId xmlns:p14="http://schemas.microsoft.com/office/powerpoint/2010/main" val="108015168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dirty="0"/>
              <a:t>Traits</a:t>
            </a:r>
            <a:r>
              <a:rPr lang="en-US" altLang="en-US" dirty="0"/>
              <a:t> - example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Traits are useful when implementing a template acting on unknown type</a:t>
            </a:r>
          </a:p>
          <a:p>
            <a:pPr lvl="3"/>
            <a:r>
              <a:rPr lang="en-US" altLang="en-US" b="1" dirty="0"/>
              <a:t>std::</a:t>
            </a:r>
            <a:r>
              <a:rPr lang="en-US" altLang="en-US" b="1" dirty="0" err="1"/>
              <a:t>numeric_limits</a:t>
            </a:r>
            <a:r>
              <a:rPr lang="en-US" altLang="en-US" b="1" dirty="0"/>
              <a:t>&lt;T&gt;::lowest() </a:t>
            </a:r>
            <a:r>
              <a:rPr lang="en-US" altLang="en-US" dirty="0"/>
              <a:t>returns the minimal (finite) value of a numeric type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T </a:t>
            </a:r>
            <a:r>
              <a:rPr lang="en-US" altLang="en-US" dirty="0" err="1"/>
              <a:t>vector_max</a:t>
            </a:r>
            <a:r>
              <a:rPr lang="en-US" altLang="en-US" dirty="0"/>
              <a:t>(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std</a:t>
            </a:r>
            <a:r>
              <a:rPr lang="en-US" altLang="en-US" dirty="0"/>
              <a:t>::vector&lt;T&gt; &amp; v) {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T m = std::</a:t>
            </a:r>
            <a:r>
              <a:rPr lang="en-US" altLang="en-US" dirty="0" err="1"/>
              <a:t>numeric_limits</a:t>
            </a:r>
            <a:r>
              <a:rPr lang="en-US" altLang="en-US" dirty="0"/>
              <a:t>&lt;T&gt;::lowest();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for (auto &amp;&amp; a : v)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  m = </a:t>
            </a:r>
            <a:r>
              <a:rPr lang="en-US" altLang="en-US" dirty="0" err="1"/>
              <a:t>std</a:t>
            </a:r>
            <a:r>
              <a:rPr lang="en-US" altLang="en-US" dirty="0"/>
              <a:t>::max(m, a);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return m;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}</a:t>
            </a:r>
          </a:p>
          <a:p>
            <a:pPr lvl="2"/>
            <a:r>
              <a:rPr lang="en-US" altLang="en-US" dirty="0"/>
              <a:t>This example has too narrow interface – a better version uses iterators:</a:t>
            </a:r>
          </a:p>
          <a:p>
            <a:pPr lvl="3"/>
            <a:r>
              <a:rPr lang="en-US" altLang="en-US" dirty="0"/>
              <a:t>Another traits class required to determine the element type: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IT&gt;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std::</a:t>
            </a:r>
            <a:r>
              <a:rPr lang="en-US" altLang="en-US" dirty="0" err="1"/>
              <a:t>iterator_traits</a:t>
            </a:r>
            <a:r>
              <a:rPr lang="en-US" altLang="en-US" dirty="0"/>
              <a:t>&lt;IT&gt;::</a:t>
            </a:r>
            <a:r>
              <a:rPr lang="en-US" altLang="en-US" dirty="0" err="1"/>
              <a:t>value_type</a:t>
            </a:r>
            <a:r>
              <a:rPr lang="en-US" altLang="en-US" dirty="0"/>
              <a:t> </a:t>
            </a:r>
            <a:r>
              <a:rPr lang="en-US" altLang="en-US" dirty="0" err="1"/>
              <a:t>range_max</a:t>
            </a:r>
            <a:r>
              <a:rPr lang="en-US" altLang="en-US" dirty="0"/>
              <a:t>(IT b, IT e) {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T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iterator_traits</a:t>
            </a:r>
            <a:r>
              <a:rPr lang="en-US" altLang="en-US" dirty="0"/>
              <a:t>&lt;IT&gt;::</a:t>
            </a:r>
            <a:r>
              <a:rPr lang="en-US" altLang="en-US" dirty="0" err="1"/>
              <a:t>value_type</a:t>
            </a:r>
            <a:r>
              <a:rPr lang="en-US" altLang="en-US" dirty="0"/>
              <a:t>;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T m = std::</a:t>
            </a:r>
            <a:r>
              <a:rPr lang="en-US" altLang="en-US" dirty="0" err="1"/>
              <a:t>numeric_limits</a:t>
            </a:r>
            <a:r>
              <a:rPr lang="en-US" altLang="en-US" dirty="0"/>
              <a:t>&lt;T&gt;::lowest();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for (; b != e; ++b)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  m = </a:t>
            </a:r>
            <a:r>
              <a:rPr lang="en-US" altLang="en-US" dirty="0" err="1"/>
              <a:t>std</a:t>
            </a:r>
            <a:r>
              <a:rPr lang="en-US" altLang="en-US" dirty="0"/>
              <a:t>::max(m, *b);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return m;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}</a:t>
            </a:r>
          </a:p>
          <a:p>
            <a:pPr lvl="3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3376498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iterator_traits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2"/>
            <a:r>
              <a:rPr lang="en-US" altLang="en-US" dirty="0"/>
              <a:t>Container-manipulation functions usually use iterators in their interface</a:t>
            </a:r>
          </a:p>
          <a:p>
            <a:pPr lvl="2"/>
            <a:r>
              <a:rPr lang="en-US" altLang="en-US" dirty="0"/>
              <a:t>Such functions need to know some properties of the underlying containers</a:t>
            </a:r>
          </a:p>
          <a:p>
            <a:pPr lvl="1"/>
            <a:r>
              <a:rPr lang="en-US" altLang="en-US" dirty="0"/>
              <a:t>If IT is an iterator type, </a:t>
            </a:r>
            <a:r>
              <a:rPr lang="en-US" altLang="en-US" b="1" dirty="0" err="1"/>
              <a:t>std</a:t>
            </a:r>
            <a:r>
              <a:rPr lang="en-US" altLang="en-US" b="1" dirty="0"/>
              <a:t>::</a:t>
            </a:r>
            <a:r>
              <a:rPr lang="en-US" altLang="en-US" b="1" dirty="0" err="1"/>
              <a:t>iterator_traits</a:t>
            </a:r>
            <a:r>
              <a:rPr lang="en-US" altLang="en-US" b="1" dirty="0"/>
              <a:t>&lt;IT&gt; </a:t>
            </a:r>
            <a:r>
              <a:rPr lang="en-US" altLang="en-US" dirty="0"/>
              <a:t>contains the following types:</a:t>
            </a:r>
          </a:p>
          <a:p>
            <a:pPr lvl="2"/>
            <a:r>
              <a:rPr lang="en-US" altLang="en-US" b="1" dirty="0" err="1"/>
              <a:t>difference_type</a:t>
            </a:r>
            <a:r>
              <a:rPr lang="en-US" altLang="en-US" dirty="0"/>
              <a:t> – a signed type large enough to hold distances between iterators</a:t>
            </a:r>
          </a:p>
          <a:p>
            <a:pPr lvl="3"/>
            <a:r>
              <a:rPr lang="en-US" altLang="en-US" dirty="0"/>
              <a:t>usually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ptrdiff_t</a:t>
            </a:r>
            <a:endParaRPr lang="en-US" altLang="en-US" dirty="0"/>
          </a:p>
          <a:p>
            <a:pPr lvl="2"/>
            <a:r>
              <a:rPr lang="en-US" altLang="en-US" b="1" dirty="0" err="1"/>
              <a:t>value_type</a:t>
            </a:r>
            <a:r>
              <a:rPr lang="en-US" altLang="en-US" dirty="0"/>
              <a:t> – the type of an element pointed to by the iterator</a:t>
            </a:r>
          </a:p>
          <a:p>
            <a:pPr lvl="2"/>
            <a:r>
              <a:rPr lang="en-US" altLang="en-US" b="1" dirty="0"/>
              <a:t>reference</a:t>
            </a:r>
            <a:r>
              <a:rPr lang="en-US" altLang="en-US" dirty="0"/>
              <a:t> – a type acting as a reference to an element</a:t>
            </a:r>
          </a:p>
          <a:p>
            <a:pPr lvl="3"/>
            <a:r>
              <a:rPr lang="en-US" altLang="en-US" dirty="0"/>
              <a:t>this is the type actually returned by operator* of the iterator</a:t>
            </a:r>
          </a:p>
          <a:p>
            <a:pPr lvl="3"/>
            <a:r>
              <a:rPr lang="en-US" altLang="en-US" dirty="0"/>
              <a:t>usually </a:t>
            </a:r>
            <a:r>
              <a:rPr lang="en-US" altLang="en-US" dirty="0" err="1"/>
              <a:t>value_type</a:t>
            </a:r>
            <a:r>
              <a:rPr lang="en-US" altLang="en-US" dirty="0"/>
              <a:t>&amp; or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value_type</a:t>
            </a:r>
            <a:r>
              <a:rPr lang="en-US" altLang="en-US" dirty="0"/>
              <a:t>&amp;</a:t>
            </a:r>
          </a:p>
          <a:p>
            <a:pPr lvl="3"/>
            <a:r>
              <a:rPr lang="en-US" altLang="en-US" dirty="0"/>
              <a:t>it may be a class simulating a reference (e.g. for vector&lt;bool&gt;)</a:t>
            </a:r>
          </a:p>
          <a:p>
            <a:pPr lvl="2"/>
            <a:r>
              <a:rPr lang="en-US" altLang="en-US" b="1" dirty="0"/>
              <a:t>pointer</a:t>
            </a:r>
            <a:r>
              <a:rPr lang="en-US" altLang="en-US" dirty="0"/>
              <a:t> – a type acting as a pointer to an element</a:t>
            </a:r>
          </a:p>
          <a:p>
            <a:pPr lvl="3"/>
            <a:r>
              <a:rPr lang="en-US" altLang="en-US" dirty="0" err="1"/>
              <a:t>value_type</a:t>
            </a:r>
            <a:r>
              <a:rPr lang="en-US" altLang="en-US" dirty="0"/>
              <a:t>*, </a:t>
            </a:r>
            <a:r>
              <a:rPr lang="en-US" altLang="en-US" dirty="0" err="1"/>
              <a:t>const</a:t>
            </a:r>
            <a:r>
              <a:rPr lang="en-US" altLang="en-US" dirty="0"/>
              <a:t> </a:t>
            </a:r>
            <a:r>
              <a:rPr lang="en-US" altLang="en-US" dirty="0" err="1"/>
              <a:t>value_type</a:t>
            </a:r>
            <a:r>
              <a:rPr lang="en-US" altLang="en-US" dirty="0"/>
              <a:t>*, or a class simulating a pointer</a:t>
            </a:r>
          </a:p>
          <a:p>
            <a:pPr lvl="2"/>
            <a:r>
              <a:rPr lang="en-US" altLang="en-US" b="1" dirty="0" err="1"/>
              <a:t>iterator_category</a:t>
            </a:r>
            <a:r>
              <a:rPr lang="en-US" altLang="en-US" dirty="0"/>
              <a:t> – one of predefined tags describing the category of the iterator</a:t>
            </a:r>
          </a:p>
          <a:p>
            <a:pPr lvl="3"/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input_iterator_tag</a:t>
            </a:r>
            <a:r>
              <a:rPr lang="en-US" dirty="0"/>
              <a:t>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output_iterator_tag</a:t>
            </a:r>
            <a:r>
              <a:rPr lang="en-US" dirty="0"/>
              <a:t>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forward_iterator_tag</a:t>
            </a:r>
            <a:r>
              <a:rPr lang="en-US" dirty="0"/>
              <a:t>,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bidirectional_iterator_tag</a:t>
            </a:r>
            <a:r>
              <a:rPr lang="en-US" dirty="0"/>
              <a:t>, or </a:t>
            </a:r>
            <a:r>
              <a:rPr lang="en-US" dirty="0" err="1"/>
              <a:t>std</a:t>
            </a:r>
            <a:r>
              <a:rPr lang="en-US" dirty="0"/>
              <a:t>::</a:t>
            </a:r>
            <a:r>
              <a:rPr lang="en-US" dirty="0" err="1"/>
              <a:t>random_access_iterator_tag</a:t>
            </a:r>
            <a:endParaRPr lang="en-US" dirty="0"/>
          </a:p>
          <a:p>
            <a:pPr lvl="3"/>
            <a:r>
              <a:rPr lang="en-US" altLang="en-US" dirty="0"/>
              <a:t>shall be used via template specialization or using std::</a:t>
            </a:r>
            <a:r>
              <a:rPr lang="en-US" altLang="en-US" dirty="0" err="1"/>
              <a:t>is_same_v</a:t>
            </a:r>
            <a:endParaRPr lang="en-US" altLang="en-US" dirty="0"/>
          </a:p>
          <a:p>
            <a:pPr lvl="1"/>
            <a:r>
              <a:rPr lang="en-US" altLang="en-US" dirty="0"/>
              <a:t>These properties can also be determined using C++20 concepts</a:t>
            </a:r>
          </a:p>
          <a:p>
            <a:pPr lvl="2"/>
            <a:r>
              <a:rPr lang="en-US" altLang="en-US" dirty="0"/>
              <a:t>new versions of algorithms in std::ranges do not rely on std::</a:t>
            </a:r>
            <a:r>
              <a:rPr lang="en-US" altLang="en-US" dirty="0" err="1"/>
              <a:t>iterator_traits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211251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iterator_traits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2"/>
            <a:r>
              <a:rPr lang="en-US" altLang="en-US" dirty="0"/>
              <a:t>Implemented in standard library as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IT&gt;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iterator_traits</a:t>
            </a:r>
            <a:r>
              <a:rPr lang="en-US" altLang="en-US" dirty="0"/>
              <a:t> {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</a:t>
            </a:r>
            <a:r>
              <a:rPr lang="en-US" altLang="en-US" dirty="0" err="1"/>
              <a:t>difference_type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IT::</a:t>
            </a:r>
            <a:r>
              <a:rPr lang="en-US" altLang="en-US" dirty="0" err="1"/>
              <a:t>difference_type</a:t>
            </a:r>
            <a:r>
              <a:rPr lang="en-US" altLang="en-US" dirty="0"/>
              <a:t>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</a:t>
            </a:r>
            <a:r>
              <a:rPr lang="en-US" altLang="en-US" dirty="0" err="1"/>
              <a:t>value_type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IT::</a:t>
            </a:r>
            <a:r>
              <a:rPr lang="en-US" altLang="en-US" dirty="0" err="1"/>
              <a:t>value_type</a:t>
            </a:r>
            <a:r>
              <a:rPr lang="en-US" altLang="en-US" dirty="0"/>
              <a:t>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reference = </a:t>
            </a:r>
            <a:r>
              <a:rPr lang="en-US" altLang="en-US" dirty="0" err="1"/>
              <a:t>typename</a:t>
            </a:r>
            <a:r>
              <a:rPr lang="en-US" altLang="en-US" dirty="0"/>
              <a:t> IT::reference;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pointer = </a:t>
            </a:r>
            <a:r>
              <a:rPr lang="en-US" altLang="en-US" dirty="0" err="1"/>
              <a:t>typename</a:t>
            </a:r>
            <a:r>
              <a:rPr lang="en-US" altLang="en-US" dirty="0"/>
              <a:t> IT::pointer;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</a:t>
            </a:r>
            <a:r>
              <a:rPr lang="en-US" altLang="en-US" dirty="0" err="1"/>
              <a:t>iterator_category</a:t>
            </a:r>
            <a:r>
              <a:rPr lang="en-US" altLang="en-US" dirty="0"/>
              <a:t> = </a:t>
            </a:r>
            <a:r>
              <a:rPr lang="en-US" altLang="en-US" dirty="0" err="1"/>
              <a:t>typename</a:t>
            </a:r>
            <a:r>
              <a:rPr lang="en-US" altLang="en-US" dirty="0"/>
              <a:t> IT::</a:t>
            </a:r>
            <a:r>
              <a:rPr lang="en-US" altLang="en-US" dirty="0" err="1"/>
              <a:t>iterator_category</a:t>
            </a:r>
            <a:r>
              <a:rPr lang="en-US" altLang="en-US" dirty="0"/>
              <a:t>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};</a:t>
            </a:r>
          </a:p>
          <a:p>
            <a:pPr lvl="2"/>
            <a:r>
              <a:rPr lang="en-US" altLang="en-US" dirty="0">
                <a:solidFill>
                  <a:srgbClr val="FF0000"/>
                </a:solidFill>
              </a:rPr>
              <a:t>Any class intended to act as an iterator must define the five types referenced above</a:t>
            </a:r>
          </a:p>
          <a:p>
            <a:pPr lvl="3"/>
            <a:r>
              <a:rPr lang="en-US" altLang="en-US" dirty="0"/>
              <a:t>The five types shall be accessed only indirectly through std::</a:t>
            </a:r>
            <a:r>
              <a:rPr lang="en-US" altLang="en-US" dirty="0" err="1"/>
              <a:t>iterator_traits</a:t>
            </a:r>
            <a:endParaRPr lang="en-US" altLang="en-US" dirty="0"/>
          </a:p>
          <a:p>
            <a:pPr lvl="3"/>
            <a:r>
              <a:rPr lang="en-US" altLang="en-US" dirty="0"/>
              <a:t>Not required if the iterators are passed only to modern concept-aware generic code</a:t>
            </a:r>
          </a:p>
          <a:p>
            <a:pPr lvl="3"/>
            <a:endParaRPr lang="en-US" altLang="en-US" dirty="0"/>
          </a:p>
          <a:p>
            <a:pPr lvl="2"/>
            <a:r>
              <a:rPr lang="en-US" altLang="en-US" dirty="0"/>
              <a:t>Since raw pointers may act as iterators, there is a partial specialization: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iterator_traits</a:t>
            </a:r>
            <a:r>
              <a:rPr lang="en-US" altLang="en-US" dirty="0"/>
              <a:t>&lt;T*&gt; {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</a:t>
            </a:r>
            <a:r>
              <a:rPr lang="en-US" altLang="en-US" dirty="0" err="1"/>
              <a:t>difference_type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ptrdiff_t</a:t>
            </a:r>
            <a:r>
              <a:rPr lang="en-US" altLang="en-US" dirty="0"/>
              <a:t>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</a:t>
            </a:r>
            <a:r>
              <a:rPr lang="en-US" altLang="en-US" dirty="0" err="1"/>
              <a:t>value_type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remove_cv_t</a:t>
            </a:r>
            <a:r>
              <a:rPr lang="en-US" altLang="en-US" dirty="0"/>
              <a:t>&lt;T&gt;;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reference = T&amp;;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pointer = T*;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using </a:t>
            </a:r>
            <a:r>
              <a:rPr lang="en-US" altLang="en-US" dirty="0" err="1"/>
              <a:t>iterator_category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random_access_iterator_tag</a:t>
            </a:r>
            <a:r>
              <a:rPr lang="en-US" altLang="en-US" dirty="0"/>
              <a:t>;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};</a:t>
            </a:r>
          </a:p>
          <a:p>
            <a:pPr lvl="3"/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remove_cv_t</a:t>
            </a:r>
            <a:r>
              <a:rPr lang="en-US" altLang="en-US" dirty="0"/>
              <a:t>&lt;T&gt; removes any </a:t>
            </a:r>
            <a:r>
              <a:rPr lang="en-US" altLang="en-US" dirty="0" err="1"/>
              <a:t>const</a:t>
            </a:r>
            <a:r>
              <a:rPr lang="en-US" altLang="en-US" dirty="0"/>
              <a:t>/volatile modifiers from T</a:t>
            </a:r>
          </a:p>
        </p:txBody>
      </p:sp>
    </p:spTree>
    <p:extLst>
      <p:ext uri="{BB962C8B-B14F-4D97-AF65-F5344CB8AC3E}">
        <p14:creationId xmlns:p14="http://schemas.microsoft.com/office/powerpoint/2010/main" val="390736754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is_reference_v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1"/>
            <a:r>
              <a:rPr lang="en-US" altLang="en-US" dirty="0"/>
              <a:t>Traits returning constants, e.g.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is_reference_v</a:t>
            </a:r>
            <a:r>
              <a:rPr lang="en-US" altLang="en-US" dirty="0"/>
              <a:t>&lt;T&gt;</a:t>
            </a:r>
          </a:p>
          <a:p>
            <a:pPr lvl="2"/>
            <a:r>
              <a:rPr lang="en-US" altLang="en-US" dirty="0"/>
              <a:t>Based on the traits template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is_reference</a:t>
            </a:r>
            <a:r>
              <a:rPr lang="en-US" altLang="en-US" dirty="0"/>
              <a:t>&lt;T&gt;</a:t>
            </a:r>
          </a:p>
          <a:p>
            <a:pPr lvl="3"/>
            <a:r>
              <a:rPr lang="en-US" altLang="en-US" dirty="0"/>
              <a:t>general template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is_reference</a:t>
            </a:r>
            <a:r>
              <a:rPr lang="en-US" altLang="en-US" dirty="0"/>
              <a:t>&lt;T&gt; :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false_type</a:t>
            </a:r>
            <a:r>
              <a:rPr lang="en-US" altLang="en-US" dirty="0"/>
              <a:t> {};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partial specializations have higher priority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struct </a:t>
            </a:r>
            <a:r>
              <a:rPr lang="en-US" altLang="en-US" dirty="0" err="1"/>
              <a:t>is_reference</a:t>
            </a:r>
            <a:r>
              <a:rPr lang="en-US" altLang="en-US" dirty="0"/>
              <a:t>&lt;T&amp;&gt; : std::</a:t>
            </a:r>
            <a:r>
              <a:rPr lang="en-US" altLang="en-US" dirty="0" err="1"/>
              <a:t>true_type</a:t>
            </a:r>
            <a:r>
              <a:rPr lang="en-US" altLang="en-US" dirty="0"/>
              <a:t> {};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struct </a:t>
            </a:r>
            <a:r>
              <a:rPr lang="en-US" altLang="en-US" dirty="0" err="1"/>
              <a:t>is_reference</a:t>
            </a:r>
            <a:r>
              <a:rPr lang="en-US" altLang="en-US" dirty="0"/>
              <a:t>&lt;T&amp;&amp;&gt; : std::</a:t>
            </a:r>
            <a:r>
              <a:rPr lang="en-US" altLang="en-US" dirty="0" err="1"/>
              <a:t>true_type</a:t>
            </a:r>
            <a:r>
              <a:rPr lang="en-US" altLang="en-US" dirty="0"/>
              <a:t> {};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Uses two type aliases (logically acting as policy classes): 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using </a:t>
            </a:r>
            <a:r>
              <a:rPr lang="en-US" altLang="en-US" dirty="0" err="1"/>
              <a:t>false_type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integral_constant</a:t>
            </a:r>
            <a:r>
              <a:rPr lang="en-US" altLang="en-US" dirty="0"/>
              <a:t>&lt;bool, false&gt;;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using </a:t>
            </a:r>
            <a:r>
              <a:rPr lang="en-US" altLang="en-US" dirty="0" err="1"/>
              <a:t>true_type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integral_constant</a:t>
            </a:r>
            <a:r>
              <a:rPr lang="en-US" altLang="en-US" dirty="0"/>
              <a:t>&lt;bool, true&gt;;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These are aliases of a particular case of a more general auxiliary class: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U, U v&gt; </a:t>
            </a: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integral_constant</a:t>
            </a:r>
            <a:r>
              <a:rPr lang="en-US" altLang="en-US" dirty="0"/>
              <a:t> {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static </a:t>
            </a:r>
            <a:r>
              <a:rPr lang="en-US" altLang="en-US" dirty="0" err="1"/>
              <a:t>constexpr</a:t>
            </a:r>
            <a:r>
              <a:rPr lang="en-US" altLang="en-US" dirty="0"/>
              <a:t> U value = v; 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  // ... there are more members here ... explanation later</a:t>
            </a:r>
          </a:p>
          <a:p>
            <a:pPr lvl="4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altLang="en-US" dirty="0"/>
              <a:t>};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The result is represented by a static </a:t>
            </a:r>
            <a:r>
              <a:rPr lang="en-US" altLang="en-US" dirty="0" err="1"/>
              <a:t>constexpr</a:t>
            </a:r>
            <a:r>
              <a:rPr lang="en-US" altLang="en-US" dirty="0"/>
              <a:t> member named “value” by convention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For convenience, the result may be accessed using the global variable alias: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inline </a:t>
            </a:r>
            <a:r>
              <a:rPr lang="en-US" altLang="en-US" dirty="0" err="1"/>
              <a:t>constexpr</a:t>
            </a:r>
            <a:r>
              <a:rPr lang="en-US" altLang="en-US" dirty="0"/>
              <a:t> </a:t>
            </a:r>
            <a:r>
              <a:rPr lang="en-US" altLang="en-US" dirty="0" err="1"/>
              <a:t>is_reference_v</a:t>
            </a:r>
            <a:r>
              <a:rPr lang="en-US" altLang="en-US" dirty="0"/>
              <a:t> = </a:t>
            </a:r>
            <a:r>
              <a:rPr lang="en-US" altLang="en-US" dirty="0" err="1"/>
              <a:t>is_reference</a:t>
            </a:r>
            <a:r>
              <a:rPr lang="en-US" altLang="en-US" dirty="0"/>
              <a:t>&lt;T&gt;::value;</a:t>
            </a:r>
          </a:p>
        </p:txBody>
      </p:sp>
    </p:spTree>
    <p:extLst>
      <p:ext uri="{BB962C8B-B14F-4D97-AF65-F5344CB8AC3E}">
        <p14:creationId xmlns:p14="http://schemas.microsoft.com/office/powerpoint/2010/main" val="7868701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Tag class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3"/>
            <a:endParaRPr lang="cs-CZ" altLang="en-US" dirty="0"/>
          </a:p>
          <a:p>
            <a:r>
              <a:rPr lang="cs-CZ" altLang="en-US" dirty="0"/>
              <a:t>Tag class</a:t>
            </a:r>
          </a:p>
          <a:p>
            <a:pPr lvl="2"/>
            <a:r>
              <a:rPr lang="en-US" altLang="en-US" dirty="0"/>
              <a:t>Empty class/</a:t>
            </a:r>
            <a:r>
              <a:rPr lang="en-US" altLang="en-US" dirty="0" err="1"/>
              <a:t>struct</a:t>
            </a:r>
            <a:endParaRPr lang="en-US" altLang="en-US" dirty="0"/>
          </a:p>
          <a:p>
            <a:pPr lvl="2"/>
            <a:r>
              <a:rPr lang="en-US" altLang="en-US" dirty="0"/>
              <a:t>A tag class acts like a compile-time enumeration constant</a:t>
            </a:r>
          </a:p>
          <a:p>
            <a:pPr lvl="3"/>
            <a:r>
              <a:rPr lang="en-US" altLang="en-US" dirty="0"/>
              <a:t>Unlike an </a:t>
            </a:r>
            <a:r>
              <a:rPr lang="en-US" altLang="en-US" dirty="0" err="1"/>
              <a:t>enum</a:t>
            </a:r>
            <a:r>
              <a:rPr lang="en-US" altLang="en-US" dirty="0"/>
              <a:t> type, the set of tag classes may be independently extended</a:t>
            </a:r>
          </a:p>
          <a:p>
            <a:pPr lvl="3"/>
            <a:r>
              <a:rPr lang="en-US" altLang="en-US" dirty="0"/>
              <a:t>It is limited to compile-time, therefore there is no need to assign unique numbering</a:t>
            </a:r>
          </a:p>
          <a:p>
            <a:pPr lvl="1"/>
            <a:r>
              <a:rPr lang="en-US" altLang="en-US" dirty="0"/>
              <a:t>Two use cases</a:t>
            </a:r>
          </a:p>
          <a:p>
            <a:pPr lvl="2"/>
            <a:r>
              <a:rPr lang="en-US" altLang="en-US" dirty="0"/>
              <a:t>Tag classes are used as type arguments to templates or member types of a class</a:t>
            </a:r>
          </a:p>
          <a:p>
            <a:pPr lvl="3"/>
            <a:r>
              <a:rPr lang="en-US" altLang="en-US" dirty="0"/>
              <a:t>Example: the tags used for </a:t>
            </a:r>
            <a:r>
              <a:rPr lang="en-US" altLang="en-US" dirty="0" err="1"/>
              <a:t>iterator_category</a:t>
            </a:r>
            <a:endParaRPr lang="en-US" altLang="en-US" dirty="0"/>
          </a:p>
          <a:p>
            <a:pPr lvl="3"/>
            <a:r>
              <a:rPr lang="en-US" altLang="en-US" dirty="0"/>
              <a:t>In this case, a tag class is never instantiated into object, it is also usually empty</a:t>
            </a:r>
          </a:p>
          <a:p>
            <a:pPr lvl="2"/>
            <a:r>
              <a:rPr lang="en-US" altLang="en-US" dirty="0"/>
              <a:t>Tag classes are used as parameters of a function</a:t>
            </a:r>
          </a:p>
          <a:p>
            <a:pPr lvl="3"/>
            <a:r>
              <a:rPr lang="en-US" altLang="en-US" dirty="0"/>
              <a:t>The tag class is instantiated into an empty runtime object</a:t>
            </a:r>
            <a:br>
              <a:rPr lang="en-US" altLang="en-US" dirty="0"/>
            </a:br>
            <a:r>
              <a:rPr lang="en-US" altLang="en-US" dirty="0"/>
              <a:t>(usually optimized out by the compiler)</a:t>
            </a:r>
          </a:p>
          <a:p>
            <a:pPr lvl="3"/>
            <a:r>
              <a:rPr lang="en-US" altLang="en-US" dirty="0"/>
              <a:t>This allows to distinguish between different functions of the same name (e.g. constructors)</a:t>
            </a:r>
          </a:p>
          <a:p>
            <a:pPr lvl="1"/>
            <a:r>
              <a:rPr lang="en-US" altLang="en-US" dirty="0"/>
              <a:t>In advanced cases, tag classes are templates</a:t>
            </a:r>
          </a:p>
          <a:p>
            <a:pPr lvl="2"/>
            <a:r>
              <a:rPr lang="en-US" altLang="en-US" dirty="0"/>
              <a:t>They are used to carry the “values” of their template arguments</a:t>
            </a:r>
          </a:p>
        </p:txBody>
      </p:sp>
    </p:spTree>
    <p:extLst>
      <p:ext uri="{BB962C8B-B14F-4D97-AF65-F5344CB8AC3E}">
        <p14:creationId xmlns:p14="http://schemas.microsoft.com/office/powerpoint/2010/main" val="322830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Tag arguments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fontScale="92500" lnSpcReduction="10000"/>
          </a:bodyPr>
          <a:lstStyle/>
          <a:p>
            <a:pPr lvl="1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Distinguishing constructors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Another use-case for value-less function arguments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All constructors have the same name</a:t>
            </a:r>
          </a:p>
          <a:p>
            <a:pPr lvl="3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the name cannot be used to specify the required behavior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Example: </a:t>
            </a:r>
            <a:r>
              <a:rPr lang="en-US" altLang="en-US" dirty="0" err="1"/>
              <a:t>std</a:t>
            </a:r>
            <a:r>
              <a:rPr lang="en-US" altLang="en-US" dirty="0"/>
              <a:t>::optional&lt;T&gt; can store T or nothing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using </a:t>
            </a:r>
            <a:r>
              <a:rPr lang="en-US" altLang="en-US" dirty="0" err="1"/>
              <a:t>string_opt</a:t>
            </a:r>
            <a:r>
              <a:rPr lang="en-US" altLang="en-US" dirty="0"/>
              <a:t> = </a:t>
            </a:r>
            <a:r>
              <a:rPr lang="en-US" altLang="en-US" dirty="0" err="1"/>
              <a:t>std</a:t>
            </a:r>
            <a:r>
              <a:rPr lang="en-US" altLang="en-US" dirty="0"/>
              <a:t>::optional&lt; </a:t>
            </a:r>
            <a:r>
              <a:rPr lang="en-US" altLang="en-US" dirty="0" err="1"/>
              <a:t>std</a:t>
            </a:r>
            <a:r>
              <a:rPr lang="en-US" altLang="en-US" dirty="0"/>
              <a:t>::string&gt;;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string_opt</a:t>
            </a:r>
            <a:r>
              <a:rPr lang="en-US" altLang="en-US" dirty="0"/>
              <a:t> x;				// initialized as nothing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assert(!</a:t>
            </a:r>
            <a:r>
              <a:rPr lang="en-US" altLang="en-US" dirty="0" err="1"/>
              <a:t>x.has_value</a:t>
            </a:r>
            <a:r>
              <a:rPr lang="en-US" altLang="en-US" dirty="0"/>
              <a:t>());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string_opt</a:t>
            </a:r>
            <a:r>
              <a:rPr lang="en-US" altLang="en-US" dirty="0"/>
              <a:t> y(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in_place</a:t>
            </a:r>
            <a:r>
              <a:rPr lang="en-US" altLang="en-US" dirty="0"/>
              <a:t>);			// initialized as </a:t>
            </a:r>
            <a:r>
              <a:rPr lang="en-US" altLang="en-US" dirty="0" err="1"/>
              <a:t>std</a:t>
            </a:r>
            <a:r>
              <a:rPr lang="en-US" altLang="en-US" dirty="0"/>
              <a:t>::string()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assert(</a:t>
            </a:r>
            <a:r>
              <a:rPr lang="en-US" altLang="en-US" dirty="0" err="1"/>
              <a:t>y.has_value</a:t>
            </a:r>
            <a:r>
              <a:rPr lang="en-US" altLang="en-US" dirty="0"/>
              <a:t>() &amp;&amp; (*y).empty());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string_opt</a:t>
            </a:r>
            <a:r>
              <a:rPr lang="en-US" altLang="en-US" dirty="0"/>
              <a:t> z(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in_place</a:t>
            </a:r>
            <a:r>
              <a:rPr lang="en-US" altLang="en-US" dirty="0"/>
              <a:t>, “Hello”);		// initialized as </a:t>
            </a:r>
            <a:r>
              <a:rPr lang="en-US" altLang="en-US" dirty="0" err="1"/>
              <a:t>std</a:t>
            </a:r>
            <a:r>
              <a:rPr lang="en-US" altLang="en-US" dirty="0"/>
              <a:t>::string(“Hello”)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assert(</a:t>
            </a:r>
            <a:r>
              <a:rPr lang="en-US" altLang="en-US" dirty="0" err="1"/>
              <a:t>z.has_value</a:t>
            </a:r>
            <a:r>
              <a:rPr lang="en-US" altLang="en-US" dirty="0"/>
              <a:t>() &amp;&amp; *z == “Hello”);</a:t>
            </a:r>
          </a:p>
          <a:p>
            <a:pPr lvl="2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Implementation: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in_place_t</a:t>
            </a:r>
            <a:r>
              <a:rPr lang="en-US" altLang="en-US" dirty="0"/>
              <a:t> {};			// a tag class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inline </a:t>
            </a:r>
            <a:r>
              <a:rPr lang="en-US" altLang="en-US" dirty="0" err="1"/>
              <a:t>constexpr</a:t>
            </a:r>
            <a:r>
              <a:rPr lang="en-US" altLang="en-US" dirty="0"/>
              <a:t> </a:t>
            </a:r>
            <a:r>
              <a:rPr lang="en-US" altLang="en-US" dirty="0" err="1"/>
              <a:t>in_place_t</a:t>
            </a:r>
            <a:r>
              <a:rPr lang="en-US" altLang="en-US" dirty="0"/>
              <a:t> </a:t>
            </a:r>
            <a:r>
              <a:rPr lang="en-US" altLang="en-US" dirty="0" err="1"/>
              <a:t>in_place</a:t>
            </a:r>
            <a:r>
              <a:rPr lang="en-US" altLang="en-US" dirty="0"/>
              <a:t>;		// an empty variable of tag type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T&gt; class optional { public: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optional();			// initialize as nothing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template&lt; </a:t>
            </a:r>
            <a:r>
              <a:rPr lang="en-US" altLang="en-US" dirty="0" err="1"/>
              <a:t>typename</a:t>
            </a:r>
            <a:r>
              <a:rPr lang="en-US" altLang="en-US" dirty="0"/>
              <a:t>... L&gt;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  optional( </a:t>
            </a:r>
            <a:r>
              <a:rPr lang="en-US" altLang="en-US" dirty="0" err="1"/>
              <a:t>in_place_t</a:t>
            </a:r>
            <a:r>
              <a:rPr lang="en-US" altLang="en-US" dirty="0"/>
              <a:t>, L &amp;&amp;... l);	// initialize by constructing T from the arguments l</a:t>
            </a:r>
          </a:p>
          <a:p>
            <a:pPr lvl="4">
              <a:lnSpc>
                <a:spcPct val="120000"/>
              </a:lnSpc>
              <a:spcBef>
                <a:spcPts val="0"/>
              </a:spcBef>
            </a:pPr>
            <a:r>
              <a:rPr lang="en-US" altLang="en-US" dirty="0"/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10420231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2708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lvl="4"/>
            <a:endParaRPr lang="cs-CZ" altLang="en-US"/>
          </a:p>
          <a:p>
            <a:pPr lvl="4"/>
            <a:r>
              <a:rPr lang="cs-CZ" altLang="en-US"/>
              <a:t>template</a:t>
            </a:r>
            <a:r>
              <a:rPr lang="en-US" altLang="en-US"/>
              <a:t>&lt; typename P&gt;</a:t>
            </a:r>
          </a:p>
          <a:p>
            <a:pPr lvl="4"/>
            <a:r>
              <a:rPr lang="en-US" altLang="en-US"/>
              <a:t>class </a:t>
            </a:r>
            <a:r>
              <a:rPr lang="cs-CZ" altLang="en-US"/>
              <a:t>Value</a:t>
            </a:r>
            <a:r>
              <a:rPr lang="en-US" altLang="en-US"/>
              <a:t> {</a:t>
            </a:r>
          </a:p>
          <a:p>
            <a:pPr lvl="4"/>
            <a:r>
              <a:rPr lang="cs-CZ" altLang="en-US"/>
              <a:t>  double</a:t>
            </a:r>
            <a:r>
              <a:rPr lang="en-US" altLang="en-US"/>
              <a:t> </a:t>
            </a:r>
            <a:r>
              <a:rPr lang="cs-CZ" altLang="en-US"/>
              <a:t>v</a:t>
            </a:r>
            <a:r>
              <a:rPr lang="en-US" altLang="en-US"/>
              <a:t>;</a:t>
            </a:r>
          </a:p>
          <a:p>
            <a:pPr lvl="4"/>
            <a:r>
              <a:rPr lang="en-US" altLang="en-US"/>
              <a:t>  // ...</a:t>
            </a:r>
          </a:p>
          <a:p>
            <a:pPr lvl="4"/>
            <a:r>
              <a:rPr lang="en-US" altLang="en-US"/>
              <a:t>};</a:t>
            </a:r>
          </a:p>
          <a:p>
            <a:pPr lvl="4"/>
            <a:endParaRPr lang="en-US" altLang="en-US"/>
          </a:p>
          <a:p>
            <a:pPr lvl="4"/>
            <a:r>
              <a:rPr lang="en-US" altLang="en-US"/>
              <a:t>struct mass {};</a:t>
            </a:r>
          </a:p>
          <a:p>
            <a:pPr lvl="4"/>
            <a:endParaRPr lang="en-US" altLang="en-US"/>
          </a:p>
          <a:p>
            <a:pPr lvl="4"/>
            <a:r>
              <a:rPr lang="en-US" altLang="en-US"/>
              <a:t>struct energy {};</a:t>
            </a:r>
          </a:p>
          <a:p>
            <a:pPr lvl="4"/>
            <a:endParaRPr lang="en-US" altLang="en-US"/>
          </a:p>
          <a:p>
            <a:pPr lvl="4"/>
            <a:r>
              <a:rPr lang="en-US" altLang="en-US"/>
              <a:t>Value&lt; mass&gt; m;</a:t>
            </a:r>
          </a:p>
          <a:p>
            <a:pPr lvl="4"/>
            <a:r>
              <a:rPr lang="en-US" altLang="en-US"/>
              <a:t>Value&lt; energy&gt; e;</a:t>
            </a:r>
          </a:p>
          <a:p>
            <a:pPr lvl="4"/>
            <a:endParaRPr lang="en-US" altLang="en-US"/>
          </a:p>
          <a:p>
            <a:pPr lvl="4"/>
            <a:r>
              <a:rPr lang="en-US" altLang="en-US"/>
              <a:t>e = m;	// error</a:t>
            </a:r>
          </a:p>
          <a:p>
            <a:endParaRPr lang="en-US" altLang="en-US" dirty="0"/>
          </a:p>
        </p:txBody>
      </p:sp>
      <p:sp>
        <p:nvSpPr>
          <p:cNvPr id="72709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lvl="1"/>
            <a:r>
              <a:rPr lang="en-US" altLang="en-US" dirty="0"/>
              <a:t>Type non-equivalence</a:t>
            </a:r>
            <a:endParaRPr lang="cs-CZ" altLang="en-US" dirty="0"/>
          </a:p>
          <a:p>
            <a:pPr lvl="2"/>
            <a:r>
              <a:rPr lang="en-US" altLang="en-US" dirty="0"/>
              <a:t>Two classes/</a:t>
            </a:r>
            <a:r>
              <a:rPr lang="en-US" altLang="en-US" dirty="0" err="1"/>
              <a:t>structs</a:t>
            </a:r>
            <a:r>
              <a:rPr lang="en-US" altLang="en-US" dirty="0"/>
              <a:t>/unions/</a:t>
            </a:r>
            <a:r>
              <a:rPr lang="en-US" altLang="en-US" dirty="0" err="1"/>
              <a:t>enums</a:t>
            </a:r>
            <a:r>
              <a:rPr lang="en-US" altLang="en-US" dirty="0"/>
              <a:t> are always considered different</a:t>
            </a:r>
            <a:endParaRPr lang="cs-CZ" altLang="en-US" dirty="0"/>
          </a:p>
          <a:p>
            <a:pPr lvl="3"/>
            <a:r>
              <a:rPr lang="en-US" altLang="en-US" dirty="0"/>
              <a:t>even if they have the same contents</a:t>
            </a:r>
            <a:endParaRPr lang="cs-CZ" altLang="en-US" dirty="0"/>
          </a:p>
          <a:p>
            <a:pPr lvl="2"/>
            <a:r>
              <a:rPr lang="en-US" altLang="en-US" dirty="0"/>
              <a:t>Two instances of the same template are considered different if their parameters are different</a:t>
            </a:r>
          </a:p>
          <a:p>
            <a:pPr lvl="3"/>
            <a:endParaRPr lang="cs-CZ" altLang="en-US" dirty="0"/>
          </a:p>
          <a:p>
            <a:pPr lvl="2"/>
            <a:r>
              <a:rPr lang="en-US" altLang="en-US" dirty="0"/>
              <a:t>It also works with empty classes</a:t>
            </a:r>
          </a:p>
          <a:p>
            <a:pPr lvl="3"/>
            <a:r>
              <a:rPr lang="en-US" altLang="en-US" dirty="0"/>
              <a:t>Called </a:t>
            </a:r>
            <a:r>
              <a:rPr lang="en-US" altLang="en-US" b="1" dirty="0"/>
              <a:t>tag</a:t>
            </a:r>
            <a:r>
              <a:rPr lang="en-US" altLang="en-US" dirty="0"/>
              <a:t> classes</a:t>
            </a:r>
          </a:p>
          <a:p>
            <a:pPr lvl="3"/>
            <a:endParaRPr lang="en-US" altLang="en-US" dirty="0"/>
          </a:p>
          <a:p>
            <a:pPr lvl="1"/>
            <a:r>
              <a:rPr lang="en-US" altLang="en-US" dirty="0"/>
              <a:t>Usage:</a:t>
            </a:r>
          </a:p>
          <a:p>
            <a:pPr lvl="2"/>
            <a:r>
              <a:rPr lang="en-US" altLang="en-US" dirty="0"/>
              <a:t>To distinguish types which represent different things using the same implementation</a:t>
            </a:r>
          </a:p>
          <a:p>
            <a:pPr lvl="3"/>
            <a:r>
              <a:rPr lang="en-US" altLang="en-US" dirty="0"/>
              <a:t>Physical units</a:t>
            </a:r>
          </a:p>
          <a:p>
            <a:pPr lvl="3"/>
            <a:r>
              <a:rPr lang="en-US" altLang="en-US" dirty="0"/>
              <a:t>Indexes to different arrays</a:t>
            </a:r>
          </a:p>
          <a:p>
            <a:pPr lvl="3"/>
            <a:r>
              <a:rPr lang="en-US" altLang="en-US" dirty="0"/>
              <a:t>Similar effect to </a:t>
            </a:r>
            <a:r>
              <a:rPr lang="en-US" altLang="en-US" i="1" dirty="0" err="1"/>
              <a:t>enum</a:t>
            </a:r>
            <a:r>
              <a:rPr lang="en-US" altLang="en-US" i="1" dirty="0"/>
              <a:t> class</a:t>
            </a:r>
            <a:endParaRPr lang="cs-CZ" altLang="en-US" i="1" dirty="0"/>
          </a:p>
        </p:txBody>
      </p:sp>
      <p:sp>
        <p:nvSpPr>
          <p:cNvPr id="7270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Employing type non-equivalence with tag classes</a:t>
            </a:r>
            <a:endParaRPr lang="cs-CZ" altLang="en-US" noProof="1"/>
          </a:p>
        </p:txBody>
      </p:sp>
    </p:spTree>
    <p:extLst>
      <p:ext uri="{BB962C8B-B14F-4D97-AF65-F5344CB8AC3E}">
        <p14:creationId xmlns:p14="http://schemas.microsoft.com/office/powerpoint/2010/main" val="7643723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en-US" dirty="0"/>
              <a:t>Traits</a:t>
            </a:r>
            <a:r>
              <a:rPr lang="en-US" altLang="en-US" dirty="0"/>
              <a:t>, policies, tags, etc.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fontScale="85000" lnSpcReduction="20000"/>
          </a:bodyPr>
          <a:lstStyle/>
          <a:p>
            <a:pPr lvl="1"/>
            <a:r>
              <a:rPr lang="cs-CZ" altLang="en-US" dirty="0"/>
              <a:t>Traits</a:t>
            </a:r>
          </a:p>
          <a:p>
            <a:pPr lvl="2"/>
            <a:r>
              <a:rPr lang="en-US" altLang="en-US" dirty="0"/>
              <a:t>Class/</a:t>
            </a:r>
            <a:r>
              <a:rPr lang="en-US" altLang="en-US" dirty="0" err="1"/>
              <a:t>struct</a:t>
            </a:r>
            <a:r>
              <a:rPr lang="en-US" altLang="en-US" dirty="0"/>
              <a:t> template not designed to be instantiated into objects; contents limited to:</a:t>
            </a:r>
            <a:endParaRPr lang="cs-CZ" altLang="en-US" dirty="0"/>
          </a:p>
          <a:p>
            <a:pPr lvl="3"/>
            <a:r>
              <a:rPr lang="en-US" altLang="en-US" dirty="0"/>
              <a:t>type definitions (via </a:t>
            </a:r>
            <a:r>
              <a:rPr lang="en-US" altLang="en-US" dirty="0" err="1"/>
              <a:t>typedef</a:t>
            </a:r>
            <a:r>
              <a:rPr lang="en-US" altLang="en-US" dirty="0"/>
              <a:t>/using or nested </a:t>
            </a:r>
            <a:r>
              <a:rPr lang="en-US" altLang="en-US" dirty="0" err="1"/>
              <a:t>struct</a:t>
            </a:r>
            <a:r>
              <a:rPr lang="en-US" altLang="en-US" dirty="0"/>
              <a:t>/class)</a:t>
            </a:r>
          </a:p>
          <a:p>
            <a:pPr lvl="3"/>
            <a:r>
              <a:rPr lang="en-US" altLang="en-US" dirty="0"/>
              <a:t>constants (via static </a:t>
            </a:r>
            <a:r>
              <a:rPr lang="en-US" altLang="en-US" dirty="0" err="1"/>
              <a:t>constexpr</a:t>
            </a:r>
            <a:r>
              <a:rPr lang="en-US" altLang="en-US" dirty="0"/>
              <a:t>)</a:t>
            </a:r>
            <a:endParaRPr lang="cs-CZ" altLang="en-US" dirty="0"/>
          </a:p>
          <a:p>
            <a:pPr lvl="3"/>
            <a:r>
              <a:rPr lang="en-US" altLang="en-US" dirty="0"/>
              <a:t>static functions</a:t>
            </a:r>
            <a:endParaRPr lang="cs-CZ" altLang="en-US" dirty="0"/>
          </a:p>
          <a:p>
            <a:pPr lvl="2"/>
            <a:r>
              <a:rPr lang="en-US" altLang="en-US" dirty="0"/>
              <a:t>Used as a compile-time function which assigns types/constants/run-time functions to template arguments</a:t>
            </a:r>
          </a:p>
          <a:p>
            <a:pPr lvl="2"/>
            <a:endParaRPr lang="en-US" altLang="en-US" dirty="0"/>
          </a:p>
          <a:p>
            <a:pPr lvl="1"/>
            <a:r>
              <a:rPr lang="en-US" altLang="en-US" dirty="0"/>
              <a:t>Policy class</a:t>
            </a:r>
          </a:p>
          <a:p>
            <a:pPr lvl="2"/>
            <a:r>
              <a:rPr lang="en-US" altLang="en-US" dirty="0"/>
              <a:t>Non-template class/</a:t>
            </a:r>
            <a:r>
              <a:rPr lang="en-US" altLang="en-US" dirty="0" err="1"/>
              <a:t>struct</a:t>
            </a:r>
            <a:r>
              <a:rPr lang="en-US" altLang="en-US" dirty="0"/>
              <a:t>, usually not instantiated</a:t>
            </a:r>
          </a:p>
          <a:p>
            <a:pPr lvl="2"/>
            <a:r>
              <a:rPr lang="en-US" altLang="en-US" dirty="0"/>
              <a:t>Compile-time equivalent of objects, containing types/constants/run-time functions </a:t>
            </a:r>
            <a:endParaRPr lang="cs-CZ" altLang="en-US" dirty="0"/>
          </a:p>
          <a:p>
            <a:pPr lvl="2"/>
            <a:r>
              <a:rPr lang="en-US" altLang="en-US" dirty="0"/>
              <a:t>Passed as template argument to customize the behavior of the template</a:t>
            </a:r>
            <a:endParaRPr lang="cs-CZ" altLang="en-US" dirty="0"/>
          </a:p>
          <a:p>
            <a:pPr lvl="3"/>
            <a:endParaRPr lang="en-US" altLang="en-US" dirty="0"/>
          </a:p>
          <a:p>
            <a:pPr lvl="1"/>
            <a:r>
              <a:rPr lang="en-US" altLang="en-US" dirty="0" err="1"/>
              <a:t>Functor</a:t>
            </a:r>
            <a:endParaRPr lang="en-US" altLang="en-US" dirty="0"/>
          </a:p>
          <a:p>
            <a:pPr lvl="2"/>
            <a:r>
              <a:rPr lang="en-US" altLang="en-US" dirty="0"/>
              <a:t>Class/</a:t>
            </a:r>
            <a:r>
              <a:rPr lang="en-US" altLang="en-US" dirty="0" err="1"/>
              <a:t>struct</a:t>
            </a:r>
            <a:r>
              <a:rPr lang="en-US" altLang="en-US" dirty="0"/>
              <a:t> containing non-static function named operator()</a:t>
            </a:r>
          </a:p>
          <a:p>
            <a:pPr lvl="2"/>
            <a:r>
              <a:rPr lang="en-US" altLang="en-US" dirty="0"/>
              <a:t>Usually passed as run-time argument to function templates</a:t>
            </a:r>
          </a:p>
          <a:p>
            <a:pPr lvl="2"/>
            <a:r>
              <a:rPr lang="en-US" altLang="en-US" dirty="0" err="1"/>
              <a:t>Functor</a:t>
            </a:r>
            <a:r>
              <a:rPr lang="en-US" altLang="en-US" dirty="0"/>
              <a:t> acts as a function, created by packing a function body together with some data stored or referenced in the body (closure)</a:t>
            </a:r>
          </a:p>
          <a:p>
            <a:pPr lvl="3"/>
            <a:endParaRPr lang="cs-CZ" altLang="en-US" dirty="0"/>
          </a:p>
          <a:p>
            <a:pPr lvl="1"/>
            <a:r>
              <a:rPr lang="cs-CZ" altLang="en-US" dirty="0"/>
              <a:t>Tag class</a:t>
            </a:r>
          </a:p>
          <a:p>
            <a:pPr lvl="2"/>
            <a:r>
              <a:rPr lang="en-US" altLang="en-US" dirty="0"/>
              <a:t>Empty class/</a:t>
            </a:r>
            <a:r>
              <a:rPr lang="en-US" altLang="en-US" dirty="0" err="1"/>
              <a:t>struct</a:t>
            </a:r>
            <a:endParaRPr lang="cs-CZ" altLang="en-US" dirty="0"/>
          </a:p>
          <a:p>
            <a:pPr lvl="2"/>
            <a:r>
              <a:rPr lang="en-US" altLang="en-US" dirty="0"/>
              <a:t>Passed as run-time argument to function templates</a:t>
            </a:r>
            <a:endParaRPr lang="cs-CZ" altLang="en-US" dirty="0"/>
          </a:p>
          <a:p>
            <a:pPr lvl="2"/>
            <a:r>
              <a:rPr lang="en-US" altLang="en-US" dirty="0"/>
              <a:t>Used to carry a compile-time information by their types themselves</a:t>
            </a:r>
          </a:p>
          <a:p>
            <a:pPr lvl="3"/>
            <a:r>
              <a:rPr lang="en-US" altLang="en-US" dirty="0"/>
              <a:t>Classes/</a:t>
            </a:r>
            <a:r>
              <a:rPr lang="en-US" altLang="en-US" dirty="0" err="1"/>
              <a:t>structs</a:t>
            </a:r>
            <a:r>
              <a:rPr lang="en-US" altLang="en-US" dirty="0"/>
              <a:t> are distinguished by their name, not by contents</a:t>
            </a:r>
          </a:p>
        </p:txBody>
      </p:sp>
    </p:spTree>
    <p:extLst>
      <p:ext uri="{BB962C8B-B14F-4D97-AF65-F5344CB8AC3E}">
        <p14:creationId xmlns:p14="http://schemas.microsoft.com/office/powerpoint/2010/main" val="24691281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Policy class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 fontScale="92500" lnSpcReduction="20000"/>
          </a:bodyPr>
          <a:lstStyle/>
          <a:p>
            <a:pPr lvl="3"/>
            <a:endParaRPr lang="en-US" altLang="en-US" dirty="0"/>
          </a:p>
          <a:p>
            <a:pPr lvl="1"/>
            <a:r>
              <a:rPr lang="en-US" altLang="en-US" dirty="0"/>
              <a:t>Policy class</a:t>
            </a:r>
          </a:p>
          <a:p>
            <a:pPr lvl="2"/>
            <a:r>
              <a:rPr lang="en-US" altLang="en-US" dirty="0"/>
              <a:t>Non-template class/</a:t>
            </a:r>
            <a:r>
              <a:rPr lang="en-US" altLang="en-US" dirty="0" err="1"/>
              <a:t>struct</a:t>
            </a:r>
            <a:r>
              <a:rPr lang="en-US" altLang="en-US" dirty="0"/>
              <a:t>, usually not instantiated</a:t>
            </a:r>
          </a:p>
          <a:p>
            <a:pPr lvl="2"/>
            <a:r>
              <a:rPr lang="en-US" altLang="en-US" dirty="0"/>
              <a:t>Compile-time equivalent of objects, containing types/constants/run-time functions </a:t>
            </a:r>
          </a:p>
          <a:p>
            <a:pPr lvl="2"/>
            <a:r>
              <a:rPr lang="en-US" altLang="en-US" dirty="0"/>
              <a:t>Passed as template argument to customize the behavior of the template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P&gt; class container { public:</a:t>
            </a:r>
          </a:p>
          <a:p>
            <a:pPr lvl="4"/>
            <a:r>
              <a:rPr lang="en-US" altLang="en-US" dirty="0"/>
              <a:t>  container(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n) { m_ = P::alloc(n); /*...*/ }</a:t>
            </a:r>
          </a:p>
          <a:p>
            <a:pPr lvl="4"/>
            <a:r>
              <a:rPr lang="en-US" altLang="en-US" dirty="0"/>
              <a:t>private: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typename</a:t>
            </a:r>
            <a:r>
              <a:rPr lang="en-US" altLang="en-US" dirty="0"/>
              <a:t> P::pointer m_;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 err="1"/>
              <a:t>struct</a:t>
            </a:r>
            <a:r>
              <a:rPr lang="en-US" altLang="en-US" dirty="0"/>
              <a:t> </a:t>
            </a:r>
            <a:r>
              <a:rPr lang="en-US" altLang="en-US" dirty="0" err="1"/>
              <a:t>my_policy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  using pointer = void*; </a:t>
            </a:r>
          </a:p>
          <a:p>
            <a:pPr lvl="4"/>
            <a:r>
              <a:rPr lang="en-US" altLang="en-US" dirty="0"/>
              <a:t>  static pointer </a:t>
            </a:r>
            <a:r>
              <a:rPr lang="en-US" altLang="en-US" dirty="0" err="1"/>
              <a:t>alloc</a:t>
            </a:r>
            <a:r>
              <a:rPr lang="en-US" altLang="en-US" dirty="0"/>
              <a:t>(</a:t>
            </a:r>
            <a:r>
              <a:rPr lang="en-US" altLang="en-US" dirty="0" err="1"/>
              <a:t>std</a:t>
            </a:r>
            <a:r>
              <a:rPr lang="en-US" altLang="en-US" dirty="0"/>
              <a:t>::</a:t>
            </a:r>
            <a:r>
              <a:rPr lang="en-US" altLang="en-US" dirty="0" err="1"/>
              <a:t>size_t</a:t>
            </a:r>
            <a:r>
              <a:rPr lang="en-US" altLang="en-US" dirty="0"/>
              <a:t> s) { /*...*/ }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/>
              <a:t>container&lt; </a:t>
            </a:r>
            <a:r>
              <a:rPr lang="en-US" altLang="en-US" dirty="0" err="1"/>
              <a:t>my_policy</a:t>
            </a:r>
            <a:r>
              <a:rPr lang="en-US" altLang="en-US" dirty="0"/>
              <a:t>&gt; k;</a:t>
            </a:r>
            <a:endParaRPr lang="cs-CZ" altLang="en-US" dirty="0"/>
          </a:p>
          <a:p>
            <a:pPr lvl="1"/>
            <a:r>
              <a:rPr lang="en-US" altLang="en-US" dirty="0"/>
              <a:t>Motivation:</a:t>
            </a:r>
          </a:p>
          <a:p>
            <a:pPr lvl="2"/>
            <a:r>
              <a:rPr lang="en-US" altLang="en-US" dirty="0"/>
              <a:t>Policy class allows to pass several types/constants/functions as one argument</a:t>
            </a:r>
          </a:p>
          <a:p>
            <a:pPr lvl="2"/>
            <a:r>
              <a:rPr lang="en-US" altLang="en-US" dirty="0"/>
              <a:t>Policy class is the only way to pass a function as a template argument</a:t>
            </a:r>
          </a:p>
          <a:p>
            <a:pPr lvl="2"/>
            <a:r>
              <a:rPr lang="en-US" altLang="en-US" dirty="0"/>
              <a:t>Policy classes are distinguished by name, not by contents</a:t>
            </a:r>
          </a:p>
          <a:p>
            <a:pPr lvl="3"/>
            <a:r>
              <a:rPr lang="en-US" altLang="en-US" dirty="0"/>
              <a:t>This could be an advantage or a disadvantage, depending on context</a:t>
            </a:r>
          </a:p>
        </p:txBody>
      </p:sp>
    </p:spTree>
    <p:extLst>
      <p:ext uri="{BB962C8B-B14F-4D97-AF65-F5344CB8AC3E}">
        <p14:creationId xmlns:p14="http://schemas.microsoft.com/office/powerpoint/2010/main" val="899173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Policy classes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4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Policy class works as a set of parameters for generic code</a:t>
            </a:r>
          </a:p>
          <a:p>
            <a:pPr lvl="1"/>
            <a:r>
              <a:rPr lang="en-US" dirty="0"/>
              <a:t>Types (defined by </a:t>
            </a:r>
            <a:r>
              <a:rPr lang="en-US" dirty="0" err="1"/>
              <a:t>typedef</a:t>
            </a:r>
            <a:r>
              <a:rPr lang="en-US" dirty="0"/>
              <a:t>/using or nested classes/</a:t>
            </a:r>
            <a:r>
              <a:rPr lang="en-US" dirty="0" err="1"/>
              <a:t>enums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Constants (defined by static </a:t>
            </a:r>
            <a:r>
              <a:rPr lang="en-US" dirty="0" err="1"/>
              <a:t>constexpr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Functions (defined as static)</a:t>
            </a:r>
          </a:p>
          <a:p>
            <a:pPr lvl="2"/>
            <a:endParaRPr lang="en-US" dirty="0"/>
          </a:p>
          <a:p>
            <a:r>
              <a:rPr lang="en-US" dirty="0"/>
              <a:t>The use of policy class instead of individual arguments...</a:t>
            </a:r>
          </a:p>
          <a:p>
            <a:pPr lvl="1"/>
            <a:r>
              <a:rPr lang="en-US" dirty="0"/>
              <a:t>...makes instantiated template names shorter</a:t>
            </a:r>
          </a:p>
          <a:p>
            <a:pPr lvl="1"/>
            <a:r>
              <a:rPr lang="en-US" dirty="0"/>
              <a:t>...avoids order-related mistakes</a:t>
            </a:r>
          </a:p>
          <a:p>
            <a:pPr lvl="1"/>
            <a:r>
              <a:rPr lang="en-US" dirty="0"/>
              <a:t>This is the only way how functions may become parameters of a template</a:t>
            </a:r>
          </a:p>
          <a:p>
            <a:pPr lvl="1"/>
            <a:endParaRPr lang="en-US" dirty="0"/>
          </a:p>
          <a:p>
            <a:r>
              <a:rPr lang="en-US" dirty="0"/>
              <a:t>In simple cases, policy classes are not instantiated into objects</a:t>
            </a:r>
          </a:p>
          <a:p>
            <a:pPr lvl="1"/>
            <a:r>
              <a:rPr lang="en-US" dirty="0"/>
              <a:t>Some policy-class tricks would not work well when instantiated</a:t>
            </a:r>
          </a:p>
        </p:txBody>
      </p:sp>
    </p:spTree>
    <p:extLst>
      <p:ext uri="{BB962C8B-B14F-4D97-AF65-F5344CB8AC3E}">
        <p14:creationId xmlns:p14="http://schemas.microsoft.com/office/powerpoint/2010/main" val="270255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Instantiated policy classes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5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Some policy classes may be used as objects</a:t>
            </a:r>
          </a:p>
          <a:p>
            <a:pPr lvl="1"/>
            <a:r>
              <a:rPr lang="en-US" dirty="0"/>
              <a:t>Such objects carry run-time options to policies; policy functions are not static</a:t>
            </a:r>
          </a:p>
          <a:p>
            <a:pPr lvl="4"/>
            <a:r>
              <a:rPr lang="en-US" altLang="en-US" dirty="0"/>
              <a:t>template&lt; </a:t>
            </a:r>
            <a:r>
              <a:rPr lang="en-US" altLang="en-US" dirty="0" err="1"/>
              <a:t>typename</a:t>
            </a:r>
            <a:r>
              <a:rPr lang="en-US" altLang="en-US" dirty="0"/>
              <a:t> P&gt; class container { public:</a:t>
            </a:r>
          </a:p>
          <a:p>
            <a:pPr lvl="4"/>
            <a:r>
              <a:rPr lang="en-US" altLang="en-US" dirty="0"/>
              <a:t>  container(std::</a:t>
            </a:r>
            <a:r>
              <a:rPr lang="en-US" altLang="en-US" dirty="0" err="1"/>
              <a:t>size_t</a:t>
            </a:r>
            <a:r>
              <a:rPr lang="en-US" altLang="en-US" dirty="0"/>
              <a:t> n, const P &amp; p) : p_(p) { m_ = p_.</a:t>
            </a:r>
            <a:r>
              <a:rPr lang="en-US" altLang="en-US" dirty="0" err="1"/>
              <a:t>alloc</a:t>
            </a:r>
            <a:r>
              <a:rPr lang="en-US" altLang="en-US" dirty="0"/>
              <a:t>(n); /*...*/ }</a:t>
            </a:r>
          </a:p>
          <a:p>
            <a:pPr lvl="4"/>
            <a:r>
              <a:rPr lang="en-US" altLang="en-US" dirty="0"/>
              <a:t>private:</a:t>
            </a:r>
          </a:p>
          <a:p>
            <a:pPr lvl="4"/>
            <a:r>
              <a:rPr lang="en-US" altLang="en-US" dirty="0"/>
              <a:t>  P p_;			// the template usually contains a policy-object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typename</a:t>
            </a:r>
            <a:r>
              <a:rPr lang="en-US" altLang="en-US" dirty="0"/>
              <a:t> P::pointer m_;	// compile-time properties extracted from policy-class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/>
              <a:t>class </a:t>
            </a:r>
            <a:r>
              <a:rPr lang="en-US" altLang="en-US" dirty="0" err="1"/>
              <a:t>my_policy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using pointer = void*; </a:t>
            </a:r>
          </a:p>
          <a:p>
            <a:pPr lvl="4"/>
            <a:r>
              <a:rPr lang="en-US" altLang="en-US" dirty="0"/>
              <a:t>  pointer </a:t>
            </a:r>
            <a:r>
              <a:rPr lang="en-US" altLang="en-US" dirty="0" err="1"/>
              <a:t>alloc</a:t>
            </a:r>
            <a:r>
              <a:rPr lang="en-US" altLang="en-US" dirty="0"/>
              <a:t>(std::</a:t>
            </a:r>
            <a:r>
              <a:rPr lang="en-US" altLang="en-US" dirty="0" err="1"/>
              <a:t>size_t</a:t>
            </a:r>
            <a:r>
              <a:rPr lang="en-US" altLang="en-US" dirty="0"/>
              <a:t> s) { /*...*/ }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my_policy</a:t>
            </a:r>
            <a:r>
              <a:rPr lang="en-US" altLang="en-US" dirty="0"/>
              <a:t>(heap * h) : </a:t>
            </a:r>
            <a:r>
              <a:rPr lang="en-US" altLang="en-US" dirty="0" err="1"/>
              <a:t>my_heap</a:t>
            </a:r>
            <a:r>
              <a:rPr lang="en-US" altLang="en-US" dirty="0"/>
              <a:t>_(h) {}</a:t>
            </a:r>
          </a:p>
          <a:p>
            <a:pPr lvl="4"/>
            <a:r>
              <a:rPr lang="en-US" altLang="en-US" dirty="0"/>
              <a:t>private:</a:t>
            </a:r>
          </a:p>
          <a:p>
            <a:pPr lvl="4"/>
            <a:r>
              <a:rPr lang="en-US" altLang="en-US" dirty="0"/>
              <a:t>  heap * </a:t>
            </a:r>
            <a:r>
              <a:rPr lang="en-US" altLang="en-US" dirty="0" err="1"/>
              <a:t>my_heap</a:t>
            </a:r>
            <a:r>
              <a:rPr lang="en-US" altLang="en-US" dirty="0"/>
              <a:t>_;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 err="1"/>
              <a:t>my_policy</a:t>
            </a:r>
            <a:r>
              <a:rPr lang="en-US" altLang="en-US" dirty="0"/>
              <a:t> </a:t>
            </a:r>
            <a:r>
              <a:rPr lang="en-US" altLang="en-US" dirty="0" err="1"/>
              <a:t>mp</a:t>
            </a:r>
            <a:r>
              <a:rPr lang="en-US" altLang="en-US" dirty="0"/>
              <a:t>(/*...*/); </a:t>
            </a:r>
          </a:p>
          <a:p>
            <a:pPr lvl="4"/>
            <a:r>
              <a:rPr lang="en-US" altLang="en-US" dirty="0"/>
              <a:t>container&lt; </a:t>
            </a:r>
            <a:r>
              <a:rPr lang="en-US" altLang="en-US" dirty="0" err="1"/>
              <a:t>my_policy</a:t>
            </a:r>
            <a:r>
              <a:rPr lang="en-US" altLang="en-US" dirty="0"/>
              <a:t>&gt; k( </a:t>
            </a:r>
            <a:r>
              <a:rPr lang="en-US" altLang="en-US" dirty="0" err="1"/>
              <a:t>mp</a:t>
            </a:r>
            <a:r>
              <a:rPr lang="en-US" altLang="en-US" dirty="0"/>
              <a:t>);</a:t>
            </a:r>
            <a:endParaRPr lang="cs-CZ" altLang="en-US" dirty="0"/>
          </a:p>
          <a:p>
            <a:r>
              <a:rPr lang="en-US" dirty="0"/>
              <a:t>Functors are special cases of instantiated policy classes</a:t>
            </a:r>
          </a:p>
          <a:p>
            <a:pPr lvl="1"/>
            <a:r>
              <a:rPr lang="en-US" dirty="0"/>
              <a:t>no type members, only one member function named operator()</a:t>
            </a:r>
          </a:p>
        </p:txBody>
      </p:sp>
    </p:spTree>
    <p:extLst>
      <p:ext uri="{BB962C8B-B14F-4D97-AF65-F5344CB8AC3E}">
        <p14:creationId xmlns:p14="http://schemas.microsoft.com/office/powerpoint/2010/main" val="40453379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Straight Connector 1"/>
          <p:cNvCxnSpPr/>
          <p:nvPr/>
        </p:nvCxnSpPr>
        <p:spPr bwMode="auto">
          <a:xfrm>
            <a:off x="0" y="0"/>
            <a:ext cx="914400" cy="0"/>
          </a:xfrm>
          <a:prstGeom prst="line">
            <a:avLst/>
          </a:prstGeom>
          <a:solidFill>
            <a:schemeClr val="accent1"/>
          </a:solidFill>
          <a:ln w="0" cap="flat" cmpd="sng" algn="ctr">
            <a:solidFill>
              <a:srgbClr val="FBFFFF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</p:cxnSp>
      <p:sp>
        <p:nvSpPr>
          <p:cNvPr id="7987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dirty="0"/>
              <a:t>Functors</a:t>
            </a:r>
            <a:endParaRPr lang="en-US" altLang="en-US" noProof="1"/>
          </a:p>
        </p:txBody>
      </p:sp>
      <p:sp>
        <p:nvSpPr>
          <p:cNvPr id="79876" name="Rectangle 3"/>
          <p:cNvSpPr>
            <a:spLocks noGrp="1" noChangeArrowheads="1"/>
          </p:cNvSpPr>
          <p:nvPr>
            <p:ph type="body" idx="13"/>
          </p:nvPr>
        </p:nvSpPr>
        <p:spPr/>
        <p:txBody>
          <a:bodyPr>
            <a:normAutofit/>
          </a:bodyPr>
          <a:lstStyle/>
          <a:p>
            <a:pPr lvl="3"/>
            <a:endParaRPr lang="en-US" altLang="en-US" dirty="0"/>
          </a:p>
          <a:p>
            <a:pPr lvl="1"/>
            <a:r>
              <a:rPr lang="en-US" altLang="en-US" dirty="0" err="1"/>
              <a:t>Functor</a:t>
            </a:r>
            <a:endParaRPr lang="en-US" altLang="en-US" dirty="0"/>
          </a:p>
          <a:p>
            <a:pPr lvl="2"/>
            <a:r>
              <a:rPr lang="en-US" altLang="en-US" dirty="0"/>
              <a:t>Class/</a:t>
            </a:r>
            <a:r>
              <a:rPr lang="en-US" altLang="en-US" dirty="0" err="1"/>
              <a:t>struct</a:t>
            </a:r>
            <a:r>
              <a:rPr lang="en-US" altLang="en-US" dirty="0"/>
              <a:t> containing non-static function named operator()</a:t>
            </a:r>
          </a:p>
          <a:p>
            <a:pPr lvl="3"/>
            <a:r>
              <a:rPr lang="en-US" altLang="en-US" dirty="0"/>
              <a:t>Usually non-template, but template cases exists (</a:t>
            </a:r>
            <a:r>
              <a:rPr lang="en-US" altLang="en-US" dirty="0" err="1"/>
              <a:t>std</a:t>
            </a:r>
            <a:r>
              <a:rPr lang="en-US" altLang="en-US" dirty="0"/>
              <a:t>::less&lt;T&gt;)</a:t>
            </a:r>
          </a:p>
          <a:p>
            <a:pPr lvl="3"/>
            <a:r>
              <a:rPr lang="en-US" altLang="en-US" dirty="0"/>
              <a:t>Since C++11, mostly created by the compiler as a result of a lambda expression</a:t>
            </a:r>
          </a:p>
          <a:p>
            <a:pPr lvl="2"/>
            <a:r>
              <a:rPr lang="en-US" altLang="en-US" dirty="0"/>
              <a:t>Usually passed as run-time argument to function templates</a:t>
            </a:r>
          </a:p>
          <a:p>
            <a:pPr lvl="3"/>
            <a:r>
              <a:rPr lang="en-US" altLang="en-US" dirty="0"/>
              <a:t>Example: </a:t>
            </a:r>
            <a:r>
              <a:rPr lang="en-US" altLang="en-US" dirty="0" err="1"/>
              <a:t>std</a:t>
            </a:r>
            <a:r>
              <a:rPr lang="en-US" altLang="en-US" dirty="0"/>
              <a:t>::sort receives a </a:t>
            </a:r>
            <a:r>
              <a:rPr lang="en-US" altLang="en-US" dirty="0" err="1"/>
              <a:t>functor</a:t>
            </a:r>
            <a:r>
              <a:rPr lang="en-US" altLang="en-US" dirty="0"/>
              <a:t> representing a comparison function</a:t>
            </a:r>
          </a:p>
          <a:p>
            <a:pPr lvl="2"/>
            <a:r>
              <a:rPr lang="en-US" altLang="en-US" dirty="0"/>
              <a:t>For class templates, a </a:t>
            </a:r>
            <a:r>
              <a:rPr lang="en-US" altLang="en-US" dirty="0" err="1"/>
              <a:t>functor</a:t>
            </a:r>
            <a:r>
              <a:rPr lang="en-US" altLang="en-US" dirty="0"/>
              <a:t> becomes both a template argument to the class and a value argument to its constructor</a:t>
            </a:r>
          </a:p>
          <a:p>
            <a:pPr lvl="3"/>
            <a:r>
              <a:rPr lang="en-US" altLang="en-US" dirty="0"/>
              <a:t>Example: </a:t>
            </a:r>
            <a:r>
              <a:rPr lang="en-US" altLang="en-US" dirty="0" err="1"/>
              <a:t>std</a:t>
            </a:r>
            <a:r>
              <a:rPr lang="en-US" altLang="en-US" dirty="0"/>
              <a:t>::map receives a </a:t>
            </a:r>
            <a:r>
              <a:rPr lang="en-US" altLang="en-US" dirty="0" err="1"/>
              <a:t>functor</a:t>
            </a:r>
            <a:r>
              <a:rPr lang="en-US" altLang="en-US" dirty="0"/>
              <a:t> representing a comparison function</a:t>
            </a:r>
          </a:p>
          <a:p>
            <a:pPr lvl="2"/>
            <a:r>
              <a:rPr lang="en-US" altLang="en-US" dirty="0" err="1"/>
              <a:t>Functor</a:t>
            </a:r>
            <a:r>
              <a:rPr lang="en-US" altLang="en-US" dirty="0"/>
              <a:t> acts as a function, created by packing a function body together with some data referenced in the body (closure)</a:t>
            </a:r>
          </a:p>
          <a:p>
            <a:pPr lvl="3"/>
            <a:r>
              <a:rPr lang="en-US" altLang="en-US" dirty="0"/>
              <a:t>Functionality (i.e. the function implementation) selected at compile-time by template instantiation mechanism</a:t>
            </a:r>
          </a:p>
          <a:p>
            <a:pPr lvl="3"/>
            <a:r>
              <a:rPr lang="en-US" altLang="en-US" dirty="0"/>
              <a:t>Functionality parameterized at run-time by the data members of the </a:t>
            </a:r>
            <a:r>
              <a:rPr lang="en-US" altLang="en-US" dirty="0" err="1"/>
              <a:t>functor</a:t>
            </a:r>
            <a:r>
              <a:rPr lang="en-US" altLang="en-US" dirty="0"/>
              <a:t> object</a:t>
            </a:r>
            <a:endParaRPr lang="cs-CZ" altLang="en-US" dirty="0"/>
          </a:p>
          <a:p>
            <a:pPr lvl="2"/>
            <a:r>
              <a:rPr lang="en-US" altLang="en-US" dirty="0"/>
              <a:t>If there is no data member in the functor, the functionality is equivalent to a non-instantiated policy class containing a static function</a:t>
            </a:r>
            <a:endParaRPr lang="cs-CZ" altLang="en-US" dirty="0"/>
          </a:p>
          <a:p>
            <a:pPr lvl="3"/>
            <a:r>
              <a:rPr lang="en-US" altLang="en-US" dirty="0"/>
              <a:t>However, the </a:t>
            </a:r>
            <a:r>
              <a:rPr lang="en-US" altLang="en-US" dirty="0" err="1"/>
              <a:t>functor</a:t>
            </a:r>
            <a:r>
              <a:rPr lang="en-US" altLang="en-US" dirty="0"/>
              <a:t> must be instantiated and passed as an object since </a:t>
            </a:r>
            <a:r>
              <a:rPr lang="cs-CZ" altLang="en-US" dirty="0"/>
              <a:t>operator() </a:t>
            </a:r>
            <a:r>
              <a:rPr lang="en-US" altLang="en-US" dirty="0"/>
              <a:t>cannot be static</a:t>
            </a:r>
          </a:p>
          <a:p>
            <a:pPr lvl="3"/>
            <a:endParaRPr lang="cs-CZ" altLang="en-US" dirty="0"/>
          </a:p>
        </p:txBody>
      </p:sp>
    </p:spTree>
    <p:extLst>
      <p:ext uri="{BB962C8B-B14F-4D97-AF65-F5344CB8AC3E}">
        <p14:creationId xmlns:p14="http://schemas.microsoft.com/office/powerpoint/2010/main" val="871818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Instantiated policy classes vs. object oriented programming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7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Effect similar to instantiated policy classes can be implemented using OOP</a:t>
            </a:r>
          </a:p>
          <a:p>
            <a:pPr lvl="2"/>
            <a:r>
              <a:rPr lang="en-US" dirty="0"/>
              <a:t>The "policy" must have an explicit interface with virtual functions</a:t>
            </a:r>
          </a:p>
          <a:p>
            <a:pPr lvl="4"/>
            <a:r>
              <a:rPr lang="en-US" altLang="en-US" dirty="0"/>
              <a:t>class </a:t>
            </a:r>
            <a:r>
              <a:rPr lang="en-US" altLang="en-US" dirty="0" err="1"/>
              <a:t>abstract_allocator</a:t>
            </a:r>
            <a:r>
              <a:rPr lang="en-US" altLang="en-US" dirty="0"/>
              <a:t> { public: virtual void * </a:t>
            </a:r>
            <a:r>
              <a:rPr lang="en-US" altLang="en-US" dirty="0" err="1"/>
              <a:t>alloc</a:t>
            </a:r>
            <a:r>
              <a:rPr lang="en-US" altLang="en-US" dirty="0"/>
              <a:t>(std::</a:t>
            </a:r>
            <a:r>
              <a:rPr lang="en-US" altLang="en-US" dirty="0" err="1"/>
              <a:t>size_t</a:t>
            </a:r>
            <a:r>
              <a:rPr lang="en-US" altLang="en-US" dirty="0"/>
              <a:t>) = 0; /*...*/ };</a:t>
            </a:r>
          </a:p>
          <a:p>
            <a:pPr lvl="2"/>
            <a:r>
              <a:rPr lang="en-US" altLang="en-US" dirty="0"/>
              <a:t>There is no compile-time argument; a pointer to the abstract class is passed at runtime</a:t>
            </a:r>
          </a:p>
          <a:p>
            <a:pPr lvl="4"/>
            <a:r>
              <a:rPr lang="en-US" altLang="en-US" dirty="0"/>
              <a:t>class container { public:</a:t>
            </a:r>
          </a:p>
          <a:p>
            <a:pPr lvl="4"/>
            <a:r>
              <a:rPr lang="en-US" altLang="en-US" dirty="0"/>
              <a:t>  container(std::</a:t>
            </a:r>
            <a:r>
              <a:rPr lang="en-US" altLang="en-US" dirty="0" err="1"/>
              <a:t>size_t</a:t>
            </a:r>
            <a:r>
              <a:rPr lang="en-US" altLang="en-US" dirty="0"/>
              <a:t> n, </a:t>
            </a:r>
            <a:r>
              <a:rPr lang="en-US" altLang="en-US" dirty="0" err="1"/>
              <a:t>abstract_allocator</a:t>
            </a:r>
            <a:r>
              <a:rPr lang="en-US" altLang="en-US" dirty="0"/>
              <a:t> * p) : p_(p) { m_ = p_-&gt;</a:t>
            </a:r>
            <a:r>
              <a:rPr lang="en-US" altLang="en-US" dirty="0" err="1"/>
              <a:t>alloc</a:t>
            </a:r>
            <a:r>
              <a:rPr lang="en-US" altLang="en-US" dirty="0"/>
              <a:t>(n); /*...*/ }</a:t>
            </a:r>
          </a:p>
          <a:p>
            <a:pPr lvl="4"/>
            <a:r>
              <a:rPr lang="en-US" altLang="en-US" dirty="0"/>
              <a:t>private: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abstract_allocator</a:t>
            </a:r>
            <a:r>
              <a:rPr lang="en-US" altLang="en-US" dirty="0"/>
              <a:t> * p_;	// instead of a policy-object, there is a pointer to an abstract class</a:t>
            </a:r>
          </a:p>
          <a:p>
            <a:pPr lvl="4"/>
            <a:r>
              <a:rPr lang="en-US" altLang="en-US" dirty="0"/>
              <a:t>  void * m_;		// types can't be extracted by OOP means</a:t>
            </a:r>
          </a:p>
          <a:p>
            <a:pPr lvl="4"/>
            <a:r>
              <a:rPr lang="en-US" altLang="en-US" dirty="0"/>
              <a:t>};</a:t>
            </a:r>
          </a:p>
          <a:p>
            <a:pPr lvl="2"/>
            <a:r>
              <a:rPr lang="en-US" altLang="en-US" dirty="0"/>
              <a:t>A concrete "policy" must inherit the interface; the functions are now virtual</a:t>
            </a:r>
          </a:p>
          <a:p>
            <a:pPr lvl="4"/>
            <a:r>
              <a:rPr lang="en-US" altLang="en-US" dirty="0"/>
              <a:t>class </a:t>
            </a:r>
            <a:r>
              <a:rPr lang="en-US" altLang="en-US" dirty="0" err="1"/>
              <a:t>my_allocator</a:t>
            </a:r>
            <a:r>
              <a:rPr lang="en-US" altLang="en-US" dirty="0"/>
              <a:t> : public </a:t>
            </a:r>
            <a:r>
              <a:rPr lang="en-US" altLang="en-US" dirty="0" err="1"/>
              <a:t>abstract_allocator</a:t>
            </a:r>
            <a:r>
              <a:rPr lang="en-US" altLang="en-US" dirty="0"/>
              <a:t> {</a:t>
            </a:r>
          </a:p>
          <a:p>
            <a:pPr lvl="4"/>
            <a:r>
              <a:rPr lang="en-US" altLang="en-US" dirty="0"/>
              <a:t>public:</a:t>
            </a:r>
          </a:p>
          <a:p>
            <a:pPr lvl="4"/>
            <a:r>
              <a:rPr lang="en-US" altLang="en-US" dirty="0"/>
              <a:t>  virtual void * </a:t>
            </a:r>
            <a:r>
              <a:rPr lang="en-US" altLang="en-US" dirty="0" err="1"/>
              <a:t>alloc</a:t>
            </a:r>
            <a:r>
              <a:rPr lang="en-US" altLang="en-US" dirty="0"/>
              <a:t>(std::</a:t>
            </a:r>
            <a:r>
              <a:rPr lang="en-US" altLang="en-US" dirty="0" err="1"/>
              <a:t>size_t</a:t>
            </a:r>
            <a:r>
              <a:rPr lang="en-US" altLang="en-US" dirty="0"/>
              <a:t> s) override { /*...*/ }</a:t>
            </a:r>
          </a:p>
          <a:p>
            <a:pPr lvl="4"/>
            <a:r>
              <a:rPr lang="en-US" altLang="en-US" dirty="0"/>
              <a:t>  </a:t>
            </a:r>
            <a:r>
              <a:rPr lang="en-US" altLang="en-US" dirty="0" err="1"/>
              <a:t>my_policy</a:t>
            </a:r>
            <a:r>
              <a:rPr lang="en-US" altLang="en-US" dirty="0"/>
              <a:t>(heap * h) : </a:t>
            </a:r>
            <a:r>
              <a:rPr lang="en-US" altLang="en-US" dirty="0" err="1"/>
              <a:t>my_heap</a:t>
            </a:r>
            <a:r>
              <a:rPr lang="en-US" altLang="en-US" dirty="0"/>
              <a:t>_(h) {}</a:t>
            </a:r>
          </a:p>
          <a:p>
            <a:pPr lvl="4"/>
            <a:r>
              <a:rPr lang="en-US" altLang="en-US" dirty="0"/>
              <a:t>private:</a:t>
            </a:r>
          </a:p>
          <a:p>
            <a:pPr lvl="4"/>
            <a:r>
              <a:rPr lang="en-US" altLang="en-US" dirty="0"/>
              <a:t>  heap * </a:t>
            </a:r>
            <a:r>
              <a:rPr lang="en-US" altLang="en-US" dirty="0" err="1"/>
              <a:t>my_heap</a:t>
            </a:r>
            <a:r>
              <a:rPr lang="en-US" altLang="en-US" dirty="0"/>
              <a:t>_;</a:t>
            </a:r>
          </a:p>
          <a:p>
            <a:pPr lvl="4"/>
            <a:r>
              <a:rPr lang="en-US" altLang="en-US" dirty="0"/>
              <a:t>};</a:t>
            </a:r>
          </a:p>
          <a:p>
            <a:pPr lvl="4"/>
            <a:r>
              <a:rPr lang="en-US" altLang="en-US" dirty="0" err="1"/>
              <a:t>my_allocator</a:t>
            </a:r>
            <a:r>
              <a:rPr lang="en-US" altLang="en-US" dirty="0"/>
              <a:t> ma(/*...*/); </a:t>
            </a:r>
          </a:p>
          <a:p>
            <a:pPr lvl="4"/>
            <a:r>
              <a:rPr lang="en-US" altLang="en-US" dirty="0"/>
              <a:t>container k( &amp; ma);	// because OOP requires pointers, ownership of the "policy-object" must be solved somehow</a:t>
            </a:r>
            <a:endParaRPr lang="cs-CZ" altLang="en-US" dirty="0"/>
          </a:p>
          <a:p>
            <a:r>
              <a:rPr lang="en-US" dirty="0"/>
              <a:t>OOP is a runtime mechanism – significantly slower than policy classes</a:t>
            </a:r>
          </a:p>
          <a:p>
            <a:pPr lvl="1"/>
            <a:r>
              <a:rPr lang="en-US" dirty="0"/>
              <a:t>in addition, it cannot supply compile-time configuration (types, constants)</a:t>
            </a:r>
          </a:p>
        </p:txBody>
      </p:sp>
    </p:spTree>
    <p:extLst>
      <p:ext uri="{BB962C8B-B14F-4D97-AF65-F5344CB8AC3E}">
        <p14:creationId xmlns:p14="http://schemas.microsoft.com/office/powerpoint/2010/main" val="5147652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vs. dynamic polymorphism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8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Polymorphism = ability to customize behavior of existing code</a:t>
            </a:r>
          </a:p>
          <a:p>
            <a:r>
              <a:rPr lang="en-US" dirty="0"/>
              <a:t>Static/compile-time polymorphism in C++</a:t>
            </a:r>
          </a:p>
          <a:p>
            <a:pPr lvl="1"/>
            <a:r>
              <a:rPr lang="en-US" dirty="0"/>
              <a:t>Behavior customized by compile-time (template) arguments</a:t>
            </a:r>
          </a:p>
          <a:p>
            <a:pPr lvl="1"/>
            <a:r>
              <a:rPr lang="en-US" dirty="0"/>
              <a:t>There may be a run-time component – policy-objects/functors</a:t>
            </a:r>
          </a:p>
          <a:p>
            <a:pPr lvl="1"/>
            <a:r>
              <a:rPr lang="en-US" dirty="0"/>
              <a:t>Customization: The generic code calls </a:t>
            </a:r>
            <a:r>
              <a:rPr lang="en-US" b="1" dirty="0"/>
              <a:t>non-virtual </a:t>
            </a:r>
            <a:r>
              <a:rPr lang="en-US" dirty="0"/>
              <a:t>member functions of a class passed as template argument</a:t>
            </a:r>
          </a:p>
          <a:p>
            <a:pPr lvl="2"/>
            <a:r>
              <a:rPr lang="en-US" dirty="0"/>
              <a:t>The run-time data are used inside these functions</a:t>
            </a:r>
          </a:p>
          <a:p>
            <a:pPr lvl="1"/>
            <a:r>
              <a:rPr lang="en-US" dirty="0"/>
              <a:t>Duck typing: These functions may have any signature compatible with the call</a:t>
            </a:r>
          </a:p>
          <a:p>
            <a:pPr lvl="2"/>
            <a:r>
              <a:rPr lang="en-US" dirty="0"/>
              <a:t>They can be templated themselves</a:t>
            </a:r>
          </a:p>
          <a:p>
            <a:pPr lvl="1"/>
            <a:r>
              <a:rPr lang="en-US" dirty="0"/>
              <a:t>The compiler compiles the generic code when the template is instantiated with specific policy-object/functor type </a:t>
            </a:r>
          </a:p>
          <a:p>
            <a:pPr lvl="2"/>
            <a:r>
              <a:rPr lang="en-US" dirty="0"/>
              <a:t>The compiler knows exactly which function is invoked at the point of customization</a:t>
            </a:r>
          </a:p>
          <a:p>
            <a:pPr lvl="2"/>
            <a:r>
              <a:rPr lang="en-US" dirty="0"/>
              <a:t>Function integration (aka. inlining) or inter-procedural optimization possible</a:t>
            </a:r>
          </a:p>
          <a:p>
            <a:r>
              <a:rPr lang="en-US" dirty="0"/>
              <a:t>Dynamic/</a:t>
            </a:r>
            <a:r>
              <a:rPr lang="en-US"/>
              <a:t>run-time polymorphism in C++</a:t>
            </a:r>
            <a:endParaRPr lang="en-US" dirty="0"/>
          </a:p>
          <a:p>
            <a:pPr lvl="1"/>
            <a:r>
              <a:rPr lang="en-US" dirty="0"/>
              <a:t>Behavior customized by run-time arguments (and run-time type information contained inside objects)</a:t>
            </a:r>
          </a:p>
          <a:p>
            <a:pPr lvl="1"/>
            <a:r>
              <a:rPr lang="en-US" dirty="0"/>
              <a:t>Customization: The universal code calls </a:t>
            </a:r>
            <a:r>
              <a:rPr lang="en-US" b="1" dirty="0"/>
              <a:t>virtual </a:t>
            </a:r>
            <a:r>
              <a:rPr lang="en-US" dirty="0"/>
              <a:t>member functions via a pointer/reference to an abstract class passed as run-time argument</a:t>
            </a:r>
          </a:p>
          <a:p>
            <a:pPr lvl="1"/>
            <a:r>
              <a:rPr lang="en-US" dirty="0"/>
              <a:t>Strong typing: The virtual functions must have exactly the signature defined by the abstract class</a:t>
            </a:r>
          </a:p>
          <a:p>
            <a:pPr lvl="2"/>
            <a:r>
              <a:rPr lang="en-US" dirty="0"/>
              <a:t>Virtual functions can not be templates</a:t>
            </a:r>
          </a:p>
          <a:p>
            <a:pPr lvl="1"/>
            <a:r>
              <a:rPr lang="en-US" dirty="0"/>
              <a:t>The universal code is not a template – compiled only once</a:t>
            </a:r>
          </a:p>
          <a:p>
            <a:pPr lvl="2"/>
            <a:r>
              <a:rPr lang="en-US" dirty="0"/>
              <a:t>There is an indirect virtual-function call at the customization point</a:t>
            </a:r>
          </a:p>
          <a:p>
            <a:pPr lvl="2"/>
            <a:r>
              <a:rPr lang="en-US" dirty="0"/>
              <a:t>No optimization possible for the compiler</a:t>
            </a:r>
          </a:p>
          <a:p>
            <a:pPr lvl="1"/>
            <a:r>
              <a:rPr lang="en-US" dirty="0"/>
              <a:t>Slower than static/compile-time polymorphism</a:t>
            </a:r>
          </a:p>
          <a:p>
            <a:pPr lvl="2"/>
            <a:r>
              <a:rPr lang="en-US" dirty="0"/>
              <a:t>However, the binary code is smaller – relevant in embedded applications etc.</a:t>
            </a:r>
          </a:p>
          <a:p>
            <a:pPr lvl="1"/>
            <a:r>
              <a:rPr lang="en-US" dirty="0"/>
              <a:t>Required when behavior must be switched at run time</a:t>
            </a:r>
          </a:p>
          <a:p>
            <a:pPr lvl="2"/>
            <a:r>
              <a:rPr lang="en-US" dirty="0"/>
              <a:t>Polymorphic containers, GUI systems, middleware, ...</a:t>
            </a:r>
          </a:p>
        </p:txBody>
      </p:sp>
    </p:spTree>
    <p:extLst>
      <p:ext uri="{BB962C8B-B14F-4D97-AF65-F5344CB8AC3E}">
        <p14:creationId xmlns:p14="http://schemas.microsoft.com/office/powerpoint/2010/main" val="2908822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Static vs. dynamic polymorphism</a:t>
            </a:r>
            <a:endParaRPr lang="cs-CZ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algn="r"/>
            <a:fld id="{5A8723E3-C62D-4372-A5B7-F817763A1A22}" type="slidenum">
              <a:rPr lang="cs-CZ" smtClean="0"/>
              <a:pPr algn="r"/>
              <a:t>9</a:t>
            </a:fld>
            <a:endParaRPr lang="cs-CZ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cs-CZ"/>
              <a:t>NPRG041 Programming in C++ - 2016/2017 David Bednárek</a:t>
            </a:r>
            <a:endParaRPr lang="cs-CZ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Prefer static/compile-time polymorphism whenever possible</a:t>
            </a:r>
          </a:p>
          <a:p>
            <a:r>
              <a:rPr lang="en-US" dirty="0"/>
              <a:t>Use dynamic/run-time polymorphism only when needed</a:t>
            </a:r>
          </a:p>
          <a:p>
            <a:pPr lvl="2"/>
            <a:r>
              <a:rPr lang="en-US" dirty="0"/>
              <a:t>Polymorphic containers, GUI systems, middleware, ...</a:t>
            </a:r>
          </a:p>
          <a:p>
            <a:pPr lvl="2"/>
            <a:endParaRPr lang="en-US" dirty="0"/>
          </a:p>
          <a:p>
            <a:r>
              <a:rPr lang="en-US" dirty="0"/>
              <a:t>Example: Functors are a case of static polymorphism</a:t>
            </a:r>
          </a:p>
          <a:p>
            <a:pPr lvl="1"/>
            <a:r>
              <a:rPr lang="en-US" altLang="en-US" dirty="0"/>
              <a:t>Functors/lambdas will become arguments of templated functions</a:t>
            </a:r>
          </a:p>
          <a:p>
            <a:pPr lvl="1"/>
            <a:r>
              <a:rPr lang="en-US" altLang="en-US" dirty="0"/>
              <a:t>It is impossible to directly mix different lambdas in one expression/container</a:t>
            </a:r>
          </a:p>
          <a:p>
            <a:pPr lvl="4"/>
            <a:r>
              <a:rPr lang="en-US" altLang="en-US" dirty="0" err="1"/>
              <a:t>cond</a:t>
            </a:r>
            <a:r>
              <a:rPr lang="en-US" altLang="en-US" dirty="0"/>
              <a:t> ? [](int &amp; x){ ++x; } : [](int &amp; x){ --x; }	// ERROR</a:t>
            </a:r>
          </a:p>
          <a:p>
            <a:pPr lvl="4"/>
            <a:r>
              <a:rPr lang="en-US" altLang="en-US" dirty="0"/>
              <a:t>k[0] = [](int &amp; x){ ++x; }; k[1] = [](int &amp; x){ --x; };	// ERROR</a:t>
            </a:r>
          </a:p>
          <a:p>
            <a:pPr lvl="2"/>
            <a:r>
              <a:rPr lang="en-US" altLang="en-US" dirty="0"/>
              <a:t>These cases may be solved using std::function</a:t>
            </a:r>
          </a:p>
          <a:p>
            <a:pPr lvl="4"/>
            <a:r>
              <a:rPr lang="en-US" altLang="en-US" dirty="0"/>
              <a:t>std::vector&lt; std::function&lt;void(int)&gt;&gt; k;</a:t>
            </a:r>
          </a:p>
          <a:p>
            <a:pPr lvl="4"/>
            <a:r>
              <a:rPr lang="en-US" altLang="en-US" dirty="0"/>
              <a:t>k[0] = [](int &amp; x){ ++x; }; k[1] = [](int &amp; x){ --x; };	// OK</a:t>
            </a:r>
          </a:p>
          <a:p>
            <a:pPr lvl="1"/>
            <a:r>
              <a:rPr lang="en-US" altLang="en-US" dirty="0"/>
              <a:t>std::function is implemented using dynamic polymorphism</a:t>
            </a:r>
          </a:p>
          <a:p>
            <a:pPr lvl="2"/>
            <a:r>
              <a:rPr lang="en-US" altLang="en-US" dirty="0"/>
              <a:t>An internal virtual function has a templated implementation</a:t>
            </a:r>
          </a:p>
          <a:p>
            <a:pPr lvl="3"/>
            <a:r>
              <a:rPr lang="en-US" altLang="en-US" dirty="0"/>
              <a:t>Instantiation triggered by the conversion operator of std::function</a:t>
            </a:r>
          </a:p>
          <a:p>
            <a:pPr lvl="2"/>
            <a:r>
              <a:rPr lang="en-US" altLang="en-US" dirty="0"/>
              <a:t>The outer interface of std::function is again a functor</a:t>
            </a:r>
          </a:p>
          <a:p>
            <a:pPr lvl="3"/>
            <a:r>
              <a:rPr lang="en-US" altLang="en-US" dirty="0"/>
              <a:t>std::function acts as a dynamic polymorphism between two static-polymorphism interfaces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88025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Z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EN_Origin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7673</TotalTime>
  <Words>3395</Words>
  <Application>Microsoft Office PowerPoint</Application>
  <PresentationFormat>On-screen Show (4:3)</PresentationFormat>
  <Paragraphs>362</Paragraphs>
  <Slides>18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Consolas</vt:lpstr>
      <vt:lpstr>Wingdings</vt:lpstr>
      <vt:lpstr>Wingdings 3</vt:lpstr>
      <vt:lpstr>CZ_Origin</vt:lpstr>
      <vt:lpstr>EN_Origin</vt:lpstr>
      <vt:lpstr>Traits, policies, functors, tags</vt:lpstr>
      <vt:lpstr>Traits, policies, tags, etc.</vt:lpstr>
      <vt:lpstr>Policy class</vt:lpstr>
      <vt:lpstr>Policy classes</vt:lpstr>
      <vt:lpstr>Instantiated policy classes</vt:lpstr>
      <vt:lpstr>Functors</vt:lpstr>
      <vt:lpstr>Instantiated policy classes vs. object oriented programming</vt:lpstr>
      <vt:lpstr>Static vs. dynamic polymorphism</vt:lpstr>
      <vt:lpstr>Static vs. dynamic polymorphism</vt:lpstr>
      <vt:lpstr>Etymology</vt:lpstr>
      <vt:lpstr>Traits</vt:lpstr>
      <vt:lpstr>Traits - example</vt:lpstr>
      <vt:lpstr>std::iterator_traits</vt:lpstr>
      <vt:lpstr>std::iterator_traits</vt:lpstr>
      <vt:lpstr>std::is_reference_v</vt:lpstr>
      <vt:lpstr>Tag class</vt:lpstr>
      <vt:lpstr>Tag arguments</vt:lpstr>
      <vt:lpstr>Employing type non-equivalence with tag classes</vt:lpstr>
    </vt:vector>
  </TitlesOfParts>
  <Company>KSI MFF UK Praha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bednarek</dc:creator>
  <cp:lastModifiedBy>David Bednárek</cp:lastModifiedBy>
  <cp:revision>829</cp:revision>
  <dcterms:created xsi:type="dcterms:W3CDTF">2012-09-19T18:13:04Z</dcterms:created>
  <dcterms:modified xsi:type="dcterms:W3CDTF">2025-12-15T09:34:52Z</dcterms:modified>
</cp:coreProperties>
</file>