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98" r:id="rId2"/>
    <p:sldId id="299" r:id="rId3"/>
    <p:sldId id="300" r:id="rId4"/>
    <p:sldId id="328" r:id="rId5"/>
    <p:sldId id="329" r:id="rId6"/>
    <p:sldId id="331" r:id="rId7"/>
    <p:sldId id="330" r:id="rId8"/>
    <p:sldId id="332" r:id="rId9"/>
    <p:sldId id="301" r:id="rId10"/>
    <p:sldId id="319" r:id="rId11"/>
    <p:sldId id="302" r:id="rId12"/>
    <p:sldId id="318" r:id="rId13"/>
    <p:sldId id="333" r:id="rId14"/>
    <p:sldId id="334" r:id="rId15"/>
    <p:sldId id="342" r:id="rId16"/>
    <p:sldId id="335" r:id="rId17"/>
    <p:sldId id="336" r:id="rId18"/>
    <p:sldId id="338" r:id="rId19"/>
    <p:sldId id="339" r:id="rId20"/>
    <p:sldId id="340" r:id="rId21"/>
    <p:sldId id="337" r:id="rId22"/>
    <p:sldId id="341" r:id="rId23"/>
    <p:sldId id="320" r:id="rId24"/>
    <p:sldId id="303" r:id="rId25"/>
    <p:sldId id="321" r:id="rId26"/>
    <p:sldId id="317" r:id="rId27"/>
    <p:sldId id="323" r:id="rId28"/>
    <p:sldId id="325" r:id="rId29"/>
    <p:sldId id="324" r:id="rId30"/>
    <p:sldId id="304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>
      <p:cViewPr varScale="1">
        <p:scale>
          <a:sx n="127" d="100"/>
          <a:sy n="127" d="100"/>
        </p:scale>
        <p:origin x="108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3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135CE4-1B37-434B-9192-1BD200E71D5E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369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69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314008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135CE4-1B37-434B-9192-1BD200E71D5E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369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69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923569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135CE4-1B37-434B-9192-1BD200E71D5E}" type="slidenum">
              <a:rPr altLang="en-US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369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69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949274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135CE4-1B37-434B-9192-1BD200E71D5E}" type="slidenum">
              <a:rPr altLang="en-US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/>
          </a:p>
        </p:txBody>
      </p:sp>
      <p:sp>
        <p:nvSpPr>
          <p:cNvPr id="369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69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79634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5195" y="6492875"/>
            <a:ext cx="977155" cy="365125"/>
          </a:xfrm>
          <a:prstGeom prst="rect">
            <a:avLst/>
          </a:prstGeom>
        </p:spPr>
        <p:txBody>
          <a:bodyPr/>
          <a:lstStyle/>
          <a:p>
            <a:fld id="{AC26B916-54DC-4D54-824A-F020DB5C5E41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</p:spPr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5195" y="6492875"/>
            <a:ext cx="977155" cy="365125"/>
          </a:xfrm>
          <a:prstGeom prst="rect">
            <a:avLst/>
          </a:prstGeom>
        </p:spPr>
        <p:txBody>
          <a:bodyPr/>
          <a:lstStyle/>
          <a:p>
            <a:fld id="{AC26B916-54DC-4D54-824A-F020DB5C5E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</p:spPr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5195" y="6492875"/>
            <a:ext cx="977155" cy="365125"/>
          </a:xfrm>
          <a:prstGeom prst="rect">
            <a:avLst/>
          </a:prstGeom>
        </p:spPr>
        <p:txBody>
          <a:bodyPr/>
          <a:lstStyle/>
          <a:p>
            <a:fld id="{AC26B916-54DC-4D54-824A-F020DB5C5E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</p:spPr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>
          <a:xfrm>
            <a:off x="-5195" y="6492875"/>
            <a:ext cx="977155" cy="365125"/>
          </a:xfrm>
          <a:prstGeom prst="rect">
            <a:avLst/>
          </a:prstGeom>
        </p:spPr>
        <p:txBody>
          <a:bodyPr/>
          <a:lstStyle/>
          <a:p>
            <a:fld id="{E913C56C-3800-47C1-AF78-44E226C2CC5B}" type="datetime1">
              <a:rPr lang="cs-CZ" smtClean="0"/>
              <a:pPr/>
              <a:t>27.10.2025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</p:spPr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97908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50" y="458967"/>
            <a:ext cx="9000100" cy="6300070"/>
          </a:xfrm>
        </p:spPr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5195" y="6492875"/>
            <a:ext cx="977155" cy="365125"/>
          </a:xfrm>
          <a:prstGeom prst="rect">
            <a:avLst/>
          </a:prstGeom>
        </p:spPr>
        <p:txBody>
          <a:bodyPr/>
          <a:lstStyle/>
          <a:p>
            <a:fld id="{AC26B916-54DC-4D54-824A-F020DB5C5E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</p:spPr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-5195" y="6492875"/>
            <a:ext cx="977155" cy="365125"/>
          </a:xfrm>
          <a:prstGeom prst="rect">
            <a:avLst/>
          </a:prstGeom>
        </p:spPr>
        <p:txBody>
          <a:bodyPr/>
          <a:lstStyle/>
          <a:p>
            <a:fld id="{AC26B916-54DC-4D54-824A-F020DB5C5E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</p:spPr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-5195" y="6492875"/>
            <a:ext cx="977155" cy="365125"/>
          </a:xfrm>
          <a:prstGeom prst="rect">
            <a:avLst/>
          </a:prstGeom>
        </p:spPr>
        <p:txBody>
          <a:bodyPr/>
          <a:lstStyle/>
          <a:p>
            <a:fld id="{AC26B916-54DC-4D54-824A-F020DB5C5E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</p:spPr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-5195" y="6492875"/>
            <a:ext cx="977155" cy="365125"/>
          </a:xfrm>
          <a:prstGeom prst="rect">
            <a:avLst/>
          </a:prstGeom>
        </p:spPr>
        <p:txBody>
          <a:bodyPr/>
          <a:lstStyle/>
          <a:p>
            <a:fld id="{AC26B916-54DC-4D54-824A-F020DB5C5E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</p:spPr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-5195" y="6492875"/>
            <a:ext cx="977155" cy="365125"/>
          </a:xfrm>
          <a:prstGeom prst="rect">
            <a:avLst/>
          </a:prstGeom>
        </p:spPr>
        <p:txBody>
          <a:bodyPr/>
          <a:lstStyle/>
          <a:p>
            <a:fld id="{AC26B916-54DC-4D54-824A-F020DB5C5E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</p:spPr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-5195" y="6492875"/>
            <a:ext cx="977155" cy="365125"/>
          </a:xfrm>
          <a:prstGeom prst="rect">
            <a:avLst/>
          </a:prstGeom>
        </p:spPr>
        <p:txBody>
          <a:bodyPr/>
          <a:lstStyle/>
          <a:p>
            <a:fld id="{AC26B916-54DC-4D54-824A-F020DB5C5E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</p:spPr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-5195" y="6492875"/>
            <a:ext cx="977155" cy="365125"/>
          </a:xfrm>
          <a:prstGeom prst="rect">
            <a:avLst/>
          </a:prstGeom>
        </p:spPr>
        <p:txBody>
          <a:bodyPr/>
          <a:lstStyle/>
          <a:p>
            <a:fld id="{AC26B916-54DC-4D54-824A-F020DB5C5E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</p:spPr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Reference</a:t>
            </a:r>
            <a:endParaRPr lang="cs-CZ" noProof="1"/>
          </a:p>
        </p:txBody>
      </p:sp>
    </p:spTree>
    <p:extLst>
      <p:ext uri="{BB962C8B-B14F-4D97-AF65-F5344CB8AC3E}">
        <p14:creationId xmlns:p14="http://schemas.microsoft.com/office/powerpoint/2010/main" val="2868997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Argumenty funkcí</a:t>
            </a:r>
            <a:endParaRPr lang="cs-CZ" noProof="1"/>
          </a:p>
        </p:txBody>
      </p:sp>
    </p:spTree>
    <p:extLst>
      <p:ext uri="{BB962C8B-B14F-4D97-AF65-F5344CB8AC3E}">
        <p14:creationId xmlns:p14="http://schemas.microsoft.com/office/powerpoint/2010/main" val="583178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Předávání parametrů</a:t>
            </a:r>
            <a:r>
              <a:rPr lang="en-US" dirty="0"/>
              <a:t> </a:t>
            </a:r>
            <a:r>
              <a:rPr lang="cs-CZ" dirty="0"/>
              <a:t>v</a:t>
            </a:r>
            <a:r>
              <a:rPr lang="en-US" dirty="0"/>
              <a:t> C++</a:t>
            </a:r>
            <a:r>
              <a:rPr lang="cs-CZ" dirty="0"/>
              <a:t>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cs-CZ" dirty="0"/>
              <a:t>Pravidla pro typy </a:t>
            </a:r>
            <a:r>
              <a:rPr lang="cs-CZ" b="1" dirty="0"/>
              <a:t>formálních</a:t>
            </a:r>
            <a:r>
              <a:rPr lang="en-US" b="1" dirty="0"/>
              <a:t> argument</a:t>
            </a:r>
            <a:r>
              <a:rPr lang="cs-CZ" b="1" dirty="0"/>
              <a:t>ů</a:t>
            </a:r>
            <a:endParaRPr lang="en-US" dirty="0"/>
          </a:p>
          <a:p>
            <a:pPr lvl="1"/>
            <a:r>
              <a:rPr lang="cs-CZ" dirty="0"/>
              <a:t>Pokud funkce potřebuje měnit objekt skutečného argumentu</a:t>
            </a:r>
            <a:endParaRPr lang="en-US" dirty="0"/>
          </a:p>
          <a:p>
            <a:pPr lvl="2"/>
            <a:r>
              <a:rPr lang="cs-CZ" dirty="0"/>
              <a:t>použijte modifikovatelnou referenci</a:t>
            </a:r>
            <a:r>
              <a:rPr lang="en-US" dirty="0"/>
              <a:t>: </a:t>
            </a:r>
            <a:r>
              <a:rPr lang="en-US" b="1" dirty="0"/>
              <a:t>T &amp;</a:t>
            </a:r>
          </a:p>
          <a:p>
            <a:pPr lvl="1"/>
            <a:r>
              <a:rPr lang="cs-CZ" dirty="0"/>
              <a:t>jinak</a:t>
            </a:r>
            <a:r>
              <a:rPr lang="en-US" dirty="0"/>
              <a:t>, </a:t>
            </a:r>
            <a:r>
              <a:rPr lang="cs-CZ" dirty="0"/>
              <a:t>pokud je kopírování typu T velmi levné</a:t>
            </a:r>
          </a:p>
          <a:p>
            <a:pPr lvl="2"/>
            <a:r>
              <a:rPr lang="cs-CZ" dirty="0"/>
              <a:t>čísla, syrové ukazatele, malé struktury obsahující pouze tyto typy (např. std::complex, iterátory)</a:t>
            </a:r>
            <a:endParaRPr lang="en-US" dirty="0"/>
          </a:p>
          <a:p>
            <a:pPr lvl="2"/>
            <a:r>
              <a:rPr lang="cs-CZ" dirty="0"/>
              <a:t>předávejte hodnotou</a:t>
            </a:r>
            <a:r>
              <a:rPr lang="en-US" dirty="0"/>
              <a:t>: </a:t>
            </a:r>
            <a:r>
              <a:rPr lang="en-US" b="1" dirty="0"/>
              <a:t>T</a:t>
            </a:r>
          </a:p>
          <a:p>
            <a:pPr lvl="1"/>
            <a:r>
              <a:rPr lang="cs-CZ" dirty="0"/>
              <a:t>jinak</a:t>
            </a:r>
            <a:r>
              <a:rPr lang="en-US" dirty="0"/>
              <a:t>, </a:t>
            </a:r>
            <a:r>
              <a:rPr lang="cs-CZ" dirty="0"/>
              <a:t>pokud typ T nepodporuje kopírování (např. unique</a:t>
            </a:r>
            <a:r>
              <a:rPr lang="en-US" dirty="0"/>
              <a:t>_</a:t>
            </a:r>
            <a:r>
              <a:rPr lang="en-US" dirty="0" err="1"/>
              <a:t>ptr</a:t>
            </a:r>
            <a:r>
              <a:rPr lang="cs-CZ" dirty="0"/>
              <a:t>)</a:t>
            </a:r>
            <a:endParaRPr lang="en-US" dirty="0"/>
          </a:p>
          <a:p>
            <a:pPr lvl="2"/>
            <a:r>
              <a:rPr lang="en-US" dirty="0"/>
              <a:t>p</a:t>
            </a:r>
            <a:r>
              <a:rPr lang="cs-CZ" dirty="0"/>
              <a:t>ředávejte jako </a:t>
            </a:r>
            <a:r>
              <a:rPr lang="en-US" dirty="0"/>
              <a:t>R-value reference: </a:t>
            </a:r>
            <a:r>
              <a:rPr lang="en-US" b="1" dirty="0"/>
              <a:t>T &amp;&amp;</a:t>
            </a:r>
          </a:p>
          <a:p>
            <a:pPr lvl="1"/>
            <a:r>
              <a:rPr lang="en-US" dirty="0"/>
              <a:t>[pro </a:t>
            </a:r>
            <a:r>
              <a:rPr lang="en-US" dirty="0" err="1"/>
              <a:t>pokro</a:t>
            </a:r>
            <a:r>
              <a:rPr lang="cs-CZ" dirty="0"/>
              <a:t>čilé</a:t>
            </a:r>
            <a:r>
              <a:rPr lang="en-US" dirty="0"/>
              <a:t>] </a:t>
            </a:r>
            <a:r>
              <a:rPr lang="cs-CZ" dirty="0"/>
              <a:t>jinak</a:t>
            </a:r>
            <a:r>
              <a:rPr lang="en-US" dirty="0"/>
              <a:t>, </a:t>
            </a:r>
            <a:r>
              <a:rPr lang="cs-CZ" dirty="0"/>
              <a:t>pokud funkce někam ukládá kopii parametru</a:t>
            </a:r>
            <a:endParaRPr lang="en-US" dirty="0"/>
          </a:p>
          <a:p>
            <a:pPr lvl="2"/>
            <a:r>
              <a:rPr lang="cs-CZ" dirty="0"/>
              <a:t>pokud opravdu záleží na rychlosti předávání</a:t>
            </a:r>
            <a:endParaRPr lang="en-US" dirty="0"/>
          </a:p>
          <a:p>
            <a:pPr lvl="3"/>
            <a:r>
              <a:rPr lang="cs-CZ" dirty="0"/>
              <a:t>implementujte dvě verze funkce</a:t>
            </a:r>
            <a:r>
              <a:rPr lang="en-US" dirty="0"/>
              <a:t>, </a:t>
            </a:r>
            <a:r>
              <a:rPr lang="cs-CZ" dirty="0"/>
              <a:t>s</a:t>
            </a:r>
            <a:r>
              <a:rPr lang="en-US" dirty="0"/>
              <a:t> </a:t>
            </a:r>
            <a:r>
              <a:rPr lang="en-US" b="1" dirty="0" err="1"/>
              <a:t>const</a:t>
            </a:r>
            <a:r>
              <a:rPr lang="en-US" b="1" dirty="0"/>
              <a:t> T &amp; </a:t>
            </a:r>
            <a:r>
              <a:rPr lang="en-US" dirty="0"/>
              <a:t>a </a:t>
            </a:r>
            <a:r>
              <a:rPr lang="en-US" b="1" dirty="0"/>
              <a:t>T &amp;&amp;</a:t>
            </a:r>
          </a:p>
          <a:p>
            <a:pPr lvl="2"/>
            <a:r>
              <a:rPr lang="en-US" dirty="0" err="1"/>
              <a:t>zjednodu</a:t>
            </a:r>
            <a:r>
              <a:rPr lang="cs-CZ" dirty="0"/>
              <a:t>šeně</a:t>
            </a:r>
            <a:endParaRPr lang="en-US" dirty="0"/>
          </a:p>
          <a:p>
            <a:pPr lvl="3"/>
            <a:r>
              <a:rPr lang="cs-CZ" dirty="0"/>
              <a:t>předávejte hodnotou</a:t>
            </a:r>
            <a:r>
              <a:rPr lang="en-US" dirty="0"/>
              <a:t>: </a:t>
            </a:r>
            <a:r>
              <a:rPr lang="en-US" b="1" dirty="0"/>
              <a:t>T</a:t>
            </a:r>
          </a:p>
          <a:p>
            <a:pPr lvl="3"/>
            <a:r>
              <a:rPr lang="cs-CZ" dirty="0"/>
              <a:t>použijte</a:t>
            </a:r>
            <a:r>
              <a:rPr lang="en-US" dirty="0"/>
              <a:t> </a:t>
            </a:r>
            <a:r>
              <a:rPr lang="en-US" b="1" dirty="0" err="1"/>
              <a:t>std</a:t>
            </a:r>
            <a:r>
              <a:rPr lang="en-US" b="1" dirty="0"/>
              <a:t>::move()</a:t>
            </a:r>
            <a:r>
              <a:rPr lang="en-US" dirty="0"/>
              <a:t> </a:t>
            </a:r>
            <a:r>
              <a:rPr lang="cs-CZ" dirty="0"/>
              <a:t>při ukládání</a:t>
            </a:r>
            <a:endParaRPr lang="en-US" dirty="0"/>
          </a:p>
          <a:p>
            <a:pPr lvl="1"/>
            <a:r>
              <a:rPr lang="cs-CZ" dirty="0"/>
              <a:t>jinak</a:t>
            </a:r>
            <a:endParaRPr lang="en-US" dirty="0"/>
          </a:p>
          <a:p>
            <a:pPr lvl="2"/>
            <a:r>
              <a:rPr lang="cs-CZ" dirty="0"/>
              <a:t>použijte</a:t>
            </a:r>
            <a:r>
              <a:rPr lang="en-US" dirty="0"/>
              <a:t> </a:t>
            </a:r>
            <a:r>
              <a:rPr lang="cs-CZ" dirty="0"/>
              <a:t>konstantní</a:t>
            </a:r>
            <a:r>
              <a:rPr lang="en-US" dirty="0"/>
              <a:t> </a:t>
            </a:r>
            <a:r>
              <a:rPr lang="en-US" dirty="0" err="1"/>
              <a:t>referenc</a:t>
            </a:r>
            <a:r>
              <a:rPr lang="cs-CZ" dirty="0"/>
              <a:t>i</a:t>
            </a:r>
            <a:r>
              <a:rPr lang="en-US" dirty="0"/>
              <a:t>: </a:t>
            </a:r>
            <a:r>
              <a:rPr lang="en-US" b="1" dirty="0" err="1"/>
              <a:t>const</a:t>
            </a:r>
            <a:r>
              <a:rPr lang="en-US" b="1" dirty="0"/>
              <a:t> T &amp;</a:t>
            </a:r>
          </a:p>
          <a:p>
            <a:pPr lvl="2"/>
            <a:endParaRPr lang="en-US" dirty="0"/>
          </a:p>
          <a:p>
            <a:pPr lvl="1"/>
            <a:r>
              <a:rPr lang="cs-CZ" dirty="0"/>
              <a:t>Tato pravidla </a:t>
            </a:r>
            <a:r>
              <a:rPr lang="cs-CZ" b="1" dirty="0"/>
              <a:t>neplatí</a:t>
            </a:r>
            <a:r>
              <a:rPr lang="en-US" dirty="0"/>
              <a:t> </a:t>
            </a:r>
            <a:r>
              <a:rPr lang="cs-CZ" dirty="0"/>
              <a:t>pro návratové hodnoty a jiné situace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266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Vstupní parametry předávané odkazem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cs-CZ" dirty="0"/>
              <a:t>Pro vstupní parametry předávané odkazem je nutné použít </a:t>
            </a:r>
            <a:r>
              <a:rPr lang="en-US" b="1" i="1" dirty="0" err="1"/>
              <a:t>const</a:t>
            </a:r>
            <a:endParaRPr lang="en-US" i="1" dirty="0"/>
          </a:p>
          <a:p>
            <a:pPr lvl="2"/>
            <a:r>
              <a:rPr lang="cs-CZ" dirty="0"/>
              <a:t>Globální funkce</a:t>
            </a:r>
            <a:r>
              <a:rPr lang="en-US" dirty="0"/>
              <a:t>:</a:t>
            </a:r>
          </a:p>
          <a:p>
            <a:pPr lvl="4"/>
            <a:r>
              <a:rPr lang="en-US" dirty="0" err="1"/>
              <a:t>std</a:t>
            </a:r>
            <a:r>
              <a:rPr lang="en-US" dirty="0"/>
              <a:t>::string </a:t>
            </a:r>
            <a:r>
              <a:rPr lang="en-US" b="0" dirty="0" err="1"/>
              <a:t>concat</a:t>
            </a:r>
            <a:r>
              <a:rPr lang="en-US" dirty="0"/>
              <a:t>(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a,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b)</a:t>
            </a:r>
          </a:p>
          <a:p>
            <a:pPr lvl="4"/>
            <a:r>
              <a:rPr lang="en-US" b="0" dirty="0"/>
              <a:t>{ auto </a:t>
            </a:r>
            <a:r>
              <a:rPr lang="en-US" b="0" dirty="0" err="1"/>
              <a:t>tmp</a:t>
            </a:r>
            <a:r>
              <a:rPr lang="en-US" b="0" dirty="0"/>
              <a:t> = a; </a:t>
            </a:r>
            <a:r>
              <a:rPr lang="en-US" b="0" dirty="0" err="1"/>
              <a:t>tmp.append</a:t>
            </a:r>
            <a:r>
              <a:rPr lang="en-US" b="0" dirty="0"/>
              <a:t>( b); return </a:t>
            </a:r>
            <a:r>
              <a:rPr lang="en-US" b="0" dirty="0" err="1"/>
              <a:t>tmp</a:t>
            </a:r>
            <a:r>
              <a:rPr lang="en-US" b="0" dirty="0"/>
              <a:t>; }</a:t>
            </a:r>
          </a:p>
          <a:p>
            <a:pPr lvl="3"/>
            <a:r>
              <a:rPr lang="cs-CZ" dirty="0"/>
              <a:t>Deklarace</a:t>
            </a:r>
            <a:r>
              <a:rPr lang="en-US" dirty="0"/>
              <a:t> </a:t>
            </a:r>
            <a:r>
              <a:rPr lang="cs-CZ" dirty="0"/>
              <a:t>operátoru + ve standardní knihovně:</a:t>
            </a:r>
            <a:endParaRPr lang="en-US" b="0" dirty="0"/>
          </a:p>
          <a:p>
            <a:pPr lvl="4"/>
            <a:r>
              <a:rPr lang="en-US" dirty="0" err="1"/>
              <a:t>std</a:t>
            </a:r>
            <a:r>
              <a:rPr lang="en-US" dirty="0"/>
              <a:t>::string </a:t>
            </a:r>
            <a:r>
              <a:rPr lang="cs-CZ" dirty="0"/>
              <a:t>operator+</a:t>
            </a:r>
            <a:r>
              <a:rPr lang="en-US" dirty="0"/>
              <a:t>(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a,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b);</a:t>
            </a:r>
          </a:p>
          <a:p>
            <a:pPr lvl="3"/>
            <a:r>
              <a:rPr lang="en-US" dirty="0"/>
              <a:t>Read-only </a:t>
            </a:r>
            <a:r>
              <a:rPr lang="en-US" dirty="0" err="1"/>
              <a:t>oper</a:t>
            </a:r>
            <a:r>
              <a:rPr lang="cs-CZ" dirty="0"/>
              <a:t>átory je vhodné definovat jako globální funkce, jen tak budou fungovat implicitní konverze na levém operandu</a:t>
            </a:r>
            <a:endParaRPr lang="en-US" dirty="0"/>
          </a:p>
          <a:p>
            <a:pPr lvl="2"/>
            <a:r>
              <a:rPr lang="cs-CZ" dirty="0"/>
              <a:t>Metody</a:t>
            </a:r>
            <a:endParaRPr lang="en-US" dirty="0"/>
          </a:p>
          <a:p>
            <a:pPr lvl="4"/>
            <a:r>
              <a:rPr lang="en-US" b="0" dirty="0"/>
              <a:t>class </a:t>
            </a:r>
            <a:r>
              <a:rPr lang="en-US" b="0" dirty="0" err="1"/>
              <a:t>my_string</a:t>
            </a:r>
            <a:r>
              <a:rPr lang="en-US" b="0" dirty="0"/>
              <a:t> {</a:t>
            </a:r>
          </a:p>
          <a:p>
            <a:pPr lvl="4"/>
            <a:r>
              <a:rPr lang="en-US" b="0" dirty="0"/>
              <a:t>public:</a:t>
            </a:r>
          </a:p>
          <a:p>
            <a:pPr lvl="4"/>
            <a:r>
              <a:rPr lang="en-US" dirty="0"/>
              <a:t> </a:t>
            </a:r>
            <a:r>
              <a:rPr lang="cs-CZ" dirty="0"/>
              <a:t> </a:t>
            </a:r>
            <a:r>
              <a:rPr lang="en-US" dirty="0" err="1"/>
              <a:t>my_string</a:t>
            </a:r>
            <a:r>
              <a:rPr lang="en-US" dirty="0"/>
              <a:t> </a:t>
            </a:r>
            <a:r>
              <a:rPr lang="en-US" dirty="0" err="1"/>
              <a:t>concat</a:t>
            </a:r>
            <a:r>
              <a:rPr lang="en-US" dirty="0"/>
              <a:t>(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en-US" dirty="0" err="1"/>
              <a:t>my_string</a:t>
            </a:r>
            <a:r>
              <a:rPr lang="en-US" dirty="0"/>
              <a:t> &amp; b)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;</a:t>
            </a:r>
            <a:endParaRPr lang="cs-CZ" dirty="0"/>
          </a:p>
          <a:p>
            <a:pPr lvl="4"/>
            <a:r>
              <a:rPr lang="cs-CZ" dirty="0"/>
              <a:t>  </a:t>
            </a:r>
            <a:r>
              <a:rPr lang="en-US" dirty="0" err="1"/>
              <a:t>my_string</a:t>
            </a:r>
            <a:r>
              <a:rPr lang="en-US" dirty="0"/>
              <a:t> </a:t>
            </a:r>
            <a:r>
              <a:rPr lang="cs-CZ" dirty="0"/>
              <a:t>operator+</a:t>
            </a:r>
            <a:r>
              <a:rPr lang="en-US" dirty="0"/>
              <a:t>(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en-US" dirty="0" err="1"/>
              <a:t>my_string</a:t>
            </a:r>
            <a:r>
              <a:rPr lang="en-US" dirty="0"/>
              <a:t> &amp; b)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;</a:t>
            </a:r>
            <a:endParaRPr lang="cs-CZ" dirty="0"/>
          </a:p>
          <a:p>
            <a:pPr lvl="4"/>
            <a:r>
              <a:rPr lang="en-US" b="0" dirty="0"/>
              <a:t>};</a:t>
            </a:r>
            <a:endParaRPr lang="cs-CZ" b="0" dirty="0"/>
          </a:p>
          <a:p>
            <a:pPr lvl="3"/>
            <a:r>
              <a:rPr lang="cs-CZ" dirty="0"/>
              <a:t>const na konci mění impliticní deklaraci this: </a:t>
            </a:r>
            <a:r>
              <a:rPr lang="cs-CZ" dirty="0">
                <a:solidFill>
                  <a:schemeClr val="accent1"/>
                </a:solidFill>
              </a:rPr>
              <a:t>const</a:t>
            </a:r>
            <a:r>
              <a:rPr lang="cs-CZ" dirty="0"/>
              <a:t> my</a:t>
            </a:r>
            <a:r>
              <a:rPr lang="en-US" dirty="0"/>
              <a:t>_</a:t>
            </a:r>
            <a:r>
              <a:rPr lang="cs-CZ" dirty="0"/>
              <a:t>string</a:t>
            </a:r>
            <a:r>
              <a:rPr lang="en-US" dirty="0"/>
              <a:t>* this</a:t>
            </a:r>
            <a:endParaRPr lang="en-US" b="0" dirty="0"/>
          </a:p>
          <a:p>
            <a:pPr lvl="4"/>
            <a:endParaRPr lang="en-US" b="0" dirty="0"/>
          </a:p>
          <a:p>
            <a:pPr lvl="2"/>
            <a:r>
              <a:rPr lang="cs-CZ" dirty="0"/>
              <a:t>Bez </a:t>
            </a:r>
            <a:r>
              <a:rPr lang="cs-CZ" i="1" dirty="0"/>
              <a:t>const</a:t>
            </a:r>
            <a:r>
              <a:rPr lang="cs-CZ" dirty="0"/>
              <a:t> není možné použít</a:t>
            </a:r>
            <a:r>
              <a:rPr lang="en-US" dirty="0"/>
              <a:t> R-value</a:t>
            </a:r>
            <a:r>
              <a:rPr lang="cs-CZ" dirty="0"/>
              <a:t> jako skutečný argument</a:t>
            </a:r>
            <a:endParaRPr lang="en-US" dirty="0"/>
          </a:p>
          <a:p>
            <a:pPr lvl="4"/>
            <a:r>
              <a:rPr lang="en-US" dirty="0" err="1"/>
              <a:t>std</a:t>
            </a:r>
            <a:r>
              <a:rPr lang="en-US" dirty="0"/>
              <a:t>::string </a:t>
            </a:r>
            <a:r>
              <a:rPr lang="en-US" dirty="0" err="1"/>
              <a:t>concat</a:t>
            </a:r>
            <a:r>
              <a:rPr lang="en-US" dirty="0"/>
              <a:t>(</a:t>
            </a:r>
            <a:r>
              <a:rPr lang="en-US" dirty="0" err="1"/>
              <a:t>std</a:t>
            </a:r>
            <a:r>
              <a:rPr lang="en-US" dirty="0"/>
              <a:t>::string &amp; a, </a:t>
            </a:r>
            <a:r>
              <a:rPr lang="en-US" dirty="0" err="1"/>
              <a:t>std</a:t>
            </a:r>
            <a:r>
              <a:rPr lang="en-US" dirty="0"/>
              <a:t>::string &amp; b);	// WRONG</a:t>
            </a:r>
            <a:endParaRPr lang="cs-CZ" dirty="0"/>
          </a:p>
          <a:p>
            <a:pPr lvl="4"/>
            <a:r>
              <a:rPr lang="en-US" dirty="0" err="1"/>
              <a:t>std</a:t>
            </a:r>
            <a:r>
              <a:rPr lang="en-US" dirty="0"/>
              <a:t>::string </a:t>
            </a:r>
            <a:r>
              <a:rPr lang="cs-CZ" dirty="0"/>
              <a:t>operator</a:t>
            </a:r>
            <a:r>
              <a:rPr lang="en-US" dirty="0"/>
              <a:t>+(</a:t>
            </a:r>
            <a:r>
              <a:rPr lang="en-US" dirty="0" err="1"/>
              <a:t>std</a:t>
            </a:r>
            <a:r>
              <a:rPr lang="en-US" dirty="0"/>
              <a:t>::string &amp; a, </a:t>
            </a:r>
            <a:r>
              <a:rPr lang="en-US" dirty="0" err="1"/>
              <a:t>std</a:t>
            </a:r>
            <a:r>
              <a:rPr lang="en-US" dirty="0"/>
              <a:t>::string &amp; b);	// WRONG</a:t>
            </a:r>
            <a:endParaRPr lang="cs-CZ" dirty="0"/>
          </a:p>
          <a:p>
            <a:pPr lvl="4"/>
            <a:endParaRPr lang="en-US" dirty="0"/>
          </a:p>
          <a:p>
            <a:pPr lvl="4"/>
            <a:r>
              <a:rPr lang="en-US" dirty="0"/>
              <a:t>u = </a:t>
            </a:r>
            <a:r>
              <a:rPr lang="en-US" dirty="0" err="1"/>
              <a:t>concat</a:t>
            </a:r>
            <a:r>
              <a:rPr lang="en-US" dirty="0"/>
              <a:t>( </a:t>
            </a:r>
            <a:r>
              <a:rPr lang="en-US" dirty="0" err="1"/>
              <a:t>concat</a:t>
            </a:r>
            <a:r>
              <a:rPr lang="en-US" dirty="0"/>
              <a:t>( x, y), z);		// ERROR</a:t>
            </a:r>
            <a:endParaRPr lang="cs-CZ" dirty="0"/>
          </a:p>
          <a:p>
            <a:pPr lvl="4"/>
            <a:r>
              <a:rPr lang="en-US" dirty="0"/>
              <a:t>u = x</a:t>
            </a:r>
            <a:r>
              <a:rPr lang="cs-CZ" dirty="0"/>
              <a:t> +</a:t>
            </a:r>
            <a:r>
              <a:rPr lang="en-US" dirty="0"/>
              <a:t> y</a:t>
            </a:r>
            <a:r>
              <a:rPr lang="cs-CZ" dirty="0"/>
              <a:t> +</a:t>
            </a:r>
            <a:r>
              <a:rPr lang="en-US" dirty="0"/>
              <a:t> z;		// ERROR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874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7BB6E-BF1B-F201-2E87-8D903F067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81779-4150-C393-BC98-CF666F683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Vstupní parametry </a:t>
            </a:r>
            <a:r>
              <a:rPr lang="en-US" dirty="0" err="1"/>
              <a:t>pou</a:t>
            </a:r>
            <a:r>
              <a:rPr lang="cs-CZ" dirty="0"/>
              <a:t>žité pro inicializaci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35AA3-6E82-599E-9F6E-E06A31C4908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/>
              <a:t>Některé funkce slouží k ukládání hodnot parametrů do trvalejšího úložiště</a:t>
            </a:r>
            <a:endParaRPr lang="en-US" dirty="0"/>
          </a:p>
          <a:p>
            <a:pPr lvl="2"/>
            <a:r>
              <a:rPr lang="cs-CZ" dirty="0"/>
              <a:t>Často jsou to konstruktory</a:t>
            </a:r>
            <a:endParaRPr lang="en-US" dirty="0"/>
          </a:p>
          <a:p>
            <a:pPr lvl="4"/>
            <a:r>
              <a:rPr lang="cs-CZ" dirty="0" err="1"/>
              <a:t>class</a:t>
            </a:r>
            <a:r>
              <a:rPr lang="cs-CZ" dirty="0"/>
              <a:t> </a:t>
            </a:r>
            <a:r>
              <a:rPr lang="cs-CZ" dirty="0" err="1"/>
              <a:t>example</a:t>
            </a:r>
            <a:r>
              <a:rPr lang="cs-CZ" dirty="0"/>
              <a:t> </a:t>
            </a:r>
            <a:r>
              <a:rPr lang="en-US" dirty="0"/>
              <a:t>{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example( </a:t>
            </a:r>
            <a:r>
              <a:rPr lang="en-US" dirty="0">
                <a:solidFill>
                  <a:schemeClr val="accent1"/>
                </a:solidFill>
              </a:rPr>
              <a:t>const</a:t>
            </a:r>
            <a:r>
              <a:rPr lang="en-US" dirty="0"/>
              <a:t> std::string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a, </a:t>
            </a:r>
            <a:r>
              <a:rPr lang="en-US" dirty="0">
                <a:solidFill>
                  <a:schemeClr val="accent1"/>
                </a:solidFill>
              </a:rPr>
              <a:t>const</a:t>
            </a:r>
            <a:r>
              <a:rPr lang="en-US" dirty="0"/>
              <a:t> std::string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b)</a:t>
            </a:r>
          </a:p>
          <a:p>
            <a:pPr lvl="4"/>
            <a:r>
              <a:rPr lang="en-US" dirty="0"/>
              <a:t>  : a_(a), b_(b) {}</a:t>
            </a:r>
          </a:p>
          <a:p>
            <a:pPr lvl="2"/>
            <a:r>
              <a:rPr lang="cs-CZ" dirty="0"/>
              <a:t>Dvojtečková sekce konstruktorů slouží ke specifikaci parametrů pro konstruktory jednotlivých součástí (datových položek a předků) třídy</a:t>
            </a:r>
          </a:p>
          <a:p>
            <a:pPr lvl="2"/>
            <a:r>
              <a:rPr lang="cs-CZ" dirty="0"/>
              <a:t>Nastavení položek pomocí parametrů konstruktorů je efektivnější než pozdější přiřazení</a:t>
            </a:r>
          </a:p>
          <a:p>
            <a:pPr lvl="1"/>
            <a:r>
              <a:rPr lang="cs-CZ" dirty="0"/>
              <a:t>Tato varianta konstruktoru je aplikovatelná na L-</a:t>
            </a:r>
            <a:r>
              <a:rPr lang="cs-CZ" dirty="0" err="1"/>
              <a:t>value</a:t>
            </a:r>
            <a:r>
              <a:rPr lang="cs-CZ" dirty="0"/>
              <a:t> i R-</a:t>
            </a:r>
            <a:r>
              <a:rPr lang="cs-CZ" dirty="0" err="1"/>
              <a:t>value</a:t>
            </a:r>
            <a:r>
              <a:rPr lang="cs-CZ" dirty="0"/>
              <a:t> parametry</a:t>
            </a:r>
          </a:p>
          <a:p>
            <a:pPr lvl="2"/>
            <a:r>
              <a:rPr lang="cs-CZ" dirty="0"/>
              <a:t>Nedokáže však recyklovat zdroje vlastněné R-</a:t>
            </a:r>
            <a:r>
              <a:rPr lang="cs-CZ" dirty="0" err="1"/>
              <a:t>value</a:t>
            </a:r>
            <a:r>
              <a:rPr lang="cs-CZ" dirty="0"/>
              <a:t> parametry</a:t>
            </a:r>
            <a:endParaRPr lang="en-US" dirty="0"/>
          </a:p>
          <a:p>
            <a:pPr lvl="2"/>
            <a:endParaRPr lang="cs-CZ" dirty="0"/>
          </a:p>
          <a:p>
            <a:pPr lvl="4"/>
            <a:r>
              <a:rPr lang="en-US" dirty="0"/>
              <a:t> </a:t>
            </a:r>
            <a:r>
              <a:rPr lang="cs-CZ" dirty="0"/>
              <a:t> </a:t>
            </a:r>
            <a:r>
              <a:rPr lang="en-US" dirty="0"/>
              <a:t>example(</a:t>
            </a:r>
            <a:r>
              <a:rPr lang="cs-CZ" dirty="0"/>
              <a:t> </a:t>
            </a:r>
            <a:r>
              <a:rPr lang="en-US" dirty="0"/>
              <a:t>std::string </a:t>
            </a:r>
            <a:r>
              <a:rPr lang="en-US" dirty="0">
                <a:solidFill>
                  <a:srgbClr val="C00000"/>
                </a:solidFill>
              </a:rPr>
              <a:t>&amp;&amp;</a:t>
            </a:r>
            <a:r>
              <a:rPr lang="en-US" dirty="0"/>
              <a:t> a, std::string </a:t>
            </a:r>
            <a:r>
              <a:rPr lang="en-US" dirty="0">
                <a:solidFill>
                  <a:srgbClr val="C00000"/>
                </a:solidFill>
              </a:rPr>
              <a:t>&amp;&amp;</a:t>
            </a:r>
            <a:r>
              <a:rPr lang="en-US" dirty="0"/>
              <a:t> b)</a:t>
            </a:r>
          </a:p>
          <a:p>
            <a:pPr lvl="4"/>
            <a:r>
              <a:rPr lang="en-US" dirty="0"/>
              <a:t>  : a_(</a:t>
            </a:r>
            <a:r>
              <a:rPr lang="en-US" dirty="0">
                <a:solidFill>
                  <a:srgbClr val="C00000"/>
                </a:solidFill>
              </a:rPr>
              <a:t>std::move</a:t>
            </a:r>
            <a:r>
              <a:rPr lang="en-US" dirty="0"/>
              <a:t>(a)), b_(</a:t>
            </a:r>
            <a:r>
              <a:rPr lang="en-US" dirty="0">
                <a:solidFill>
                  <a:srgbClr val="C00000"/>
                </a:solidFill>
              </a:rPr>
              <a:t>std::move</a:t>
            </a:r>
            <a:r>
              <a:rPr lang="en-US" dirty="0"/>
              <a:t>(b)) {}</a:t>
            </a:r>
            <a:endParaRPr lang="cs-CZ" dirty="0"/>
          </a:p>
          <a:p>
            <a:pPr lvl="1"/>
            <a:r>
              <a:rPr lang="cs-CZ" dirty="0"/>
              <a:t>Tato varianta konstruktoru </a:t>
            </a:r>
            <a:r>
              <a:rPr lang="cs-CZ" dirty="0" err="1"/>
              <a:t>recykl</a:t>
            </a:r>
            <a:r>
              <a:rPr lang="en-US" dirty="0" err="1"/>
              <a:t>uje</a:t>
            </a:r>
            <a:r>
              <a:rPr lang="cs-CZ" dirty="0"/>
              <a:t> zdroje vlastněné parametry</a:t>
            </a:r>
          </a:p>
          <a:p>
            <a:pPr lvl="2"/>
            <a:r>
              <a:rPr lang="cs-CZ" dirty="0"/>
              <a:t>je aplikovatelná </a:t>
            </a:r>
            <a:r>
              <a:rPr lang="en-US" dirty="0" err="1"/>
              <a:t>pouze</a:t>
            </a:r>
            <a:r>
              <a:rPr lang="en-US" dirty="0"/>
              <a:t> </a:t>
            </a:r>
            <a:r>
              <a:rPr lang="cs-CZ" dirty="0"/>
              <a:t>na R-</a:t>
            </a:r>
            <a:r>
              <a:rPr lang="cs-CZ" dirty="0" err="1"/>
              <a:t>value</a:t>
            </a:r>
            <a:r>
              <a:rPr lang="cs-CZ" dirty="0"/>
              <a:t> parametry</a:t>
            </a:r>
          </a:p>
          <a:p>
            <a:pPr lvl="2"/>
            <a:r>
              <a:rPr lang="cs-CZ" dirty="0"/>
              <a:t>má přednost před </a:t>
            </a:r>
            <a:r>
              <a:rPr lang="cs-CZ" dirty="0" err="1"/>
              <a:t>const</a:t>
            </a:r>
            <a:r>
              <a:rPr lang="cs-CZ" dirty="0"/>
              <a:t> </a:t>
            </a:r>
            <a:r>
              <a:rPr lang="en-US" dirty="0"/>
              <a:t>&amp; </a:t>
            </a:r>
            <a:r>
              <a:rPr lang="en-US" dirty="0" err="1"/>
              <a:t>variantou</a:t>
            </a:r>
            <a:endParaRPr lang="en-US" dirty="0"/>
          </a:p>
          <a:p>
            <a:pPr lvl="1"/>
            <a:r>
              <a:rPr lang="en-US" dirty="0"/>
              <a:t>Pot</a:t>
            </a:r>
            <a:r>
              <a:rPr lang="cs-CZ" dirty="0" err="1"/>
              <a:t>řebných</a:t>
            </a:r>
            <a:r>
              <a:rPr lang="cs-CZ" dirty="0"/>
              <a:t> kombinací je ale exponenciálně mnoho</a:t>
            </a:r>
            <a:endParaRPr lang="en-US" dirty="0"/>
          </a:p>
          <a:p>
            <a:pPr lvl="4"/>
            <a:endParaRPr lang="en-US" dirty="0"/>
          </a:p>
          <a:p>
            <a:pPr lvl="4"/>
            <a:r>
              <a:rPr lang="en-US" dirty="0"/>
              <a:t>private: </a:t>
            </a:r>
          </a:p>
          <a:p>
            <a:pPr lvl="4"/>
            <a:r>
              <a:rPr lang="en-US" dirty="0"/>
              <a:t>  std::string a_, b_;</a:t>
            </a:r>
            <a:endParaRPr lang="cs-CZ" dirty="0"/>
          </a:p>
          <a:p>
            <a:pPr lvl="4"/>
            <a:r>
              <a:rPr lang="en-US" dirty="0"/>
              <a:t>};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573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1D67D-914C-48E5-6786-0A3FB16B2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D46F4-34A9-6B24-2451-7D424A713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Vstupní parametry </a:t>
            </a:r>
            <a:r>
              <a:rPr lang="en-US" dirty="0" err="1"/>
              <a:t>pou</a:t>
            </a:r>
            <a:r>
              <a:rPr lang="cs-CZ" dirty="0"/>
              <a:t>žité pro inicializaci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A5980-A48F-C096-6C8D-8FB94CEEB37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/>
              <a:t>Některé funkce slouží k ukládání hodnot parametrů do trvalejšího úložiště</a:t>
            </a:r>
            <a:endParaRPr lang="en-US" i="1" dirty="0"/>
          </a:p>
          <a:p>
            <a:pPr lvl="4"/>
            <a:r>
              <a:rPr lang="cs-CZ" dirty="0" err="1"/>
              <a:t>class</a:t>
            </a:r>
            <a:r>
              <a:rPr lang="cs-CZ" dirty="0"/>
              <a:t> </a:t>
            </a:r>
            <a:r>
              <a:rPr lang="cs-CZ" dirty="0" err="1"/>
              <a:t>example</a:t>
            </a:r>
            <a:r>
              <a:rPr lang="cs-CZ" dirty="0"/>
              <a:t> </a:t>
            </a:r>
            <a:r>
              <a:rPr lang="en-US" dirty="0"/>
              <a:t>{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cs-CZ" dirty="0"/>
              <a:t>  </a:t>
            </a:r>
            <a:r>
              <a:rPr lang="en-US" dirty="0"/>
              <a:t>example(</a:t>
            </a:r>
            <a:r>
              <a:rPr lang="cs-CZ" dirty="0"/>
              <a:t> </a:t>
            </a:r>
            <a:r>
              <a:rPr lang="en-US" dirty="0"/>
              <a:t>std::string a, std::string b)</a:t>
            </a:r>
          </a:p>
          <a:p>
            <a:pPr lvl="4"/>
            <a:r>
              <a:rPr lang="en-US" dirty="0"/>
              <a:t>  : a_(</a:t>
            </a:r>
            <a:r>
              <a:rPr lang="en-US" dirty="0">
                <a:solidFill>
                  <a:srgbClr val="C00000"/>
                </a:solidFill>
              </a:rPr>
              <a:t>std::move</a:t>
            </a:r>
            <a:r>
              <a:rPr lang="en-US" dirty="0"/>
              <a:t>(a)), b_(</a:t>
            </a:r>
            <a:r>
              <a:rPr lang="en-US" dirty="0">
                <a:solidFill>
                  <a:srgbClr val="C00000"/>
                </a:solidFill>
              </a:rPr>
              <a:t>std::move</a:t>
            </a:r>
            <a:r>
              <a:rPr lang="en-US" dirty="0"/>
              <a:t>(b)) {}</a:t>
            </a:r>
            <a:endParaRPr lang="cs-CZ" dirty="0"/>
          </a:p>
          <a:p>
            <a:pPr lvl="1"/>
            <a:r>
              <a:rPr lang="cs-CZ" dirty="0"/>
              <a:t>Pokud je skutečný parametr R-</a:t>
            </a:r>
            <a:r>
              <a:rPr lang="cs-CZ" dirty="0" err="1"/>
              <a:t>value</a:t>
            </a:r>
            <a:endParaRPr lang="cs-CZ" dirty="0"/>
          </a:p>
          <a:p>
            <a:pPr lvl="2"/>
            <a:r>
              <a:rPr lang="cs-CZ" dirty="0"/>
              <a:t>proměnná a/b bude inicializována </a:t>
            </a:r>
            <a:r>
              <a:rPr lang="cs-CZ" dirty="0" err="1"/>
              <a:t>move-constructorem</a:t>
            </a:r>
            <a:endParaRPr lang="cs-CZ" dirty="0"/>
          </a:p>
          <a:p>
            <a:pPr lvl="2"/>
            <a:r>
              <a:rPr lang="cs-CZ" dirty="0"/>
              <a:t>položka a_/b_ bude inicializována </a:t>
            </a:r>
            <a:r>
              <a:rPr lang="cs-CZ" dirty="0" err="1"/>
              <a:t>move-constructorem</a:t>
            </a:r>
            <a:endParaRPr lang="cs-CZ" dirty="0"/>
          </a:p>
          <a:p>
            <a:pPr lvl="1"/>
            <a:r>
              <a:rPr lang="cs-CZ" dirty="0"/>
              <a:t>Pokud je skutečný parametr L-</a:t>
            </a:r>
            <a:r>
              <a:rPr lang="cs-CZ" dirty="0" err="1"/>
              <a:t>value</a:t>
            </a:r>
            <a:endParaRPr lang="cs-CZ" dirty="0"/>
          </a:p>
          <a:p>
            <a:pPr lvl="2"/>
            <a:r>
              <a:rPr lang="cs-CZ" dirty="0"/>
              <a:t>proměnná a/b bude inicializována copy-</a:t>
            </a:r>
            <a:r>
              <a:rPr lang="cs-CZ" dirty="0" err="1"/>
              <a:t>constructorem</a:t>
            </a:r>
            <a:endParaRPr lang="cs-CZ" dirty="0"/>
          </a:p>
          <a:p>
            <a:pPr lvl="2"/>
            <a:r>
              <a:rPr lang="cs-CZ" dirty="0"/>
              <a:t>položka a_/b_ bude inicializována </a:t>
            </a:r>
            <a:r>
              <a:rPr lang="cs-CZ" dirty="0" err="1"/>
              <a:t>move-constructorem</a:t>
            </a:r>
            <a:endParaRPr lang="cs-CZ" dirty="0"/>
          </a:p>
          <a:p>
            <a:pPr lvl="1"/>
            <a:r>
              <a:rPr lang="cs-CZ" dirty="0"/>
              <a:t>Tato varianta řeší exponenciální počet situací najednou</a:t>
            </a:r>
          </a:p>
          <a:p>
            <a:pPr lvl="2"/>
            <a:r>
              <a:rPr lang="cs-CZ" dirty="0"/>
              <a:t>Ve srovnání se specializovanými variantami je o jedno volání </a:t>
            </a:r>
            <a:r>
              <a:rPr lang="cs-CZ" dirty="0" err="1"/>
              <a:t>move-constructoru</a:t>
            </a:r>
            <a:r>
              <a:rPr lang="cs-CZ" dirty="0"/>
              <a:t> pomalejší</a:t>
            </a:r>
          </a:p>
          <a:p>
            <a:pPr lvl="4"/>
            <a:r>
              <a:rPr lang="en-US" dirty="0"/>
              <a:t>private: </a:t>
            </a:r>
          </a:p>
          <a:p>
            <a:pPr lvl="4"/>
            <a:r>
              <a:rPr lang="en-US" dirty="0"/>
              <a:t>  std::string a_, b_;</a:t>
            </a:r>
            <a:endParaRPr lang="cs-CZ" dirty="0"/>
          </a:p>
          <a:p>
            <a:pPr lvl="4"/>
            <a:r>
              <a:rPr lang="en-US" dirty="0"/>
              <a:t>};</a:t>
            </a:r>
            <a:endParaRPr lang="cs-CZ" dirty="0"/>
          </a:p>
          <a:p>
            <a:pPr lvl="1"/>
            <a:r>
              <a:rPr lang="cs-CZ" dirty="0"/>
              <a:t>Předávání hodnotou je vhodné</a:t>
            </a:r>
            <a:r>
              <a:rPr lang="en-US" dirty="0"/>
              <a:t>,</a:t>
            </a:r>
            <a:r>
              <a:rPr lang="cs-CZ" dirty="0"/>
              <a:t> pokud je recyklace prostředků </a:t>
            </a:r>
            <a:r>
              <a:rPr lang="en-US" dirty="0"/>
              <a:t>v</a:t>
            </a:r>
            <a:r>
              <a:rPr lang="cs-CZ" dirty="0"/>
              <a:t>ž</a:t>
            </a:r>
            <a:r>
              <a:rPr lang="en-US" dirty="0" err="1"/>
              <a:t>dy</a:t>
            </a:r>
            <a:r>
              <a:rPr lang="en-US" dirty="0"/>
              <a:t> </a:t>
            </a:r>
            <a:r>
              <a:rPr lang="cs-CZ" dirty="0"/>
              <a:t>využita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log( </a:t>
            </a:r>
            <a:r>
              <a:rPr lang="cs-CZ" dirty="0" err="1"/>
              <a:t>std</a:t>
            </a:r>
            <a:r>
              <a:rPr lang="en-US" dirty="0"/>
              <a:t>::string s)	// INEFFICIENT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if (</a:t>
            </a:r>
            <a:r>
              <a:rPr lang="en-US" dirty="0" err="1"/>
              <a:t>debug_on</a:t>
            </a:r>
            <a:r>
              <a:rPr lang="en-US" dirty="0"/>
              <a:t>) </a:t>
            </a:r>
            <a:r>
              <a:rPr lang="en-US" dirty="0" err="1"/>
              <a:t>log_storage.push_back</a:t>
            </a:r>
            <a:r>
              <a:rPr lang="en-US" dirty="0"/>
              <a:t>(std::move(s));</a:t>
            </a:r>
          </a:p>
          <a:p>
            <a:pPr lvl="4"/>
            <a:r>
              <a:rPr lang="en-US" dirty="0"/>
              <a:t>}</a:t>
            </a:r>
            <a:endParaRPr lang="cs-CZ" dirty="0"/>
          </a:p>
          <a:p>
            <a:pPr lvl="2"/>
            <a:r>
              <a:rPr lang="cs-CZ" dirty="0"/>
              <a:t>Pokud není </a:t>
            </a:r>
            <a:r>
              <a:rPr lang="cs-CZ" dirty="0" err="1"/>
              <a:t>debug_on</a:t>
            </a:r>
            <a:r>
              <a:rPr lang="cs-CZ" dirty="0"/>
              <a:t>, tato implementace zbytečně kopíruje L-</a:t>
            </a:r>
            <a:r>
              <a:rPr lang="cs-CZ" dirty="0" err="1"/>
              <a:t>value</a:t>
            </a:r>
            <a:r>
              <a:rPr lang="cs-CZ" dirty="0"/>
              <a:t> argument</a:t>
            </a:r>
          </a:p>
          <a:p>
            <a:pPr lvl="2"/>
            <a:r>
              <a:rPr lang="cs-CZ" dirty="0"/>
              <a:t>Správné řešení je možné pouze pomocí dvou funkcí s referenčními parametry</a:t>
            </a:r>
          </a:p>
        </p:txBody>
      </p:sp>
    </p:spTree>
    <p:extLst>
      <p:ext uri="{BB962C8B-B14F-4D97-AF65-F5344CB8AC3E}">
        <p14:creationId xmlns:p14="http://schemas.microsoft.com/office/powerpoint/2010/main" val="458698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19F50-AA2C-07A1-8ED0-322DA3BAD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30548-1580-6C83-F166-0709B160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Recyklace prostředků pomocí R-</a:t>
            </a:r>
            <a:r>
              <a:rPr lang="cs-CZ" dirty="0" err="1"/>
              <a:t>value</a:t>
            </a:r>
            <a:r>
              <a:rPr lang="cs-CZ" dirty="0"/>
              <a:t> argumentů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99E58-A791-8178-BDE1-6505CD1D65D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/>
              <a:t>Existují i složitější případy recyklace prostředků</a:t>
            </a:r>
          </a:p>
          <a:p>
            <a:pPr lvl="2"/>
            <a:r>
              <a:rPr lang="cs-CZ" dirty="0"/>
              <a:t>Příklad ze standardní knihovny (ve skutečnosti šablona </a:t>
            </a:r>
            <a:r>
              <a:rPr lang="cs-CZ" dirty="0" err="1"/>
              <a:t>basic_string</a:t>
            </a:r>
            <a:r>
              <a:rPr lang="cs-CZ" dirty="0"/>
              <a:t>)</a:t>
            </a:r>
            <a:endParaRPr lang="en-US" dirty="0"/>
          </a:p>
          <a:p>
            <a:pPr lvl="4"/>
            <a:r>
              <a:rPr lang="en-US" dirty="0"/>
              <a:t>string operator+(</a:t>
            </a:r>
            <a:r>
              <a:rPr lang="cs-CZ" dirty="0"/>
              <a:t> </a:t>
            </a:r>
            <a:r>
              <a:rPr lang="en-US" dirty="0"/>
              <a:t>string </a:t>
            </a:r>
            <a:r>
              <a:rPr lang="en-US" dirty="0">
                <a:solidFill>
                  <a:srgbClr val="C00000"/>
                </a:solidFill>
              </a:rPr>
              <a:t>&amp;&amp;</a:t>
            </a:r>
            <a:r>
              <a:rPr lang="en-US" dirty="0"/>
              <a:t> a, </a:t>
            </a:r>
            <a:r>
              <a:rPr lang="en-US" dirty="0">
                <a:solidFill>
                  <a:srgbClr val="C00000"/>
                </a:solidFill>
              </a:rPr>
              <a:t>const</a:t>
            </a:r>
            <a:r>
              <a:rPr lang="en-US" dirty="0"/>
              <a:t> string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b);</a:t>
            </a:r>
          </a:p>
          <a:p>
            <a:pPr lvl="2"/>
            <a:r>
              <a:rPr lang="cs-CZ" dirty="0"/>
              <a:t>využije</a:t>
            </a:r>
            <a:r>
              <a:rPr lang="en-US" dirty="0"/>
              <a:t> </a:t>
            </a:r>
            <a:r>
              <a:rPr lang="en-US" dirty="0" err="1"/>
              <a:t>alokovan</a:t>
            </a:r>
            <a:r>
              <a:rPr lang="cs-CZ" dirty="0"/>
              <a:t>ý blok</a:t>
            </a:r>
            <a:r>
              <a:rPr lang="en-US" dirty="0"/>
              <a:t> </a:t>
            </a:r>
            <a:r>
              <a:rPr lang="en-US" dirty="0" err="1"/>
              <a:t>parametru</a:t>
            </a:r>
            <a:r>
              <a:rPr lang="cs-CZ" dirty="0"/>
              <a:t> a, pokud je v něm dostatečná rezerva</a:t>
            </a:r>
          </a:p>
          <a:p>
            <a:pPr lvl="3"/>
            <a:r>
              <a:rPr lang="cs-CZ" dirty="0"/>
              <a:t>stačí okopírovat obsah b</a:t>
            </a:r>
          </a:p>
          <a:p>
            <a:pPr lvl="4"/>
            <a:r>
              <a:rPr lang="en-US" dirty="0"/>
              <a:t>string operator+(</a:t>
            </a:r>
            <a:r>
              <a:rPr lang="cs-CZ" dirty="0"/>
              <a:t> </a:t>
            </a:r>
            <a:r>
              <a:rPr lang="en-US" dirty="0">
                <a:solidFill>
                  <a:srgbClr val="C00000"/>
                </a:solidFill>
              </a:rPr>
              <a:t>const</a:t>
            </a:r>
            <a:r>
              <a:rPr lang="en-US" dirty="0"/>
              <a:t> string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a, string </a:t>
            </a:r>
            <a:r>
              <a:rPr lang="en-US" dirty="0">
                <a:solidFill>
                  <a:srgbClr val="C00000"/>
                </a:solidFill>
              </a:rPr>
              <a:t>&amp;&amp;</a:t>
            </a:r>
            <a:r>
              <a:rPr lang="en-US" dirty="0"/>
              <a:t> b);</a:t>
            </a:r>
          </a:p>
          <a:p>
            <a:pPr lvl="2"/>
            <a:r>
              <a:rPr lang="cs-CZ" dirty="0"/>
              <a:t>využije</a:t>
            </a:r>
            <a:r>
              <a:rPr lang="en-US" dirty="0"/>
              <a:t> </a:t>
            </a:r>
            <a:r>
              <a:rPr lang="en-US" dirty="0" err="1"/>
              <a:t>alokovan</a:t>
            </a:r>
            <a:r>
              <a:rPr lang="cs-CZ" dirty="0"/>
              <a:t>ý blok</a:t>
            </a:r>
            <a:r>
              <a:rPr lang="en-US" dirty="0"/>
              <a:t> </a:t>
            </a:r>
            <a:r>
              <a:rPr lang="en-US" dirty="0" err="1"/>
              <a:t>parametru</a:t>
            </a:r>
            <a:r>
              <a:rPr lang="cs-CZ" dirty="0"/>
              <a:t> </a:t>
            </a:r>
            <a:r>
              <a:rPr lang="en-US" dirty="0"/>
              <a:t>b</a:t>
            </a:r>
            <a:r>
              <a:rPr lang="cs-CZ" dirty="0"/>
              <a:t>, pokud je v něm dostatečná rezerva</a:t>
            </a:r>
          </a:p>
          <a:p>
            <a:pPr lvl="3"/>
            <a:r>
              <a:rPr lang="cs-CZ" dirty="0"/>
              <a:t>stačí </a:t>
            </a:r>
            <a:r>
              <a:rPr lang="en-US" dirty="0" err="1"/>
              <a:t>posunout</a:t>
            </a:r>
            <a:r>
              <a:rPr lang="en-US" dirty="0"/>
              <a:t> </a:t>
            </a:r>
            <a:r>
              <a:rPr lang="en-US" dirty="0" err="1"/>
              <a:t>obsah</a:t>
            </a:r>
            <a:r>
              <a:rPr lang="en-US" dirty="0"/>
              <a:t> a, </a:t>
            </a:r>
            <a:r>
              <a:rPr lang="cs-CZ" dirty="0"/>
              <a:t>okopírovat obsah b</a:t>
            </a:r>
          </a:p>
          <a:p>
            <a:pPr lvl="4"/>
            <a:r>
              <a:rPr lang="en-US" dirty="0"/>
              <a:t>string operator+( string </a:t>
            </a:r>
            <a:r>
              <a:rPr lang="en-US" dirty="0">
                <a:solidFill>
                  <a:srgbClr val="C00000"/>
                </a:solidFill>
              </a:rPr>
              <a:t>&amp;&amp;</a:t>
            </a:r>
            <a:r>
              <a:rPr lang="en-US" dirty="0"/>
              <a:t> a, string </a:t>
            </a:r>
            <a:r>
              <a:rPr lang="en-US" dirty="0">
                <a:solidFill>
                  <a:srgbClr val="C00000"/>
                </a:solidFill>
              </a:rPr>
              <a:t>&amp;&amp;</a:t>
            </a:r>
            <a:r>
              <a:rPr lang="en-US" dirty="0"/>
              <a:t> b);</a:t>
            </a:r>
          </a:p>
          <a:p>
            <a:pPr lvl="2"/>
            <a:r>
              <a:rPr lang="en-US" dirty="0"/>
              <a:t>m</a:t>
            </a:r>
            <a:r>
              <a:rPr lang="cs-CZ" dirty="0" err="1"/>
              <a:t>ůže</a:t>
            </a:r>
            <a:r>
              <a:rPr lang="cs-CZ" dirty="0"/>
              <a:t> recyklovat</a:t>
            </a:r>
            <a:r>
              <a:rPr lang="en-US" dirty="0"/>
              <a:t> </a:t>
            </a:r>
            <a:r>
              <a:rPr lang="cs-CZ" dirty="0"/>
              <a:t>a nebo </a:t>
            </a:r>
            <a:r>
              <a:rPr lang="en-US" dirty="0"/>
              <a:t>b</a:t>
            </a:r>
            <a:r>
              <a:rPr lang="cs-CZ" dirty="0"/>
              <a:t>, pokud je v některém z nich dostatečná rezerva</a:t>
            </a:r>
          </a:p>
          <a:p>
            <a:pPr lvl="4"/>
            <a:r>
              <a:rPr lang="en-US" dirty="0"/>
              <a:t>string operator+(</a:t>
            </a:r>
            <a:r>
              <a:rPr lang="cs-CZ" dirty="0"/>
              <a:t> </a:t>
            </a:r>
            <a:r>
              <a:rPr lang="en-US" dirty="0">
                <a:solidFill>
                  <a:srgbClr val="C00000"/>
                </a:solidFill>
              </a:rPr>
              <a:t>const</a:t>
            </a:r>
            <a:r>
              <a:rPr lang="en-US" dirty="0"/>
              <a:t> string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a, </a:t>
            </a:r>
            <a:r>
              <a:rPr lang="en-US" dirty="0">
                <a:solidFill>
                  <a:srgbClr val="C00000"/>
                </a:solidFill>
              </a:rPr>
              <a:t>const</a:t>
            </a:r>
            <a:r>
              <a:rPr lang="en-US" dirty="0"/>
              <a:t> string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b);</a:t>
            </a:r>
          </a:p>
          <a:p>
            <a:pPr lvl="2"/>
            <a:r>
              <a:rPr lang="cs-CZ" dirty="0"/>
              <a:t>musí alokovat nový prostor a kopírovat oba řetězce</a:t>
            </a:r>
          </a:p>
          <a:p>
            <a:pPr lvl="3"/>
            <a:r>
              <a:rPr lang="cs-CZ" dirty="0"/>
              <a:t>stejně jako předchozí verze, pokud nemají dostatečnou rezervu</a:t>
            </a:r>
          </a:p>
          <a:p>
            <a:pPr lvl="1"/>
            <a:r>
              <a:rPr lang="cs-CZ" dirty="0"/>
              <a:t>Tyto 4 verze nelze nahradit předáváním hodnotou</a:t>
            </a:r>
          </a:p>
          <a:p>
            <a:pPr lvl="3"/>
            <a:r>
              <a:rPr lang="cs-CZ" dirty="0"/>
              <a:t>v některých voláních by to způsobilo zbytečné kopírování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Všechny 4 verze vracejí hodnotou</a:t>
            </a:r>
          </a:p>
          <a:p>
            <a:pPr lvl="2"/>
            <a:r>
              <a:rPr lang="cs-CZ" dirty="0"/>
              <a:t>Přestože některé by teoreticky mohly vracet odkaz na svůj R-</a:t>
            </a:r>
            <a:r>
              <a:rPr lang="cs-CZ" dirty="0" err="1"/>
              <a:t>value</a:t>
            </a:r>
            <a:r>
              <a:rPr lang="cs-CZ" dirty="0"/>
              <a:t> parametr</a:t>
            </a:r>
          </a:p>
          <a:p>
            <a:pPr lvl="3"/>
            <a:r>
              <a:rPr lang="cs-CZ" dirty="0"/>
              <a:t>To by ale způsobilo problémy v komplikovanějších použitích</a:t>
            </a:r>
          </a:p>
          <a:p>
            <a:pPr lvl="4"/>
            <a:r>
              <a:rPr lang="en-US" dirty="0"/>
              <a:t>void f(string &amp; </a:t>
            </a:r>
            <a:r>
              <a:rPr lang="en-US" dirty="0" err="1"/>
              <a:t>dst</a:t>
            </a:r>
            <a:r>
              <a:rPr lang="en-US" dirty="0"/>
              <a:t>, const string &amp; </a:t>
            </a:r>
            <a:r>
              <a:rPr lang="en-US" dirty="0" err="1"/>
              <a:t>src</a:t>
            </a:r>
            <a:r>
              <a:rPr lang="en-US" dirty="0"/>
              <a:t>) { </a:t>
            </a:r>
            <a:r>
              <a:rPr lang="en-US" dirty="0" err="1"/>
              <a:t>dst</a:t>
            </a:r>
            <a:r>
              <a:rPr lang="en-US" dirty="0"/>
              <a:t> = "Hello"; </a:t>
            </a:r>
            <a:r>
              <a:rPr lang="en-US" dirty="0" err="1"/>
              <a:t>dst</a:t>
            </a:r>
            <a:r>
              <a:rPr lang="en-US" dirty="0"/>
              <a:t> += </a:t>
            </a:r>
            <a:r>
              <a:rPr lang="en-US" dirty="0" err="1"/>
              <a:t>src</a:t>
            </a:r>
            <a:r>
              <a:rPr lang="en-US" dirty="0"/>
              <a:t>; }</a:t>
            </a:r>
          </a:p>
          <a:p>
            <a:pPr lvl="4"/>
            <a:r>
              <a:rPr lang="en-US" dirty="0"/>
              <a:t>f(x,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move</a:t>
            </a:r>
            <a:r>
              <a:rPr lang="cs-CZ" dirty="0"/>
              <a:t>(</a:t>
            </a:r>
            <a:r>
              <a:rPr lang="en-US" dirty="0"/>
              <a:t>x</a:t>
            </a:r>
            <a:r>
              <a:rPr lang="cs-CZ" dirty="0"/>
              <a:t>)</a:t>
            </a:r>
            <a:r>
              <a:rPr lang="en-US" dirty="0"/>
              <a:t> + y);</a:t>
            </a:r>
          </a:p>
          <a:p>
            <a:pPr lvl="3"/>
            <a:r>
              <a:rPr lang="en-US" dirty="0"/>
              <a:t>Program</a:t>
            </a:r>
            <a:r>
              <a:rPr lang="cs-CZ" dirty="0" err="1"/>
              <a:t>átor</a:t>
            </a:r>
            <a:r>
              <a:rPr lang="cs-CZ" dirty="0"/>
              <a:t> předpokládá, proměnná x je po návratu z operátoru </a:t>
            </a:r>
            <a:r>
              <a:rPr lang="cs-CZ"/>
              <a:t>+ volná</a:t>
            </a:r>
            <a:endParaRPr lang="cs-CZ" dirty="0"/>
          </a:p>
          <a:p>
            <a:pPr lvl="3"/>
            <a:r>
              <a:rPr lang="cs-CZ" dirty="0"/>
              <a:t>Pokud + vrátí odkazem svůj levý parametr (po jeho změně připojením y), </a:t>
            </a:r>
            <a:r>
              <a:rPr lang="cs-CZ" dirty="0" err="1"/>
              <a:t>dst</a:t>
            </a:r>
            <a:r>
              <a:rPr lang="cs-CZ" dirty="0"/>
              <a:t> i </a:t>
            </a:r>
            <a:r>
              <a:rPr lang="cs-CZ" dirty="0" err="1"/>
              <a:t>src</a:t>
            </a:r>
            <a:r>
              <a:rPr lang="cs-CZ" dirty="0"/>
              <a:t> budou reference na proměnnou x</a:t>
            </a:r>
          </a:p>
        </p:txBody>
      </p:sp>
    </p:spTree>
    <p:extLst>
      <p:ext uri="{BB962C8B-B14F-4D97-AF65-F5344CB8AC3E}">
        <p14:creationId xmlns:p14="http://schemas.microsoft.com/office/powerpoint/2010/main" val="1477440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FFEF9-60FC-77A4-D781-5D36D2D0E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B25B1-EAFA-9FE0-5D4D-8C38128C9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Předávání </a:t>
            </a:r>
            <a:r>
              <a:rPr lang="cs-CZ" dirty="0" err="1"/>
              <a:t>unique_ptr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329C6-4DC9-1FB1-DCBF-04388305A93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send</a:t>
            </a:r>
            <a:r>
              <a:rPr lang="cs-CZ" dirty="0"/>
              <a:t>( </a:t>
            </a:r>
            <a:r>
              <a:rPr lang="cs-CZ" dirty="0" err="1"/>
              <a:t>std</a:t>
            </a:r>
            <a:r>
              <a:rPr lang="en-US" dirty="0"/>
              <a:t>::</a:t>
            </a:r>
            <a:r>
              <a:rPr lang="cs-CZ" dirty="0" err="1"/>
              <a:t>unique_ptr</a:t>
            </a:r>
            <a:r>
              <a:rPr lang="en-US" dirty="0"/>
              <a:t>&lt;message&gt; p)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if (</a:t>
            </a:r>
            <a:r>
              <a:rPr lang="cs-CZ" dirty="0" err="1"/>
              <a:t>channel_closed</a:t>
            </a:r>
            <a:r>
              <a:rPr lang="en-US" dirty="0"/>
              <a:t>) </a:t>
            </a:r>
            <a:r>
              <a:rPr lang="cs-CZ" dirty="0" err="1"/>
              <a:t>throw</a:t>
            </a:r>
            <a:r>
              <a:rPr lang="en-US" dirty="0"/>
              <a:t> std::</a:t>
            </a:r>
            <a:r>
              <a:rPr lang="en-US" dirty="0" err="1"/>
              <a:t>runtime_error</a:t>
            </a:r>
            <a:r>
              <a:rPr lang="en-US" dirty="0"/>
              <a:t>("</a:t>
            </a:r>
            <a:r>
              <a:rPr lang="en-US" dirty="0" err="1"/>
              <a:t>channel_closed</a:t>
            </a:r>
            <a:r>
              <a:rPr lang="en-US" dirty="0"/>
              <a:t>");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channel_buffer.push_back</a:t>
            </a:r>
            <a:r>
              <a:rPr lang="en-US" dirty="0"/>
              <a:t>(std::move(p));</a:t>
            </a:r>
          </a:p>
          <a:p>
            <a:pPr lvl="4"/>
            <a:r>
              <a:rPr lang="en-US" dirty="0"/>
              <a:t>}</a:t>
            </a:r>
            <a:endParaRPr lang="cs-CZ" dirty="0"/>
          </a:p>
          <a:p>
            <a:pPr lvl="1"/>
            <a:r>
              <a:rPr lang="en-US" dirty="0"/>
              <a:t>Tato </a:t>
            </a:r>
            <a:r>
              <a:rPr lang="en-US" dirty="0" err="1"/>
              <a:t>implementace</a:t>
            </a:r>
            <a:r>
              <a:rPr lang="en-US" dirty="0"/>
              <a:t> p</a:t>
            </a:r>
            <a:r>
              <a:rPr lang="cs-CZ" dirty="0" err="1"/>
              <a:t>řevezme</a:t>
            </a:r>
            <a:r>
              <a:rPr lang="cs-CZ" dirty="0"/>
              <a:t> vlastnictví odkazovaného objektu vždy</a:t>
            </a:r>
          </a:p>
          <a:p>
            <a:pPr lvl="2"/>
            <a:r>
              <a:rPr lang="cs-CZ" dirty="0"/>
              <a:t>Pokud je hlášena výjimka, objekt bude </a:t>
            </a:r>
            <a:r>
              <a:rPr lang="cs-CZ" dirty="0" err="1"/>
              <a:t>dealokován</a:t>
            </a:r>
            <a:endParaRPr lang="cs-CZ" dirty="0"/>
          </a:p>
          <a:p>
            <a:pPr lvl="3"/>
            <a:r>
              <a:rPr lang="cs-CZ" dirty="0"/>
              <a:t>To je v rozporu s "</a:t>
            </a:r>
            <a:r>
              <a:rPr lang="cs-CZ" dirty="0" err="1"/>
              <a:t>commit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rollback</a:t>
            </a:r>
            <a:r>
              <a:rPr lang="cs-CZ" dirty="0"/>
              <a:t>" přístupem:</a:t>
            </a:r>
            <a:endParaRPr lang="en-US" dirty="0"/>
          </a:p>
          <a:p>
            <a:pPr lvl="3"/>
            <a:r>
              <a:rPr lang="cs-CZ" i="1" dirty="0"/>
              <a:t>Pokud funkce vyvolá výjimku, neměla by měnit stav světa</a:t>
            </a:r>
          </a:p>
          <a:p>
            <a:pPr lvl="4"/>
            <a:endParaRPr lang="en-US" dirty="0"/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send</a:t>
            </a:r>
            <a:r>
              <a:rPr lang="cs-CZ" dirty="0"/>
              <a:t>( </a:t>
            </a:r>
            <a:r>
              <a:rPr lang="cs-CZ" dirty="0" err="1"/>
              <a:t>std</a:t>
            </a:r>
            <a:r>
              <a:rPr lang="en-US" dirty="0"/>
              <a:t>::</a:t>
            </a:r>
            <a:r>
              <a:rPr lang="cs-CZ" dirty="0" err="1"/>
              <a:t>unique_ptr</a:t>
            </a:r>
            <a:r>
              <a:rPr lang="en-US" dirty="0"/>
              <a:t>&lt;message&gt; </a:t>
            </a:r>
            <a:r>
              <a:rPr lang="en-US" dirty="0">
                <a:solidFill>
                  <a:srgbClr val="C00000"/>
                </a:solidFill>
              </a:rPr>
              <a:t>&amp;&amp;</a:t>
            </a:r>
            <a:r>
              <a:rPr lang="en-US" dirty="0"/>
              <a:t> p)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if (</a:t>
            </a:r>
            <a:r>
              <a:rPr lang="cs-CZ" dirty="0" err="1"/>
              <a:t>channel_closed</a:t>
            </a:r>
            <a:r>
              <a:rPr lang="en-US" dirty="0"/>
              <a:t>) </a:t>
            </a:r>
            <a:r>
              <a:rPr lang="cs-CZ" dirty="0" err="1"/>
              <a:t>throw</a:t>
            </a:r>
            <a:r>
              <a:rPr lang="en-US" dirty="0"/>
              <a:t> std::</a:t>
            </a:r>
            <a:r>
              <a:rPr lang="en-US" dirty="0" err="1"/>
              <a:t>runtime_error</a:t>
            </a:r>
            <a:r>
              <a:rPr lang="en-US" dirty="0"/>
              <a:t>("</a:t>
            </a:r>
            <a:r>
              <a:rPr lang="en-US" dirty="0" err="1"/>
              <a:t>channel_closed</a:t>
            </a:r>
            <a:r>
              <a:rPr lang="en-US" dirty="0"/>
              <a:t>");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channel_buffer.push_back</a:t>
            </a:r>
            <a:r>
              <a:rPr lang="en-US" dirty="0"/>
              <a:t>(std::move(p));</a:t>
            </a:r>
          </a:p>
          <a:p>
            <a:pPr lvl="4"/>
            <a:r>
              <a:rPr lang="en-US" dirty="0"/>
              <a:t>}</a:t>
            </a:r>
            <a:endParaRPr lang="cs-CZ" dirty="0"/>
          </a:p>
          <a:p>
            <a:pPr lvl="1"/>
            <a:r>
              <a:rPr lang="en-US" dirty="0"/>
              <a:t>Tato </a:t>
            </a:r>
            <a:r>
              <a:rPr lang="en-US" dirty="0" err="1"/>
              <a:t>verze</a:t>
            </a:r>
            <a:r>
              <a:rPr lang="en-US" dirty="0"/>
              <a:t> je o </a:t>
            </a:r>
            <a:r>
              <a:rPr lang="en-US" dirty="0" err="1"/>
              <a:t>jedno</a:t>
            </a:r>
            <a:r>
              <a:rPr lang="en-US" dirty="0"/>
              <a:t> vol</a:t>
            </a:r>
            <a:r>
              <a:rPr lang="cs-CZ" dirty="0" err="1"/>
              <a:t>ání</a:t>
            </a:r>
            <a:r>
              <a:rPr lang="cs-CZ" dirty="0"/>
              <a:t> </a:t>
            </a:r>
            <a:r>
              <a:rPr lang="cs-CZ" dirty="0" err="1"/>
              <a:t>move-constructoru</a:t>
            </a:r>
            <a:r>
              <a:rPr lang="cs-CZ" dirty="0"/>
              <a:t> rychlejší</a:t>
            </a:r>
          </a:p>
          <a:p>
            <a:pPr lvl="2"/>
            <a:r>
              <a:rPr lang="cs-CZ" dirty="0"/>
              <a:t>Pokud je hlášena výjimka, </a:t>
            </a:r>
            <a:r>
              <a:rPr lang="en-US" dirty="0" err="1"/>
              <a:t>ponech</a:t>
            </a:r>
            <a:r>
              <a:rPr lang="cs-CZ" dirty="0"/>
              <a:t>á objekt ve vlastnictví volajícího</a:t>
            </a:r>
          </a:p>
          <a:p>
            <a:pPr lvl="3"/>
            <a:r>
              <a:rPr lang="cs-CZ" dirty="0"/>
              <a:t>Objekt zanikne později nebo může být volajícím využit:</a:t>
            </a:r>
          </a:p>
          <a:p>
            <a:pPr lvl="4"/>
            <a:r>
              <a:rPr lang="cs-CZ" dirty="0" err="1"/>
              <a:t>try</a:t>
            </a:r>
            <a:r>
              <a:rPr lang="cs-CZ" dirty="0"/>
              <a:t> </a:t>
            </a:r>
            <a:r>
              <a:rPr lang="en-US" dirty="0"/>
              <a:t>{</a:t>
            </a:r>
          </a:p>
          <a:p>
            <a:pPr lvl="4"/>
            <a:r>
              <a:rPr lang="en-US" dirty="0"/>
              <a:t>  </a:t>
            </a:r>
            <a:r>
              <a:rPr lang="cs-CZ" dirty="0" err="1"/>
              <a:t>send</a:t>
            </a:r>
            <a:r>
              <a:rPr lang="en-US" dirty="0"/>
              <a:t>(std::move(m));</a:t>
            </a:r>
          </a:p>
          <a:p>
            <a:pPr lvl="4"/>
            <a:r>
              <a:rPr lang="en-US" dirty="0"/>
              <a:t>} catch (...)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send_back</a:t>
            </a:r>
            <a:r>
              <a:rPr lang="en-US" dirty="0"/>
              <a:t>(std::move(m));</a:t>
            </a:r>
          </a:p>
          <a:p>
            <a:pPr lvl="4"/>
            <a:r>
              <a:rPr lang="en-US" dirty="0"/>
              <a:t>}</a:t>
            </a:r>
            <a:endParaRPr lang="cs-CZ" dirty="0"/>
          </a:p>
          <a:p>
            <a:pPr lvl="1"/>
            <a:r>
              <a:rPr lang="cs-CZ" dirty="0"/>
              <a:t>Pro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shared_ptr</a:t>
            </a:r>
            <a:r>
              <a:rPr lang="cs-CZ" dirty="0"/>
              <a:t> by bylo nutné přidat verzi s </a:t>
            </a:r>
            <a:r>
              <a:rPr lang="cs-CZ" dirty="0" err="1"/>
              <a:t>const</a:t>
            </a:r>
            <a:r>
              <a:rPr lang="cs-CZ" dirty="0"/>
              <a:t> </a:t>
            </a:r>
            <a:r>
              <a:rPr lang="en-US" dirty="0"/>
              <a:t>&amp; </a:t>
            </a:r>
            <a:r>
              <a:rPr lang="en-US" dirty="0" err="1"/>
              <a:t>parametrem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7804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FAC04-EF3C-945C-A0AB-A554FFCB2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59674-AE3C-6162-C661-3084D1DD4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Používání chytrých ukazatelů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5D626-7B13-1EF4-01F7-ED84179969A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cs-CZ" dirty="0"/>
              <a:t>Funkce, která nechce převzít (spolu-)vlastnictví: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en-US" dirty="0"/>
              <a:t>print</a:t>
            </a:r>
            <a:r>
              <a:rPr lang="cs-CZ" dirty="0"/>
              <a:t>( </a:t>
            </a:r>
            <a:r>
              <a:rPr lang="cs-CZ" dirty="0" err="1"/>
              <a:t>std</a:t>
            </a:r>
            <a:r>
              <a:rPr lang="en-US" dirty="0"/>
              <a:t>::</a:t>
            </a:r>
            <a:r>
              <a:rPr lang="cs-CZ" dirty="0" err="1"/>
              <a:t>unique_ptr</a:t>
            </a:r>
            <a:r>
              <a:rPr lang="en-US" dirty="0"/>
              <a:t>&lt;message&gt; p)	// NONSENSE</a:t>
            </a:r>
          </a:p>
          <a:p>
            <a:pPr lvl="4"/>
            <a:r>
              <a:rPr lang="en-US" dirty="0"/>
              <a:t>{</a:t>
            </a:r>
            <a:endParaRPr lang="cs-CZ" dirty="0"/>
          </a:p>
          <a:p>
            <a:pPr lvl="4"/>
            <a:r>
              <a:rPr lang="en-US" dirty="0"/>
              <a:t>	std::</a:t>
            </a:r>
            <a:r>
              <a:rPr lang="en-US" dirty="0" err="1"/>
              <a:t>cout</a:t>
            </a:r>
            <a:r>
              <a:rPr lang="en-US" dirty="0"/>
              <a:t> &lt;&lt; p-&gt;data;</a:t>
            </a:r>
          </a:p>
          <a:p>
            <a:pPr lvl="4"/>
            <a:r>
              <a:rPr lang="en-US" dirty="0"/>
              <a:t>}</a:t>
            </a:r>
            <a:endParaRPr lang="cs-CZ" dirty="0"/>
          </a:p>
          <a:p>
            <a:pPr lvl="1"/>
            <a:r>
              <a:rPr lang="cs-CZ" dirty="0"/>
              <a:t>Předání chytrého ukazatele hodnotou je zde nesmyslné</a:t>
            </a:r>
          </a:p>
          <a:p>
            <a:pPr lvl="2"/>
            <a:r>
              <a:rPr lang="cs-CZ" dirty="0"/>
              <a:t>pro </a:t>
            </a:r>
            <a:r>
              <a:rPr lang="cs-CZ" dirty="0" err="1"/>
              <a:t>std</a:t>
            </a:r>
            <a:r>
              <a:rPr lang="en-US" dirty="0"/>
              <a:t>::</a:t>
            </a:r>
            <a:r>
              <a:rPr lang="cs-CZ" dirty="0" err="1"/>
              <a:t>unique_ptr</a:t>
            </a:r>
            <a:r>
              <a:rPr lang="cs-CZ" dirty="0"/>
              <a:t> taková funkce způsobí zánik objektu</a:t>
            </a:r>
          </a:p>
          <a:p>
            <a:pPr lvl="3"/>
            <a:r>
              <a:rPr lang="cs-CZ" dirty="0"/>
              <a:t>a vyžaduje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move</a:t>
            </a:r>
            <a:r>
              <a:rPr lang="cs-CZ" dirty="0"/>
              <a:t> ve volání</a:t>
            </a:r>
          </a:p>
          <a:p>
            <a:pPr lvl="2"/>
            <a:r>
              <a:rPr lang="cs-CZ" dirty="0"/>
              <a:t>pro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shared_ptr</a:t>
            </a:r>
            <a:r>
              <a:rPr lang="cs-CZ" dirty="0"/>
              <a:t> volání/návrat zbytečně inkrementuje/</a:t>
            </a:r>
            <a:r>
              <a:rPr lang="cs-CZ" dirty="0" err="1"/>
              <a:t>dekrementuje</a:t>
            </a:r>
            <a:r>
              <a:rPr lang="cs-CZ" dirty="0"/>
              <a:t> čítač odkazů</a:t>
            </a:r>
          </a:p>
          <a:p>
            <a:pPr lvl="4"/>
            <a:endParaRPr lang="en-US" dirty="0"/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print</a:t>
            </a:r>
            <a:r>
              <a:rPr lang="cs-CZ" dirty="0"/>
              <a:t>(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/>
              <a:t> </a:t>
            </a:r>
            <a:r>
              <a:rPr lang="cs-CZ" dirty="0" err="1"/>
              <a:t>std</a:t>
            </a:r>
            <a:r>
              <a:rPr lang="en-US" dirty="0"/>
              <a:t>::</a:t>
            </a:r>
            <a:r>
              <a:rPr lang="cs-CZ" dirty="0" err="1"/>
              <a:t>unique_ptr</a:t>
            </a:r>
            <a:r>
              <a:rPr lang="en-US" dirty="0"/>
              <a:t>&lt;message&gt;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p)</a:t>
            </a:r>
            <a:r>
              <a:rPr lang="cs-CZ" dirty="0"/>
              <a:t>;</a:t>
            </a:r>
            <a:endParaRPr lang="en-US" dirty="0"/>
          </a:p>
          <a:p>
            <a:pPr lvl="1"/>
            <a:r>
              <a:rPr lang="cs-CZ" dirty="0"/>
              <a:t>Předání odkazem je funkční, ale zbytečné</a:t>
            </a:r>
          </a:p>
          <a:p>
            <a:pPr lvl="2"/>
            <a:r>
              <a:rPr lang="cs-CZ" dirty="0"/>
              <a:t>Tato funkce se nedá použít na nic jiného, než dynamicky alokované objekty</a:t>
            </a:r>
          </a:p>
          <a:p>
            <a:pPr lvl="3"/>
            <a:endParaRPr lang="cs-CZ" i="1" dirty="0"/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print</a:t>
            </a:r>
            <a:r>
              <a:rPr lang="cs-CZ" dirty="0"/>
              <a:t>(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/>
              <a:t> </a:t>
            </a:r>
            <a:r>
              <a:rPr lang="en-US" dirty="0"/>
              <a:t>message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</a:t>
            </a:r>
            <a:r>
              <a:rPr lang="cs-CZ" dirty="0"/>
              <a:t>;</a:t>
            </a:r>
          </a:p>
          <a:p>
            <a:pPr lvl="1"/>
            <a:r>
              <a:rPr lang="cs-CZ" dirty="0"/>
              <a:t>Pokud funkce přistupuje k objektu pouze dočasně, nepotřebuje chytrý ukazatel</a:t>
            </a:r>
          </a:p>
          <a:p>
            <a:pPr lvl="2"/>
            <a:r>
              <a:rPr lang="cs-CZ" dirty="0"/>
              <a:t>Vyžaduje použití * při volání</a:t>
            </a:r>
          </a:p>
          <a:p>
            <a:pPr lvl="4"/>
            <a:r>
              <a:rPr lang="en-US" dirty="0"/>
              <a:t>auto p = std::</a:t>
            </a:r>
            <a:r>
              <a:rPr lang="en-US" dirty="0" err="1"/>
              <a:t>make_unique</a:t>
            </a:r>
            <a:r>
              <a:rPr lang="en-US" dirty="0"/>
              <a:t>&lt;message&gt;("Hello");</a:t>
            </a:r>
          </a:p>
          <a:p>
            <a:pPr lvl="4"/>
            <a:r>
              <a:rPr lang="cs-CZ" dirty="0" err="1"/>
              <a:t>print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*</a:t>
            </a:r>
            <a:r>
              <a:rPr lang="en-US" dirty="0"/>
              <a:t>p);</a:t>
            </a:r>
            <a:endParaRPr lang="cs-CZ" dirty="0"/>
          </a:p>
          <a:p>
            <a:pPr lvl="3"/>
            <a:r>
              <a:rPr lang="en-US" dirty="0"/>
              <a:t>Tato * </a:t>
            </a:r>
            <a:r>
              <a:rPr lang="cs-CZ" dirty="0"/>
              <a:t>informuje programátora, že zde nedojde k převzetí vlastnictví objektu</a:t>
            </a:r>
            <a:endParaRPr lang="en-US" dirty="0"/>
          </a:p>
          <a:p>
            <a:pPr lvl="2"/>
            <a:r>
              <a:rPr lang="cs-CZ" dirty="0"/>
              <a:t>Reference umožňuje použití i na jiné, než dynamicky alokované objekty</a:t>
            </a:r>
          </a:p>
          <a:p>
            <a:pPr lvl="4"/>
            <a:r>
              <a:rPr lang="cs-CZ" dirty="0" err="1"/>
              <a:t>message</a:t>
            </a:r>
            <a:r>
              <a:rPr lang="cs-CZ" dirty="0"/>
              <a:t> m</a:t>
            </a:r>
            <a:r>
              <a:rPr lang="en-US" dirty="0"/>
              <a:t>("Hello"); print(m);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98089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83F57-F323-7072-CC7E-E91F18CAA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68A2C-32AA-F11B-8786-2D32D54DD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Životnost objektů předávaných odkazem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EE86A-87EA-1814-8922-4E77067C249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cs-CZ" dirty="0"/>
              <a:t>Zajištění dostatečné dlouhé životnosti parametrů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print</a:t>
            </a:r>
            <a:r>
              <a:rPr lang="cs-CZ" dirty="0"/>
              <a:t>(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/>
              <a:t> </a:t>
            </a:r>
            <a:r>
              <a:rPr lang="en-US" dirty="0"/>
              <a:t>message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</a:t>
            </a:r>
            <a:r>
              <a:rPr lang="cs-CZ" dirty="0"/>
              <a:t>;</a:t>
            </a:r>
          </a:p>
          <a:p>
            <a:pPr lvl="1"/>
            <a:r>
              <a:rPr lang="cs-CZ" dirty="0"/>
              <a:t>V běžných případech má objekt předávaný do funkce životnost přesahující dobu běhu funkce</a:t>
            </a:r>
          </a:p>
          <a:p>
            <a:pPr lvl="4"/>
            <a:r>
              <a:rPr lang="cs-CZ" dirty="0" err="1"/>
              <a:t>message</a:t>
            </a:r>
            <a:r>
              <a:rPr lang="cs-CZ" dirty="0"/>
              <a:t> m</a:t>
            </a:r>
            <a:r>
              <a:rPr lang="en-US" dirty="0"/>
              <a:t>("Hello"); print(m);</a:t>
            </a:r>
            <a:endParaRPr lang="cs-CZ" dirty="0"/>
          </a:p>
          <a:p>
            <a:pPr lvl="4"/>
            <a:r>
              <a:rPr lang="en-US" dirty="0"/>
              <a:t>auto p = std::</a:t>
            </a:r>
            <a:r>
              <a:rPr lang="en-US" dirty="0" err="1"/>
              <a:t>make_unique</a:t>
            </a:r>
            <a:r>
              <a:rPr lang="en-US" dirty="0"/>
              <a:t>&lt;message&gt;("Hello");</a:t>
            </a:r>
            <a:r>
              <a:rPr lang="cs-CZ" dirty="0"/>
              <a:t> </a:t>
            </a:r>
            <a:r>
              <a:rPr lang="cs-CZ" dirty="0" err="1"/>
              <a:t>print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*</a:t>
            </a:r>
            <a:r>
              <a:rPr lang="en-US" dirty="0"/>
              <a:t>p);</a:t>
            </a:r>
            <a:endParaRPr lang="cs-CZ" dirty="0"/>
          </a:p>
          <a:p>
            <a:pPr lvl="2"/>
            <a:r>
              <a:rPr lang="cs-CZ" dirty="0"/>
              <a:t>Anonymní objekt má zaručenu životnost do konce příkazu:</a:t>
            </a:r>
          </a:p>
          <a:p>
            <a:pPr lvl="4"/>
            <a:r>
              <a:rPr lang="en-US" dirty="0"/>
              <a:t>print(</a:t>
            </a:r>
            <a:r>
              <a:rPr lang="cs-CZ" dirty="0" err="1">
                <a:solidFill>
                  <a:srgbClr val="C00000"/>
                </a:solidFill>
              </a:rPr>
              <a:t>message</a:t>
            </a:r>
            <a:r>
              <a:rPr lang="en-US" dirty="0"/>
              <a:t>("Hello"));</a:t>
            </a:r>
            <a:r>
              <a:rPr lang="cs-CZ" dirty="0"/>
              <a:t>	</a:t>
            </a:r>
          </a:p>
          <a:p>
            <a:pPr lvl="3"/>
            <a:r>
              <a:rPr lang="cs-CZ" dirty="0"/>
              <a:t>vytváří anonymní objekt typu </a:t>
            </a:r>
            <a:r>
              <a:rPr lang="cs-CZ" dirty="0" err="1"/>
              <a:t>message</a:t>
            </a:r>
            <a:endParaRPr lang="cs-CZ" dirty="0"/>
          </a:p>
          <a:p>
            <a:pPr lvl="4"/>
            <a:r>
              <a:rPr lang="cs-CZ" dirty="0" err="1"/>
              <a:t>print</a:t>
            </a:r>
            <a:r>
              <a:rPr lang="en-US" dirty="0"/>
              <a:t>(</a:t>
            </a:r>
            <a:r>
              <a:rPr lang="cs-CZ" dirty="0">
                <a:solidFill>
                  <a:srgbClr val="C00000"/>
                </a:solidFill>
              </a:rPr>
              <a:t>*</a:t>
            </a:r>
            <a:r>
              <a:rPr lang="en-US" dirty="0">
                <a:solidFill>
                  <a:srgbClr val="C00000"/>
                </a:solidFill>
              </a:rPr>
              <a:t>std::</a:t>
            </a:r>
            <a:r>
              <a:rPr lang="en-US" dirty="0" err="1">
                <a:solidFill>
                  <a:srgbClr val="C00000"/>
                </a:solidFill>
              </a:rPr>
              <a:t>make_unique</a:t>
            </a:r>
            <a:r>
              <a:rPr lang="en-US" dirty="0">
                <a:solidFill>
                  <a:srgbClr val="C00000"/>
                </a:solidFill>
              </a:rPr>
              <a:t>&lt;message&gt;</a:t>
            </a:r>
            <a:r>
              <a:rPr lang="en-US" dirty="0"/>
              <a:t>("Hello"));</a:t>
            </a:r>
            <a:r>
              <a:rPr lang="cs-CZ" dirty="0"/>
              <a:t>	// NONSENSE		</a:t>
            </a:r>
          </a:p>
          <a:p>
            <a:pPr lvl="3"/>
            <a:r>
              <a:rPr lang="cs-CZ" dirty="0"/>
              <a:t>neefektivní, ale funkční</a:t>
            </a:r>
          </a:p>
          <a:p>
            <a:pPr lvl="3"/>
            <a:r>
              <a:rPr lang="cs-CZ" dirty="0" err="1"/>
              <a:t>make_unique</a:t>
            </a:r>
            <a:r>
              <a:rPr lang="cs-CZ" dirty="0"/>
              <a:t> vrací hodnotou, výsledek je dočasně uložen v anonymním objektu</a:t>
            </a:r>
          </a:p>
          <a:p>
            <a:pPr lvl="3"/>
            <a:r>
              <a:rPr lang="cs-CZ" dirty="0"/>
              <a:t>objekt </a:t>
            </a:r>
            <a:r>
              <a:rPr lang="cs-CZ" dirty="0" err="1"/>
              <a:t>message</a:t>
            </a:r>
            <a:r>
              <a:rPr lang="cs-CZ" dirty="0"/>
              <a:t> je </a:t>
            </a:r>
            <a:r>
              <a:rPr lang="cs-CZ" dirty="0" err="1"/>
              <a:t>dealokován</a:t>
            </a:r>
            <a:r>
              <a:rPr lang="cs-CZ" dirty="0"/>
              <a:t> zánikem chytrého ukazatele na konci příkazu</a:t>
            </a:r>
          </a:p>
          <a:p>
            <a:pPr lvl="1"/>
            <a:r>
              <a:rPr lang="cs-CZ" dirty="0"/>
              <a:t>Příklady, kdy objekt v parametru stihne zaniknout, jsou krkolomné</a:t>
            </a:r>
          </a:p>
          <a:p>
            <a:pPr lvl="2"/>
            <a:r>
              <a:rPr lang="cs-CZ" dirty="0"/>
              <a:t>Předpokládá se, že se jim programátor vyhne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strange</a:t>
            </a:r>
            <a:r>
              <a:rPr lang="cs-CZ" dirty="0"/>
              <a:t>(</a:t>
            </a:r>
            <a:r>
              <a:rPr lang="cs-CZ" dirty="0" err="1"/>
              <a:t>vector</a:t>
            </a:r>
            <a:r>
              <a:rPr lang="en-US" dirty="0"/>
              <a:t>&lt;message&gt; &amp; v, const message &amp; m) </a:t>
            </a:r>
          </a:p>
          <a:p>
            <a:pPr lvl="4"/>
            <a:r>
              <a:rPr lang="en-US" dirty="0"/>
              <a:t>{ </a:t>
            </a:r>
            <a:r>
              <a:rPr lang="en-US" dirty="0" err="1"/>
              <a:t>v.pop_back</a:t>
            </a:r>
            <a:r>
              <a:rPr lang="cs-CZ" dirty="0"/>
              <a:t>()</a:t>
            </a:r>
            <a:r>
              <a:rPr lang="en-US" dirty="0"/>
              <a:t>;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m.data</a:t>
            </a:r>
            <a:r>
              <a:rPr lang="en-US" dirty="0"/>
              <a:t>; }</a:t>
            </a:r>
          </a:p>
          <a:p>
            <a:pPr lvl="4"/>
            <a:r>
              <a:rPr lang="cs-CZ" dirty="0" err="1"/>
              <a:t>vector</a:t>
            </a:r>
            <a:r>
              <a:rPr lang="en-US" dirty="0"/>
              <a:t>&lt;message&gt; k(1, message("Hello"));</a:t>
            </a:r>
          </a:p>
          <a:p>
            <a:pPr lvl="4"/>
            <a:r>
              <a:rPr lang="en-US" dirty="0"/>
              <a:t>strange( k, </a:t>
            </a:r>
            <a:r>
              <a:rPr lang="en-US" dirty="0" err="1"/>
              <a:t>k.back</a:t>
            </a:r>
            <a:r>
              <a:rPr lang="en-US" dirty="0"/>
              <a:t>());</a:t>
            </a:r>
          </a:p>
          <a:p>
            <a:pPr lvl="2"/>
            <a:r>
              <a:rPr lang="cs-CZ" dirty="0"/>
              <a:t>Často spojeny s </a:t>
            </a:r>
            <a:r>
              <a:rPr lang="cs-CZ" dirty="0" err="1"/>
              <a:t>race</a:t>
            </a:r>
            <a:r>
              <a:rPr lang="cs-CZ" dirty="0"/>
              <a:t> </a:t>
            </a:r>
            <a:r>
              <a:rPr lang="cs-CZ" dirty="0" err="1"/>
              <a:t>condition</a:t>
            </a:r>
            <a:endParaRPr lang="cs-CZ" dirty="0"/>
          </a:p>
          <a:p>
            <a:pPr lvl="4"/>
            <a:r>
              <a:rPr lang="cs-CZ" dirty="0" err="1"/>
              <a:t>message</a:t>
            </a:r>
            <a:r>
              <a:rPr lang="cs-CZ" dirty="0"/>
              <a:t> m("Hello");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async</a:t>
            </a:r>
            <a:r>
              <a:rPr lang="cs-CZ" dirty="0"/>
              <a:t>(</a:t>
            </a:r>
            <a:r>
              <a:rPr lang="cs-CZ" dirty="0" err="1"/>
              <a:t>print</a:t>
            </a:r>
            <a:r>
              <a:rPr lang="cs-CZ" dirty="0"/>
              <a:t>, </a:t>
            </a:r>
            <a:r>
              <a:rPr lang="en-US" dirty="0"/>
              <a:t>std::ref(</a:t>
            </a:r>
            <a:r>
              <a:rPr lang="cs-CZ" dirty="0"/>
              <a:t>m))</a:t>
            </a:r>
            <a:r>
              <a:rPr lang="en-US" dirty="0"/>
              <a:t>;</a:t>
            </a:r>
            <a:endParaRPr lang="cs-CZ" dirty="0"/>
          </a:p>
          <a:p>
            <a:pPr lvl="3"/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async</a:t>
            </a:r>
            <a:r>
              <a:rPr lang="cs-CZ" dirty="0"/>
              <a:t> </a:t>
            </a:r>
            <a:r>
              <a:rPr lang="en-US" dirty="0" err="1"/>
              <a:t>vy</a:t>
            </a:r>
            <a:r>
              <a:rPr lang="cs-CZ" dirty="0"/>
              <a:t>volá </a:t>
            </a:r>
            <a:r>
              <a:rPr lang="cs-CZ" dirty="0" err="1"/>
              <a:t>print</a:t>
            </a:r>
            <a:r>
              <a:rPr lang="cs-CZ" dirty="0"/>
              <a:t>(m) v jiném vlákně;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ref</a:t>
            </a:r>
            <a:r>
              <a:rPr lang="cs-CZ" dirty="0"/>
              <a:t> vynucuje předání do vlákna odkazem</a:t>
            </a:r>
          </a:p>
        </p:txBody>
      </p:sp>
    </p:spTree>
    <p:extLst>
      <p:ext uri="{BB962C8B-B14F-4D97-AF65-F5344CB8AC3E}">
        <p14:creationId xmlns:p14="http://schemas.microsoft.com/office/powerpoint/2010/main" val="34798690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8CCEE-2913-6F9C-8759-380D4DDA5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7EA96-A6F5-FBD7-D4C6-3B0C86DAF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Životnost objektů předávaných odkazem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81814-F3CC-7547-A569-25B1E3E75AD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/>
              <a:t>Ukládání odkazů na parametry je inherentně nebezpečné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message_decompressor</a:t>
            </a:r>
            <a:r>
              <a:rPr lang="en-US" dirty="0"/>
              <a:t> { </a:t>
            </a:r>
          </a:p>
          <a:p>
            <a:pPr lvl="4"/>
            <a:r>
              <a:rPr lang="en-US" dirty="0"/>
              <a:t>public: 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message_decompressor</a:t>
            </a:r>
            <a:r>
              <a:rPr lang="cs-CZ" dirty="0"/>
              <a:t>(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/>
              <a:t> </a:t>
            </a:r>
            <a:r>
              <a:rPr lang="en-US" dirty="0"/>
              <a:t>message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 : m_(m) {} 	// DANGEROUS</a:t>
            </a:r>
          </a:p>
          <a:p>
            <a:pPr lvl="4"/>
            <a:r>
              <a:rPr lang="en-US" dirty="0"/>
              <a:t>  std::string </a:t>
            </a:r>
            <a:r>
              <a:rPr lang="en-US" dirty="0" err="1"/>
              <a:t>decompress_data</a:t>
            </a:r>
            <a:r>
              <a:rPr lang="en-US" dirty="0"/>
              <a:t>() const { /*...*/ </a:t>
            </a:r>
            <a:r>
              <a:rPr lang="en-US" dirty="0" err="1">
                <a:solidFill>
                  <a:srgbClr val="C00000"/>
                </a:solidFill>
              </a:rPr>
              <a:t>m_.data</a:t>
            </a:r>
            <a:r>
              <a:rPr lang="en-US" dirty="0"/>
              <a:t> /*...*/ }</a:t>
            </a:r>
          </a:p>
          <a:p>
            <a:pPr lvl="4"/>
            <a:r>
              <a:rPr lang="en-US" dirty="0"/>
              <a:t>private: </a:t>
            </a:r>
          </a:p>
          <a:p>
            <a:pPr lvl="4"/>
            <a:r>
              <a:rPr lang="en-US" dirty="0">
                <a:solidFill>
                  <a:srgbClr val="C00000"/>
                </a:solidFill>
              </a:rPr>
              <a:t>  const</a:t>
            </a:r>
            <a:r>
              <a:rPr lang="en-US" dirty="0"/>
              <a:t> message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m_;</a:t>
            </a:r>
          </a:p>
          <a:p>
            <a:pPr lvl="4"/>
            <a:r>
              <a:rPr lang="en-US" dirty="0"/>
              <a:t>};</a:t>
            </a:r>
            <a:endParaRPr lang="cs-CZ" dirty="0"/>
          </a:p>
          <a:p>
            <a:pPr lvl="1"/>
            <a:r>
              <a:rPr lang="en-US" dirty="0" err="1"/>
              <a:t>Konstruktor</a:t>
            </a:r>
            <a:r>
              <a:rPr lang="en-US" dirty="0"/>
              <a:t> </a:t>
            </a:r>
            <a:r>
              <a:rPr lang="en-US" dirty="0" err="1"/>
              <a:t>ukl</a:t>
            </a:r>
            <a:r>
              <a:rPr lang="cs-CZ" dirty="0" err="1"/>
              <a:t>ádá</a:t>
            </a:r>
            <a:r>
              <a:rPr lang="cs-CZ" dirty="0"/>
              <a:t> odkaz na svůj parametr</a:t>
            </a:r>
          </a:p>
          <a:p>
            <a:pPr lvl="2"/>
            <a:r>
              <a:rPr lang="cs-CZ" dirty="0"/>
              <a:t>Vyžaduje životnost parametru přesahující dobu běhu konstruktoru</a:t>
            </a:r>
          </a:p>
          <a:p>
            <a:pPr lvl="2"/>
            <a:r>
              <a:rPr lang="cs-CZ" dirty="0"/>
              <a:t>Při zamýšleném použití to nemusí způsobovat problém: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print</a:t>
            </a:r>
            <a:r>
              <a:rPr lang="cs-CZ" dirty="0"/>
              <a:t>(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/>
              <a:t> </a:t>
            </a:r>
            <a:r>
              <a:rPr lang="en-US" dirty="0"/>
              <a:t>message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 { 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message_decompressor</a:t>
            </a:r>
            <a:r>
              <a:rPr lang="en-US" dirty="0"/>
              <a:t> d(m);</a:t>
            </a:r>
          </a:p>
          <a:p>
            <a:pPr lvl="4"/>
            <a:r>
              <a:rPr lang="en-US" dirty="0"/>
              <a:t>  std::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d.decompress_data</a:t>
            </a:r>
            <a:r>
              <a:rPr lang="en-US" dirty="0"/>
              <a:t>();</a:t>
            </a:r>
          </a:p>
          <a:p>
            <a:pPr lvl="4"/>
            <a:r>
              <a:rPr lang="en-US" dirty="0"/>
              <a:t>}</a:t>
            </a:r>
          </a:p>
          <a:p>
            <a:pPr lvl="2"/>
            <a:r>
              <a:rPr lang="cs-CZ" dirty="0"/>
              <a:t>Chybné použití je nenápadné</a:t>
            </a:r>
          </a:p>
          <a:p>
            <a:pPr lvl="4"/>
            <a:r>
              <a:rPr lang="en-US" dirty="0" err="1"/>
              <a:t>message_decompressor</a:t>
            </a:r>
            <a:r>
              <a:rPr lang="en-US" dirty="0"/>
              <a:t> d(m</a:t>
            </a:r>
            <a:r>
              <a:rPr lang="cs-CZ" dirty="0" err="1"/>
              <a:t>essage</a:t>
            </a:r>
            <a:r>
              <a:rPr lang="cs-CZ" dirty="0"/>
              <a:t>("Hello")</a:t>
            </a:r>
            <a:r>
              <a:rPr lang="en-US" dirty="0"/>
              <a:t>);</a:t>
            </a:r>
            <a:endParaRPr lang="cs-CZ" dirty="0"/>
          </a:p>
          <a:p>
            <a:pPr lvl="4"/>
            <a:r>
              <a:rPr lang="en-US" dirty="0"/>
              <a:t>std::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d.decompress_data</a:t>
            </a:r>
            <a:r>
              <a:rPr lang="en-US" dirty="0"/>
              <a:t>();</a:t>
            </a:r>
            <a:r>
              <a:rPr lang="cs-CZ" dirty="0"/>
              <a:t>	// CRASH</a:t>
            </a:r>
            <a:endParaRPr lang="en-US" dirty="0"/>
          </a:p>
          <a:p>
            <a:pPr lvl="2"/>
            <a:r>
              <a:rPr lang="en-US" dirty="0" err="1"/>
              <a:t>Probl</a:t>
            </a:r>
            <a:r>
              <a:rPr lang="cs-CZ" dirty="0" err="1"/>
              <a:t>ém</a:t>
            </a:r>
            <a:r>
              <a:rPr lang="cs-CZ" dirty="0"/>
              <a:t> skrytý za jinou funkcí</a:t>
            </a:r>
          </a:p>
          <a:p>
            <a:pPr lvl="4"/>
            <a:r>
              <a:rPr lang="cs-CZ" dirty="0" err="1"/>
              <a:t>message_decompressor</a:t>
            </a:r>
            <a:r>
              <a:rPr lang="cs-CZ" dirty="0"/>
              <a:t> </a:t>
            </a:r>
            <a:r>
              <a:rPr lang="cs-CZ" dirty="0" err="1"/>
              <a:t>get_decompressor</a:t>
            </a:r>
            <a:r>
              <a:rPr lang="cs-CZ" dirty="0"/>
              <a:t>(</a:t>
            </a:r>
            <a:r>
              <a:rPr lang="cs-CZ" dirty="0" err="1"/>
              <a:t>const</a:t>
            </a:r>
            <a:r>
              <a:rPr lang="cs-CZ" dirty="0"/>
              <a:t> </a:t>
            </a:r>
            <a:r>
              <a:rPr lang="cs-CZ" dirty="0" err="1"/>
              <a:t>message</a:t>
            </a:r>
            <a:r>
              <a:rPr lang="cs-CZ" dirty="0"/>
              <a:t> </a:t>
            </a:r>
            <a:r>
              <a:rPr lang="en-US" dirty="0"/>
              <a:t>&amp;</a:t>
            </a:r>
            <a:r>
              <a:rPr lang="cs-CZ" dirty="0"/>
              <a:t>)</a:t>
            </a:r>
            <a:r>
              <a:rPr lang="en-US" dirty="0"/>
              <a:t>;		// DANGEROUS</a:t>
            </a:r>
            <a:endParaRPr lang="cs-CZ" dirty="0"/>
          </a:p>
          <a:p>
            <a:pPr lvl="2"/>
            <a:r>
              <a:rPr lang="cs-CZ" dirty="0"/>
              <a:t>Problém</a:t>
            </a:r>
            <a:r>
              <a:rPr lang="en-US" dirty="0"/>
              <a:t> </a:t>
            </a:r>
            <a:r>
              <a:rPr lang="en-US" dirty="0" err="1"/>
              <a:t>zp</a:t>
            </a:r>
            <a:r>
              <a:rPr lang="cs-CZ" dirty="0" err="1"/>
              <a:t>ůsobený</a:t>
            </a:r>
            <a:r>
              <a:rPr lang="cs-CZ" dirty="0"/>
              <a:t> implicitní konverzí</a:t>
            </a:r>
          </a:p>
          <a:p>
            <a:pPr lvl="4"/>
            <a:r>
              <a:rPr lang="cs-CZ" dirty="0" err="1"/>
              <a:t>string_decoder</a:t>
            </a:r>
            <a:r>
              <a:rPr lang="cs-CZ" dirty="0"/>
              <a:t> </a:t>
            </a:r>
            <a:r>
              <a:rPr lang="cs-CZ" dirty="0" err="1"/>
              <a:t>get_decoder</a:t>
            </a:r>
            <a:r>
              <a:rPr lang="cs-CZ" dirty="0"/>
              <a:t>(</a:t>
            </a:r>
            <a:r>
              <a:rPr lang="cs-CZ" dirty="0" err="1"/>
              <a:t>const</a:t>
            </a:r>
            <a:r>
              <a:rPr lang="cs-CZ" dirty="0"/>
              <a:t>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string</a:t>
            </a:r>
            <a:r>
              <a:rPr lang="cs-CZ" dirty="0"/>
              <a:t> </a:t>
            </a:r>
            <a:r>
              <a:rPr lang="en-US" dirty="0"/>
              <a:t>&amp;); 			// DANGEROUS</a:t>
            </a:r>
          </a:p>
          <a:p>
            <a:pPr lvl="4"/>
            <a:r>
              <a:rPr lang="cs-CZ" dirty="0"/>
              <a:t>auto d</a:t>
            </a:r>
            <a:r>
              <a:rPr lang="en-US" dirty="0"/>
              <a:t> = </a:t>
            </a:r>
            <a:r>
              <a:rPr lang="en-US" dirty="0" err="1"/>
              <a:t>get_decoder</a:t>
            </a:r>
            <a:r>
              <a:rPr lang="en-US" dirty="0"/>
              <a:t>(</a:t>
            </a:r>
            <a:r>
              <a:rPr lang="en-US" dirty="0" err="1"/>
              <a:t>argv</a:t>
            </a:r>
            <a:r>
              <a:rPr lang="en-US" dirty="0"/>
              <a:t>[1]</a:t>
            </a:r>
            <a:r>
              <a:rPr lang="cs-CZ" dirty="0"/>
              <a:t>)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std::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d.decode_data</a:t>
            </a:r>
            <a:r>
              <a:rPr lang="en-US" dirty="0"/>
              <a:t>();		// CRASH</a:t>
            </a:r>
          </a:p>
          <a:p>
            <a:pPr lvl="3"/>
            <a:r>
              <a:rPr lang="en-US" dirty="0" err="1"/>
              <a:t>string_decoder</a:t>
            </a:r>
            <a:r>
              <a:rPr lang="en-US" dirty="0"/>
              <a:t> d </a:t>
            </a:r>
            <a:r>
              <a:rPr lang="en-US" dirty="0" err="1"/>
              <a:t>obsahuje</a:t>
            </a:r>
            <a:r>
              <a:rPr lang="en-US" dirty="0"/>
              <a:t> </a:t>
            </a:r>
            <a:r>
              <a:rPr lang="en-US" dirty="0" err="1"/>
              <a:t>odkaz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do</a:t>
            </a:r>
            <a:r>
              <a:rPr lang="cs-CZ" dirty="0"/>
              <a:t>časný objekt typu</a:t>
            </a:r>
            <a:r>
              <a:rPr lang="en-US" dirty="0"/>
              <a:t> std::string</a:t>
            </a:r>
            <a:r>
              <a:rPr lang="cs-CZ" dirty="0"/>
              <a:t> vzniklý konverzí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46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odkazů v</a:t>
            </a:r>
            <a:r>
              <a:rPr lang="en-US" dirty="0"/>
              <a:t>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/>
              <a:t>Reference</a:t>
            </a:r>
          </a:p>
          <a:p>
            <a:pPr lvl="4"/>
            <a:r>
              <a:rPr lang="en-US" dirty="0"/>
              <a:t>T &amp;</a:t>
            </a:r>
            <a:r>
              <a:rPr lang="cs-CZ" dirty="0"/>
              <a:t>, </a:t>
            </a:r>
            <a:r>
              <a:rPr lang="en-US" dirty="0" err="1"/>
              <a:t>const</a:t>
            </a:r>
            <a:r>
              <a:rPr lang="en-US" dirty="0"/>
              <a:t> T &amp;</a:t>
            </a:r>
            <a:r>
              <a:rPr lang="cs-CZ" dirty="0"/>
              <a:t>, T </a:t>
            </a:r>
            <a:r>
              <a:rPr lang="en-US" dirty="0"/>
              <a:t>&amp;&amp;</a:t>
            </a:r>
            <a:endParaRPr lang="cs-CZ" dirty="0"/>
          </a:p>
          <a:p>
            <a:pPr lvl="2"/>
            <a:r>
              <a:rPr lang="cs-CZ" dirty="0"/>
              <a:t>Vestavěno v</a:t>
            </a:r>
            <a:r>
              <a:rPr lang="en-US" dirty="0"/>
              <a:t> C++</a:t>
            </a:r>
            <a:endParaRPr lang="cs-CZ" dirty="0"/>
          </a:p>
          <a:p>
            <a:pPr lvl="2"/>
            <a:r>
              <a:rPr lang="cs-CZ" dirty="0"/>
              <a:t>Při inicializaci nasměrovány na objekt, </a:t>
            </a:r>
            <a:r>
              <a:rPr lang="cs-CZ" b="1" dirty="0"/>
              <a:t>nelze je přesměrovat</a:t>
            </a:r>
          </a:p>
          <a:p>
            <a:pPr lvl="2"/>
            <a:r>
              <a:rPr lang="cs-CZ" dirty="0"/>
              <a:t>Při použití syntakticky identické s hodnotami</a:t>
            </a:r>
            <a:r>
              <a:rPr lang="en-US" dirty="0"/>
              <a:t> </a:t>
            </a:r>
            <a:r>
              <a:rPr lang="cs-CZ" dirty="0"/>
              <a:t>(</a:t>
            </a:r>
            <a:r>
              <a:rPr lang="en-US" dirty="0"/>
              <a:t>r</a:t>
            </a:r>
            <a:r>
              <a:rPr lang="cs-CZ" dirty="0"/>
              <a:t>.</a:t>
            </a:r>
            <a:r>
              <a:rPr lang="en-US" dirty="0"/>
              <a:t>a</a:t>
            </a:r>
            <a:r>
              <a:rPr lang="cs-CZ" dirty="0"/>
              <a:t>)</a:t>
            </a:r>
            <a:endParaRPr lang="en-US" dirty="0"/>
          </a:p>
          <a:p>
            <a:pPr lvl="1"/>
            <a:r>
              <a:rPr lang="cs-CZ" dirty="0"/>
              <a:t>(Syrové) ukazatele</a:t>
            </a:r>
          </a:p>
          <a:p>
            <a:pPr lvl="4"/>
            <a:r>
              <a:rPr lang="cs-CZ" dirty="0"/>
              <a:t>T </a:t>
            </a:r>
            <a:r>
              <a:rPr lang="en-US" dirty="0"/>
              <a:t>*, </a:t>
            </a:r>
            <a:r>
              <a:rPr lang="en-US" dirty="0" err="1"/>
              <a:t>const</a:t>
            </a:r>
            <a:r>
              <a:rPr lang="en-US" dirty="0"/>
              <a:t> T *</a:t>
            </a:r>
            <a:endParaRPr lang="cs-CZ" dirty="0"/>
          </a:p>
          <a:p>
            <a:pPr lvl="2"/>
            <a:r>
              <a:rPr lang="cs-CZ" dirty="0"/>
              <a:t>Vestavěno v</a:t>
            </a:r>
            <a:r>
              <a:rPr lang="en-US" dirty="0"/>
              <a:t> </a:t>
            </a:r>
            <a:r>
              <a:rPr lang="cs-CZ" dirty="0"/>
              <a:t>C/C++</a:t>
            </a:r>
          </a:p>
          <a:p>
            <a:pPr lvl="2"/>
            <a:r>
              <a:rPr lang="cs-CZ" dirty="0"/>
              <a:t>Vyžaduje speciální operátory pro přístup k hodnotě (*</a:t>
            </a:r>
            <a:r>
              <a:rPr lang="en-US" dirty="0"/>
              <a:t>p</a:t>
            </a:r>
            <a:r>
              <a:rPr lang="cs-CZ" dirty="0"/>
              <a:t>, </a:t>
            </a:r>
            <a:r>
              <a:rPr lang="en-US" dirty="0"/>
              <a:t>p-&gt;a</a:t>
            </a:r>
            <a:r>
              <a:rPr lang="cs-CZ" dirty="0"/>
              <a:t>)</a:t>
            </a:r>
          </a:p>
          <a:p>
            <a:pPr lvl="2"/>
            <a:r>
              <a:rPr lang="cs-CZ" b="1" dirty="0"/>
              <a:t>Ukazatelová aritmetika </a:t>
            </a:r>
            <a:r>
              <a:rPr lang="cs-CZ" dirty="0"/>
              <a:t>pro přístup k sousedním hodnotám v polích</a:t>
            </a:r>
          </a:p>
          <a:p>
            <a:pPr lvl="2"/>
            <a:r>
              <a:rPr lang="cs-CZ" dirty="0"/>
              <a:t>Ruční</a:t>
            </a:r>
            <a:r>
              <a:rPr lang="en-US" dirty="0"/>
              <a:t> </a:t>
            </a:r>
            <a:r>
              <a:rPr lang="cs-CZ" dirty="0"/>
              <a:t>dealokace</a:t>
            </a:r>
            <a:r>
              <a:rPr lang="en-US" dirty="0"/>
              <a:t> – </a:t>
            </a:r>
            <a:r>
              <a:rPr lang="en-US" b="1" dirty="0" err="1"/>
              <a:t>pou</a:t>
            </a:r>
            <a:r>
              <a:rPr lang="cs-CZ" b="1" dirty="0"/>
              <a:t>žívání ve významu vlastníka je dnes nevhodné</a:t>
            </a:r>
            <a:endParaRPr lang="en-US" b="1" dirty="0"/>
          </a:p>
          <a:p>
            <a:pPr lvl="1"/>
            <a:r>
              <a:rPr lang="cs-CZ" dirty="0"/>
              <a:t>Chytré ukazatele</a:t>
            </a:r>
            <a:endParaRPr lang="en-US" dirty="0"/>
          </a:p>
          <a:p>
            <a:pPr lvl="4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shared_ptr</a:t>
            </a:r>
            <a:r>
              <a:rPr lang="en-US" dirty="0"/>
              <a:t>&lt; T&gt;,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unique_ptr</a:t>
            </a:r>
            <a:r>
              <a:rPr lang="en-US" dirty="0"/>
              <a:t>&lt; T&gt;</a:t>
            </a:r>
            <a:endParaRPr lang="cs-CZ" dirty="0"/>
          </a:p>
          <a:p>
            <a:pPr lvl="2"/>
            <a:r>
              <a:rPr lang="cs-CZ" dirty="0"/>
              <a:t>Šablony tříd ve </a:t>
            </a:r>
            <a:r>
              <a:rPr lang="en-US" dirty="0"/>
              <a:t>standard</a:t>
            </a:r>
            <a:r>
              <a:rPr lang="cs-CZ" dirty="0"/>
              <a:t>ní knihovně C++</a:t>
            </a:r>
          </a:p>
          <a:p>
            <a:pPr lvl="2"/>
            <a:r>
              <a:rPr lang="cs-CZ" dirty="0"/>
              <a:t>Operátory pro přístup shodné se syrovými ukazateli</a:t>
            </a:r>
            <a:r>
              <a:rPr lang="en-US" dirty="0"/>
              <a:t> </a:t>
            </a:r>
            <a:r>
              <a:rPr lang="cs-CZ" dirty="0"/>
              <a:t>(*</a:t>
            </a:r>
            <a:r>
              <a:rPr lang="en-US" dirty="0"/>
              <a:t>p</a:t>
            </a:r>
            <a:r>
              <a:rPr lang="cs-CZ" dirty="0"/>
              <a:t>, </a:t>
            </a:r>
            <a:r>
              <a:rPr lang="en-US" dirty="0"/>
              <a:t>p-&gt;a</a:t>
            </a:r>
            <a:r>
              <a:rPr lang="cs-CZ" dirty="0"/>
              <a:t>)</a:t>
            </a:r>
          </a:p>
          <a:p>
            <a:pPr lvl="2"/>
            <a:r>
              <a:rPr lang="cs-CZ" b="1" dirty="0"/>
              <a:t>Reprezentují vlastnictví </a:t>
            </a:r>
            <a:r>
              <a:rPr lang="cs-CZ" dirty="0"/>
              <a:t>– zrušení posledního odkazu vyvolává dealokaci</a:t>
            </a:r>
            <a:endParaRPr lang="en-US" dirty="0"/>
          </a:p>
          <a:p>
            <a:pPr lvl="1"/>
            <a:r>
              <a:rPr lang="en-US" dirty="0" err="1"/>
              <a:t>Iter</a:t>
            </a:r>
            <a:r>
              <a:rPr lang="cs-CZ" dirty="0"/>
              <a:t>átory</a:t>
            </a:r>
            <a:endParaRPr lang="en-US" dirty="0"/>
          </a:p>
          <a:p>
            <a:pPr lvl="4"/>
            <a:r>
              <a:rPr lang="en-US" dirty="0"/>
              <a:t>K::iterator, K::const_iterator</a:t>
            </a:r>
          </a:p>
          <a:p>
            <a:pPr lvl="2"/>
            <a:r>
              <a:rPr lang="cs-CZ" dirty="0"/>
              <a:t>Třídy spojené s každým druhem kontejneru </a:t>
            </a:r>
            <a:r>
              <a:rPr lang="en-US" dirty="0"/>
              <a:t>(</a:t>
            </a:r>
            <a:r>
              <a:rPr lang="cs-CZ" dirty="0"/>
              <a:t>K</a:t>
            </a:r>
            <a:r>
              <a:rPr lang="en-US" dirty="0"/>
              <a:t>) </a:t>
            </a:r>
            <a:r>
              <a:rPr lang="cs-CZ" dirty="0"/>
              <a:t>ve </a:t>
            </a:r>
            <a:r>
              <a:rPr lang="en-US" dirty="0"/>
              <a:t>standard</a:t>
            </a:r>
            <a:r>
              <a:rPr lang="cs-CZ" dirty="0"/>
              <a:t>ní knihovně C++</a:t>
            </a:r>
            <a:endParaRPr lang="en-US" dirty="0"/>
          </a:p>
          <a:p>
            <a:pPr lvl="2"/>
            <a:r>
              <a:rPr lang="en-US" dirty="0" err="1"/>
              <a:t>Vraceny</a:t>
            </a:r>
            <a:r>
              <a:rPr lang="en-US" dirty="0"/>
              <a:t> </a:t>
            </a:r>
            <a:r>
              <a:rPr lang="en-US" dirty="0" err="1"/>
              <a:t>metodami</a:t>
            </a:r>
            <a:r>
              <a:rPr lang="en-US" dirty="0"/>
              <a:t> </a:t>
            </a:r>
            <a:r>
              <a:rPr lang="en-US" dirty="0" err="1"/>
              <a:t>kontejner</a:t>
            </a:r>
            <a:r>
              <a:rPr lang="cs-CZ" dirty="0"/>
              <a:t>ů jako </a:t>
            </a:r>
            <a:r>
              <a:rPr lang="cs-CZ" b="1" dirty="0"/>
              <a:t>odkazy na prvky kontejnerů</a:t>
            </a:r>
          </a:p>
          <a:p>
            <a:pPr lvl="2"/>
            <a:r>
              <a:rPr lang="cs-CZ" dirty="0"/>
              <a:t>Operátory pro přístup shodné se syrovými ukazateli</a:t>
            </a:r>
            <a:r>
              <a:rPr lang="en-US" dirty="0"/>
              <a:t> </a:t>
            </a:r>
            <a:r>
              <a:rPr lang="cs-CZ" dirty="0"/>
              <a:t>(*</a:t>
            </a:r>
            <a:r>
              <a:rPr lang="en-US" dirty="0"/>
              <a:t>p</a:t>
            </a:r>
            <a:r>
              <a:rPr lang="cs-CZ" dirty="0"/>
              <a:t>, </a:t>
            </a:r>
            <a:r>
              <a:rPr lang="en-US" dirty="0"/>
              <a:t>p-&gt;a</a:t>
            </a:r>
            <a:r>
              <a:rPr lang="cs-CZ" dirty="0"/>
              <a:t>)</a:t>
            </a:r>
          </a:p>
          <a:p>
            <a:pPr lvl="2"/>
            <a:r>
              <a:rPr lang="cs-CZ" b="1" dirty="0"/>
              <a:t>Ukazatelová aritmetika </a:t>
            </a:r>
            <a:r>
              <a:rPr lang="cs-CZ" dirty="0"/>
              <a:t>pro přístup k sousedním hodnotám v kontejneru</a:t>
            </a:r>
          </a:p>
        </p:txBody>
      </p:sp>
    </p:spTree>
    <p:extLst>
      <p:ext uri="{BB962C8B-B14F-4D97-AF65-F5344CB8AC3E}">
        <p14:creationId xmlns:p14="http://schemas.microsoft.com/office/powerpoint/2010/main" val="22525580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2C959-E36A-77A6-EC4A-EFF26BEFC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56F6B-4FBE-C728-FB29-ECCB18C49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Životnost objektů předávaných odkazem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82F82-F737-EFC0-32C3-30027815134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/>
              <a:t>Bezpečnější řešení používá </a:t>
            </a:r>
            <a:r>
              <a:rPr lang="en-US" dirty="0" err="1"/>
              <a:t>parametr</a:t>
            </a:r>
            <a:r>
              <a:rPr lang="en-US" dirty="0"/>
              <a:t> </a:t>
            </a:r>
            <a:r>
              <a:rPr lang="en-US" dirty="0" err="1"/>
              <a:t>typu</a:t>
            </a:r>
            <a:r>
              <a:rPr lang="en-US" dirty="0"/>
              <a:t> </a:t>
            </a:r>
            <a:r>
              <a:rPr lang="cs-CZ" dirty="0"/>
              <a:t>ukazatel</a:t>
            </a:r>
            <a:endParaRPr lang="en-US" dirty="0"/>
          </a:p>
          <a:p>
            <a:pPr lvl="2"/>
            <a:r>
              <a:rPr lang="cs-CZ" dirty="0"/>
              <a:t>Pokaždé, když funkce ukládá odkaz na parametr někam, kde přežije návrat z funkce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message_decompressor</a:t>
            </a:r>
            <a:r>
              <a:rPr lang="en-US" dirty="0"/>
              <a:t> { </a:t>
            </a:r>
          </a:p>
          <a:p>
            <a:pPr lvl="4"/>
            <a:r>
              <a:rPr lang="en-US" dirty="0"/>
              <a:t>public: 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message_decompressor</a:t>
            </a:r>
            <a:r>
              <a:rPr lang="cs-CZ" dirty="0"/>
              <a:t>(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/>
              <a:t> </a:t>
            </a:r>
            <a:r>
              <a:rPr lang="en-US" dirty="0"/>
              <a:t>message </a:t>
            </a:r>
            <a:r>
              <a:rPr lang="cs-CZ" dirty="0">
                <a:solidFill>
                  <a:srgbClr val="C00000"/>
                </a:solidFill>
              </a:rPr>
              <a:t>*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 : m_(m) {}</a:t>
            </a:r>
          </a:p>
          <a:p>
            <a:pPr lvl="4"/>
            <a:r>
              <a:rPr lang="en-US" dirty="0"/>
              <a:t>  std::string </a:t>
            </a:r>
            <a:r>
              <a:rPr lang="en-US" dirty="0" err="1"/>
              <a:t>decompress_data</a:t>
            </a:r>
            <a:r>
              <a:rPr lang="en-US" dirty="0"/>
              <a:t>() const { /*...*/ </a:t>
            </a:r>
            <a:r>
              <a:rPr lang="en-US" dirty="0">
                <a:solidFill>
                  <a:srgbClr val="C00000"/>
                </a:solidFill>
              </a:rPr>
              <a:t>m_-&gt;data</a:t>
            </a:r>
            <a:r>
              <a:rPr lang="en-US" dirty="0"/>
              <a:t> /*...*/ }</a:t>
            </a:r>
          </a:p>
          <a:p>
            <a:pPr lvl="4"/>
            <a:r>
              <a:rPr lang="en-US" dirty="0"/>
              <a:t>private: </a:t>
            </a:r>
          </a:p>
          <a:p>
            <a:pPr lvl="4"/>
            <a:r>
              <a:rPr lang="en-US" dirty="0">
                <a:solidFill>
                  <a:srgbClr val="C00000"/>
                </a:solidFill>
              </a:rPr>
              <a:t>  const</a:t>
            </a:r>
            <a:r>
              <a:rPr lang="en-US" dirty="0"/>
              <a:t> message </a:t>
            </a:r>
            <a:r>
              <a:rPr lang="cs-CZ" dirty="0">
                <a:solidFill>
                  <a:srgbClr val="C00000"/>
                </a:solidFill>
              </a:rPr>
              <a:t>*</a:t>
            </a:r>
            <a:r>
              <a:rPr lang="en-US" dirty="0"/>
              <a:t> m_;</a:t>
            </a:r>
          </a:p>
          <a:p>
            <a:pPr lvl="4"/>
            <a:r>
              <a:rPr lang="en-US" dirty="0"/>
              <a:t>};</a:t>
            </a:r>
            <a:endParaRPr lang="cs-CZ" dirty="0"/>
          </a:p>
          <a:p>
            <a:pPr lvl="2"/>
            <a:r>
              <a:rPr lang="cs-CZ" dirty="0"/>
              <a:t>Použití ukazatele u datové položky v tomto příkladě nesouvisí s hlavním problémem</a:t>
            </a:r>
          </a:p>
          <a:p>
            <a:pPr lvl="3"/>
            <a:r>
              <a:rPr lang="cs-CZ" dirty="0"/>
              <a:t>odstraní vedlejší problém: objekty obsahující reference nelze přiřazovat</a:t>
            </a:r>
          </a:p>
          <a:p>
            <a:pPr lvl="1"/>
            <a:r>
              <a:rPr lang="en-US" dirty="0" err="1"/>
              <a:t>Ukazatel</a:t>
            </a:r>
            <a:r>
              <a:rPr lang="en-US" dirty="0"/>
              <a:t> v </a:t>
            </a:r>
            <a:r>
              <a:rPr lang="en-US" dirty="0" err="1"/>
              <a:t>parametru</a:t>
            </a:r>
            <a:r>
              <a:rPr lang="en-US" dirty="0"/>
              <a:t> </a:t>
            </a:r>
            <a:r>
              <a:rPr lang="en-US" dirty="0" err="1"/>
              <a:t>vynucuje</a:t>
            </a:r>
            <a:r>
              <a:rPr lang="cs-CZ" dirty="0"/>
              <a:t> použití operátoru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p</a:t>
            </a:r>
            <a:r>
              <a:rPr lang="cs-CZ" dirty="0" err="1"/>
              <a:t>ři</a:t>
            </a:r>
            <a:r>
              <a:rPr lang="cs-CZ" dirty="0"/>
              <a:t> volání</a:t>
            </a:r>
          </a:p>
          <a:p>
            <a:pPr lvl="2"/>
            <a:r>
              <a:rPr lang="cs-CZ" dirty="0"/>
              <a:t>Toto použití upozorní programátora na </a:t>
            </a:r>
            <a:r>
              <a:rPr lang="en-US" dirty="0" err="1"/>
              <a:t>potenci</a:t>
            </a:r>
            <a:r>
              <a:rPr lang="cs-CZ" dirty="0" err="1"/>
              <a:t>ální</a:t>
            </a:r>
            <a:r>
              <a:rPr lang="cs-CZ" dirty="0"/>
              <a:t> problém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print</a:t>
            </a:r>
            <a:r>
              <a:rPr lang="cs-CZ" dirty="0"/>
              <a:t>(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/>
              <a:t> </a:t>
            </a:r>
            <a:r>
              <a:rPr lang="en-US" dirty="0"/>
              <a:t>message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 { 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message_decompressor</a:t>
            </a:r>
            <a:r>
              <a:rPr lang="en-US" dirty="0"/>
              <a:t> d(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m);</a:t>
            </a:r>
            <a:r>
              <a:rPr lang="cs-CZ" dirty="0"/>
              <a:t>	// no </a:t>
            </a:r>
            <a:r>
              <a:rPr lang="cs-CZ" dirty="0" err="1"/>
              <a:t>problem</a:t>
            </a:r>
            <a:r>
              <a:rPr lang="cs-CZ" dirty="0"/>
              <a:t>, d has </a:t>
            </a:r>
            <a:r>
              <a:rPr lang="cs-CZ" dirty="0" err="1"/>
              <a:t>shorter</a:t>
            </a:r>
            <a:r>
              <a:rPr lang="cs-CZ" dirty="0"/>
              <a:t> </a:t>
            </a:r>
            <a:r>
              <a:rPr lang="cs-CZ" dirty="0" err="1"/>
              <a:t>lifetime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m</a:t>
            </a:r>
            <a:endParaRPr lang="en-US" dirty="0"/>
          </a:p>
          <a:p>
            <a:pPr lvl="4"/>
            <a:r>
              <a:rPr lang="en-US" dirty="0"/>
              <a:t>  std::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d.decompress_data</a:t>
            </a:r>
            <a:r>
              <a:rPr lang="en-US" dirty="0"/>
              <a:t>();</a:t>
            </a:r>
          </a:p>
          <a:p>
            <a:pPr lvl="4"/>
            <a:r>
              <a:rPr lang="en-US" dirty="0"/>
              <a:t>}</a:t>
            </a:r>
          </a:p>
          <a:p>
            <a:pPr lvl="2"/>
            <a:r>
              <a:rPr lang="cs-CZ" dirty="0"/>
              <a:t>Chybné použití způsobí chybové hlášení překladače</a:t>
            </a:r>
            <a:r>
              <a:rPr lang="en-US" dirty="0"/>
              <a:t>:</a:t>
            </a:r>
            <a:endParaRPr lang="cs-CZ" dirty="0"/>
          </a:p>
          <a:p>
            <a:pPr lvl="4"/>
            <a:r>
              <a:rPr lang="en-US" dirty="0" err="1"/>
              <a:t>message_decompressor</a:t>
            </a:r>
            <a:r>
              <a:rPr lang="en-US" dirty="0"/>
              <a:t> d(m</a:t>
            </a:r>
            <a:r>
              <a:rPr lang="cs-CZ" dirty="0" err="1"/>
              <a:t>essage</a:t>
            </a:r>
            <a:r>
              <a:rPr lang="cs-CZ" dirty="0"/>
              <a:t>("Hello")</a:t>
            </a:r>
            <a:r>
              <a:rPr lang="en-US" dirty="0"/>
              <a:t>);		</a:t>
            </a:r>
          </a:p>
          <a:p>
            <a:pPr lvl="3"/>
            <a:r>
              <a:rPr lang="en-US" dirty="0"/>
              <a:t>cannot convert </a:t>
            </a:r>
            <a:r>
              <a:rPr lang="en-US" dirty="0">
                <a:solidFill>
                  <a:srgbClr val="C00000"/>
                </a:solidFill>
              </a:rPr>
              <a:t>message</a:t>
            </a:r>
            <a:r>
              <a:rPr lang="en-US" dirty="0"/>
              <a:t> to </a:t>
            </a:r>
            <a:r>
              <a:rPr lang="en-US" dirty="0">
                <a:solidFill>
                  <a:srgbClr val="C00000"/>
                </a:solidFill>
              </a:rPr>
              <a:t>const message*</a:t>
            </a:r>
            <a:endParaRPr lang="cs-CZ" dirty="0">
              <a:solidFill>
                <a:srgbClr val="C00000"/>
              </a:solidFill>
            </a:endParaRPr>
          </a:p>
          <a:p>
            <a:pPr lvl="4"/>
            <a:r>
              <a:rPr lang="en-US" dirty="0" err="1"/>
              <a:t>message_decompressor</a:t>
            </a:r>
            <a:r>
              <a:rPr lang="en-US" dirty="0"/>
              <a:t> d(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m</a:t>
            </a:r>
            <a:r>
              <a:rPr lang="cs-CZ" dirty="0" err="1"/>
              <a:t>essage</a:t>
            </a:r>
            <a:r>
              <a:rPr lang="cs-CZ" dirty="0"/>
              <a:t>("Hello")</a:t>
            </a:r>
            <a:r>
              <a:rPr lang="en-US" dirty="0"/>
              <a:t>);	</a:t>
            </a:r>
          </a:p>
          <a:p>
            <a:pPr lvl="3"/>
            <a:r>
              <a:rPr lang="en-US" dirty="0"/>
              <a:t>operator&amp; requires an </a:t>
            </a:r>
            <a:r>
              <a:rPr lang="en-US" dirty="0">
                <a:solidFill>
                  <a:srgbClr val="C00000"/>
                </a:solidFill>
              </a:rPr>
              <a:t>L-value</a:t>
            </a:r>
            <a:endParaRPr lang="cs-CZ" dirty="0">
              <a:solidFill>
                <a:srgbClr val="C00000"/>
              </a:solidFill>
            </a:endParaRPr>
          </a:p>
          <a:p>
            <a:pPr lvl="4"/>
            <a:r>
              <a:rPr lang="cs-CZ" dirty="0" err="1"/>
              <a:t>string_decoder</a:t>
            </a:r>
            <a:r>
              <a:rPr lang="cs-CZ" dirty="0"/>
              <a:t> </a:t>
            </a:r>
            <a:r>
              <a:rPr lang="cs-CZ" dirty="0" err="1"/>
              <a:t>get_decoder</a:t>
            </a:r>
            <a:r>
              <a:rPr lang="cs-CZ" dirty="0"/>
              <a:t>(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/>
              <a:t>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string</a:t>
            </a:r>
            <a:r>
              <a:rPr lang="cs-CZ" dirty="0"/>
              <a:t> </a:t>
            </a:r>
            <a:r>
              <a:rPr lang="en-US" dirty="0">
                <a:solidFill>
                  <a:srgbClr val="C00000"/>
                </a:solidFill>
              </a:rPr>
              <a:t>*</a:t>
            </a:r>
            <a:r>
              <a:rPr lang="en-US" dirty="0"/>
              <a:t>);</a:t>
            </a:r>
          </a:p>
          <a:p>
            <a:pPr lvl="4"/>
            <a:r>
              <a:rPr lang="cs-CZ" dirty="0"/>
              <a:t>auto d</a:t>
            </a:r>
            <a:r>
              <a:rPr lang="en-US" dirty="0"/>
              <a:t> = </a:t>
            </a:r>
            <a:r>
              <a:rPr lang="en-US" dirty="0" err="1"/>
              <a:t>get_decoder</a:t>
            </a:r>
            <a:r>
              <a:rPr lang="en-US" dirty="0"/>
              <a:t>(</a:t>
            </a:r>
            <a:r>
              <a:rPr lang="en-US" dirty="0" err="1"/>
              <a:t>argv</a:t>
            </a:r>
            <a:r>
              <a:rPr lang="en-US" dirty="0"/>
              <a:t>[1]</a:t>
            </a:r>
            <a:r>
              <a:rPr lang="cs-CZ" dirty="0"/>
              <a:t>)</a:t>
            </a:r>
            <a:r>
              <a:rPr lang="en-US" dirty="0"/>
              <a:t>;</a:t>
            </a:r>
          </a:p>
          <a:p>
            <a:pPr lvl="3"/>
            <a:r>
              <a:rPr lang="en-US" dirty="0"/>
              <a:t>cannot convert </a:t>
            </a:r>
            <a:r>
              <a:rPr lang="en-US" dirty="0">
                <a:solidFill>
                  <a:srgbClr val="C00000"/>
                </a:solidFill>
              </a:rPr>
              <a:t>char*</a:t>
            </a:r>
            <a:r>
              <a:rPr lang="en-US" dirty="0"/>
              <a:t> to </a:t>
            </a:r>
            <a:r>
              <a:rPr lang="en-US" dirty="0">
                <a:solidFill>
                  <a:srgbClr val="C00000"/>
                </a:solidFill>
              </a:rPr>
              <a:t>const std::string*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350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FDC04-2C9D-88CB-84AD-1D87657F5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04E11-99D3-4DBB-B3EA-F9C9AC741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Používání referencí a ukazatelů jako parametrů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223BD-9E9C-AC81-933D-4A626BE6EAE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/>
              <a:t>Funkce, která převezme (spolu-)vlastnictví</a:t>
            </a:r>
          </a:p>
          <a:p>
            <a:pPr lvl="2"/>
            <a:r>
              <a:rPr lang="cs-CZ" dirty="0"/>
              <a:t>Výlučné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send</a:t>
            </a:r>
            <a:r>
              <a:rPr lang="cs-CZ" dirty="0"/>
              <a:t>( </a:t>
            </a:r>
            <a:r>
              <a:rPr lang="cs-CZ" dirty="0" err="1"/>
              <a:t>std</a:t>
            </a:r>
            <a:r>
              <a:rPr lang="en-US" dirty="0"/>
              <a:t>::</a:t>
            </a:r>
            <a:r>
              <a:rPr lang="cs-CZ" dirty="0" err="1"/>
              <a:t>unique_ptr</a:t>
            </a:r>
            <a:r>
              <a:rPr lang="en-US" dirty="0"/>
              <a:t>&lt;message&gt; </a:t>
            </a:r>
            <a:r>
              <a:rPr lang="en-US" dirty="0">
                <a:solidFill>
                  <a:srgbClr val="C00000"/>
                </a:solidFill>
              </a:rPr>
              <a:t>&amp;&amp;</a:t>
            </a:r>
            <a:r>
              <a:rPr lang="en-US" dirty="0"/>
              <a:t> p);</a:t>
            </a:r>
          </a:p>
          <a:p>
            <a:pPr lvl="2"/>
            <a:r>
              <a:rPr lang="cs-CZ" dirty="0"/>
              <a:t>Sdílené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send</a:t>
            </a:r>
            <a:r>
              <a:rPr lang="cs-CZ" dirty="0"/>
              <a:t>( </a:t>
            </a:r>
            <a:r>
              <a:rPr lang="cs-CZ" dirty="0" err="1"/>
              <a:t>std</a:t>
            </a:r>
            <a:r>
              <a:rPr lang="en-US" dirty="0"/>
              <a:t>::shared</a:t>
            </a:r>
            <a:r>
              <a:rPr lang="cs-CZ" dirty="0"/>
              <a:t>_</a:t>
            </a:r>
            <a:r>
              <a:rPr lang="cs-CZ" dirty="0" err="1"/>
              <a:t>ptr</a:t>
            </a:r>
            <a:r>
              <a:rPr lang="en-US" dirty="0"/>
              <a:t>&lt;message&gt; p);</a:t>
            </a:r>
          </a:p>
          <a:p>
            <a:pPr lvl="3"/>
            <a:r>
              <a:rPr lang="en-US" dirty="0"/>
              <a:t>Nebo </a:t>
            </a:r>
            <a:r>
              <a:rPr lang="en-US" dirty="0" err="1"/>
              <a:t>dvojice</a:t>
            </a:r>
            <a:r>
              <a:rPr lang="en-US" dirty="0"/>
              <a:t> </a:t>
            </a:r>
            <a:r>
              <a:rPr lang="en-US" dirty="0" err="1"/>
              <a:t>funkc</a:t>
            </a:r>
            <a:r>
              <a:rPr lang="cs-CZ" dirty="0"/>
              <a:t>í</a:t>
            </a:r>
            <a:r>
              <a:rPr lang="en-US" dirty="0"/>
              <a:t> s </a:t>
            </a:r>
            <a:r>
              <a:rPr lang="en-US" dirty="0" err="1"/>
              <a:t>parametry</a:t>
            </a:r>
            <a:r>
              <a:rPr lang="cs-CZ" dirty="0"/>
              <a:t>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a </a:t>
            </a:r>
            <a:r>
              <a:rPr lang="en-US" dirty="0">
                <a:solidFill>
                  <a:srgbClr val="C00000"/>
                </a:solidFill>
              </a:rPr>
              <a:t>&amp;&amp;</a:t>
            </a:r>
          </a:p>
          <a:p>
            <a:pPr lvl="2"/>
            <a:r>
              <a:rPr lang="cs-CZ" dirty="0"/>
              <a:t>U chytrých ukazatelů lze deklarovat </a:t>
            </a:r>
            <a:r>
              <a:rPr lang="cs-CZ" dirty="0" err="1"/>
              <a:t>read-only</a:t>
            </a:r>
            <a:r>
              <a:rPr lang="cs-CZ" dirty="0"/>
              <a:t> přístup k objektu</a:t>
            </a:r>
          </a:p>
          <a:p>
            <a:pPr lvl="3"/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unique_ptr</a:t>
            </a:r>
            <a:r>
              <a:rPr lang="en-US" dirty="0"/>
              <a:t>&lt;</a:t>
            </a:r>
            <a:r>
              <a:rPr lang="en-US" dirty="0">
                <a:solidFill>
                  <a:srgbClr val="C00000"/>
                </a:solidFill>
              </a:rPr>
              <a:t>const</a:t>
            </a:r>
            <a:r>
              <a:rPr lang="en-US" dirty="0"/>
              <a:t> X&gt;</a:t>
            </a:r>
            <a:r>
              <a:rPr lang="cs-CZ" dirty="0"/>
              <a:t> </a:t>
            </a:r>
            <a:r>
              <a:rPr lang="en-US" dirty="0" err="1"/>
              <a:t>znamen</a:t>
            </a:r>
            <a:r>
              <a:rPr lang="cs-CZ" dirty="0"/>
              <a:t>á objekt, který je </a:t>
            </a:r>
            <a:r>
              <a:rPr lang="cs-CZ" dirty="0" err="1"/>
              <a:t>read-only</a:t>
            </a:r>
            <a:r>
              <a:rPr lang="cs-CZ" dirty="0"/>
              <a:t> po celou svou životnost</a:t>
            </a:r>
          </a:p>
          <a:p>
            <a:pPr lvl="3"/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shared_ptr</a:t>
            </a:r>
            <a:r>
              <a:rPr lang="en-US" dirty="0"/>
              <a:t>&lt;</a:t>
            </a:r>
            <a:r>
              <a:rPr lang="en-US" dirty="0">
                <a:solidFill>
                  <a:srgbClr val="C00000"/>
                </a:solidFill>
              </a:rPr>
              <a:t>const</a:t>
            </a:r>
            <a:r>
              <a:rPr lang="en-US" dirty="0"/>
              <a:t> X&gt;</a:t>
            </a:r>
            <a:r>
              <a:rPr lang="cs-CZ" dirty="0"/>
              <a:t> umožňuje </a:t>
            </a:r>
            <a:r>
              <a:rPr lang="cs-CZ" dirty="0" err="1"/>
              <a:t>read-only</a:t>
            </a:r>
            <a:r>
              <a:rPr lang="cs-CZ" dirty="0"/>
              <a:t> spoluvlastníka</a:t>
            </a:r>
            <a:endParaRPr lang="cs-CZ" i="1" dirty="0"/>
          </a:p>
          <a:p>
            <a:pPr lvl="1"/>
            <a:r>
              <a:rPr lang="cs-CZ" dirty="0"/>
              <a:t>Funkce, která nechce převzít (spolu-)vlastnictví</a:t>
            </a:r>
          </a:p>
          <a:p>
            <a:pPr lvl="2"/>
            <a:r>
              <a:rPr lang="cs-CZ" dirty="0"/>
              <a:t>Přistupující k objektu pouze uvnitř funkce: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print</a:t>
            </a:r>
            <a:r>
              <a:rPr lang="cs-CZ" dirty="0"/>
              <a:t>(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/>
              <a:t> </a:t>
            </a:r>
            <a:r>
              <a:rPr lang="en-US" dirty="0"/>
              <a:t>message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</a:t>
            </a:r>
            <a:r>
              <a:rPr lang="cs-CZ" dirty="0"/>
              <a:t>;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heal</a:t>
            </a:r>
            <a:r>
              <a:rPr lang="cs-CZ" dirty="0"/>
              <a:t>( monster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&amp;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</a:t>
            </a:r>
            <a:r>
              <a:rPr lang="cs-CZ" dirty="0"/>
              <a:t>;</a:t>
            </a:r>
          </a:p>
          <a:p>
            <a:pPr lvl="2"/>
            <a:r>
              <a:rPr lang="cs-CZ" dirty="0"/>
              <a:t>Ukládající </a:t>
            </a:r>
            <a:r>
              <a:rPr lang="cs-CZ" dirty="0" err="1"/>
              <a:t>nevlastnický</a:t>
            </a:r>
            <a:r>
              <a:rPr lang="cs-CZ" dirty="0"/>
              <a:t> odkaz </a:t>
            </a:r>
            <a:r>
              <a:rPr lang="cs-CZ" i="1" dirty="0"/>
              <a:t>(</a:t>
            </a:r>
            <a:r>
              <a:rPr lang="cs-CZ" b="1" i="1" dirty="0" err="1"/>
              <a:t>observer</a:t>
            </a:r>
            <a:r>
              <a:rPr lang="cs-CZ" i="1" dirty="0"/>
              <a:t>) </a:t>
            </a:r>
            <a:r>
              <a:rPr lang="cs-CZ" dirty="0"/>
              <a:t>na objekt na později:</a:t>
            </a:r>
          </a:p>
          <a:p>
            <a:pPr lvl="4"/>
            <a:r>
              <a:rPr lang="en-US" dirty="0" err="1"/>
              <a:t>message_decompressor</a:t>
            </a:r>
            <a:r>
              <a:rPr lang="en-US" dirty="0"/>
              <a:t>::</a:t>
            </a:r>
            <a:r>
              <a:rPr lang="en-US" dirty="0" err="1"/>
              <a:t>message_decompressor</a:t>
            </a:r>
            <a:r>
              <a:rPr lang="cs-CZ" dirty="0"/>
              <a:t>(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/>
              <a:t> </a:t>
            </a:r>
            <a:r>
              <a:rPr lang="en-US" dirty="0"/>
              <a:t>message </a:t>
            </a:r>
            <a:r>
              <a:rPr lang="cs-CZ" dirty="0">
                <a:solidFill>
                  <a:srgbClr val="C00000"/>
                </a:solidFill>
              </a:rPr>
              <a:t>*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);</a:t>
            </a:r>
            <a:endParaRPr lang="cs-CZ" dirty="0"/>
          </a:p>
          <a:p>
            <a:pPr lvl="4"/>
            <a:r>
              <a:rPr lang="en-US" dirty="0" err="1"/>
              <a:t>message_compressor</a:t>
            </a:r>
            <a:r>
              <a:rPr lang="en-US" dirty="0"/>
              <a:t>::</a:t>
            </a:r>
            <a:r>
              <a:rPr lang="en-US" dirty="0" err="1"/>
              <a:t>message_compressor</a:t>
            </a:r>
            <a:r>
              <a:rPr lang="cs-CZ" dirty="0"/>
              <a:t>( </a:t>
            </a:r>
            <a:r>
              <a:rPr lang="en-US" dirty="0"/>
              <a:t>message </a:t>
            </a:r>
            <a:r>
              <a:rPr lang="cs-CZ" dirty="0">
                <a:solidFill>
                  <a:srgbClr val="C00000"/>
                </a:solidFill>
              </a:rPr>
              <a:t>*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);</a:t>
            </a:r>
            <a:endParaRPr lang="cs-CZ" dirty="0"/>
          </a:p>
          <a:p>
            <a:pPr lvl="4"/>
            <a:r>
              <a:rPr lang="en-US" dirty="0" err="1"/>
              <a:t>message_decompressor</a:t>
            </a:r>
            <a:r>
              <a:rPr lang="cs-CZ" dirty="0"/>
              <a:t> </a:t>
            </a:r>
            <a:r>
              <a:rPr lang="cs-CZ" dirty="0" err="1"/>
              <a:t>create</a:t>
            </a:r>
            <a:r>
              <a:rPr lang="en-US" dirty="0"/>
              <a:t>_decompressor</a:t>
            </a:r>
            <a:r>
              <a:rPr lang="cs-CZ" dirty="0"/>
              <a:t>(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r>
              <a:rPr lang="cs-CZ" dirty="0"/>
              <a:t> </a:t>
            </a:r>
            <a:r>
              <a:rPr lang="en-US" dirty="0"/>
              <a:t>message </a:t>
            </a:r>
            <a:r>
              <a:rPr lang="cs-CZ" dirty="0">
                <a:solidFill>
                  <a:srgbClr val="C00000"/>
                </a:solidFill>
              </a:rPr>
              <a:t>*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);</a:t>
            </a:r>
            <a:endParaRPr lang="cs-CZ" dirty="0"/>
          </a:p>
          <a:p>
            <a:pPr lvl="4"/>
            <a:r>
              <a:rPr lang="en-US" dirty="0" err="1"/>
              <a:t>message_compressor</a:t>
            </a:r>
            <a:r>
              <a:rPr lang="cs-CZ" dirty="0"/>
              <a:t> </a:t>
            </a:r>
            <a:r>
              <a:rPr lang="cs-CZ" dirty="0" err="1"/>
              <a:t>create</a:t>
            </a:r>
            <a:r>
              <a:rPr lang="en-US" dirty="0"/>
              <a:t>_compressor</a:t>
            </a:r>
            <a:r>
              <a:rPr lang="cs-CZ" dirty="0"/>
              <a:t>( </a:t>
            </a:r>
            <a:r>
              <a:rPr lang="en-US" dirty="0"/>
              <a:t>message </a:t>
            </a:r>
            <a:r>
              <a:rPr lang="cs-CZ" dirty="0">
                <a:solidFill>
                  <a:srgbClr val="C00000"/>
                </a:solidFill>
              </a:rPr>
              <a:t>*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);</a:t>
            </a:r>
            <a:endParaRPr lang="cs-CZ" dirty="0"/>
          </a:p>
          <a:p>
            <a:pPr lvl="2"/>
            <a:r>
              <a:rPr lang="en-US" dirty="0"/>
              <a:t>R</a:t>
            </a:r>
            <a:r>
              <a:rPr lang="cs-CZ" dirty="0" err="1"/>
              <a:t>ead-only</a:t>
            </a:r>
            <a:r>
              <a:rPr lang="cs-CZ" dirty="0"/>
              <a:t> </a:t>
            </a:r>
            <a:r>
              <a:rPr lang="en-US" dirty="0"/>
              <a:t>p</a:t>
            </a:r>
            <a:r>
              <a:rPr lang="cs-CZ" dirty="0" err="1"/>
              <a:t>řípady</a:t>
            </a:r>
            <a:r>
              <a:rPr lang="en-US" dirty="0"/>
              <a:t> </a:t>
            </a:r>
            <a:r>
              <a:rPr lang="en-US" dirty="0" err="1"/>
              <a:t>odli</a:t>
            </a:r>
            <a:r>
              <a:rPr lang="cs-CZ" dirty="0" err="1"/>
              <a:t>šeny</a:t>
            </a:r>
            <a:r>
              <a:rPr lang="cs-CZ" dirty="0"/>
              <a:t> použitím </a:t>
            </a:r>
            <a:r>
              <a:rPr lang="cs-CZ" dirty="0" err="1">
                <a:solidFill>
                  <a:srgbClr val="C00000"/>
                </a:solidFill>
              </a:rPr>
              <a:t>const</a:t>
            </a:r>
            <a:endParaRPr lang="cs-CZ" dirty="0">
              <a:solidFill>
                <a:srgbClr val="C00000"/>
              </a:solidFill>
            </a:endParaRPr>
          </a:p>
          <a:p>
            <a:pPr lvl="1"/>
            <a:r>
              <a:rPr lang="cs-CZ" dirty="0"/>
              <a:t>Konverze chytrého ukazatele na </a:t>
            </a:r>
            <a:r>
              <a:rPr lang="cs-CZ" dirty="0">
                <a:solidFill>
                  <a:srgbClr val="C00000"/>
                </a:solidFill>
              </a:rPr>
              <a:t>*</a:t>
            </a:r>
          </a:p>
          <a:p>
            <a:pPr lvl="3"/>
            <a:r>
              <a:rPr lang="cs-CZ" dirty="0"/>
              <a:t>Pouze explicitní – upozorňuje programátora na existenci </a:t>
            </a:r>
            <a:r>
              <a:rPr lang="cs-CZ" dirty="0" err="1"/>
              <a:t>nevlastnických</a:t>
            </a:r>
            <a:r>
              <a:rPr lang="cs-CZ" dirty="0"/>
              <a:t> odkazů</a:t>
            </a:r>
          </a:p>
          <a:p>
            <a:pPr lvl="2"/>
            <a:r>
              <a:rPr lang="cs-CZ" dirty="0"/>
              <a:t>Metoda </a:t>
            </a:r>
            <a:r>
              <a:rPr lang="cs-CZ" dirty="0">
                <a:solidFill>
                  <a:srgbClr val="C00000"/>
                </a:solidFill>
              </a:rPr>
              <a:t>.</a:t>
            </a:r>
            <a:r>
              <a:rPr lang="cs-CZ" dirty="0" err="1">
                <a:solidFill>
                  <a:srgbClr val="C00000"/>
                </a:solidFill>
              </a:rPr>
              <a:t>get</a:t>
            </a:r>
            <a:r>
              <a:rPr lang="cs-CZ" dirty="0">
                <a:solidFill>
                  <a:srgbClr val="C00000"/>
                </a:solidFill>
              </a:rPr>
              <a:t>()</a:t>
            </a:r>
          </a:p>
          <a:p>
            <a:pPr lvl="2"/>
            <a:r>
              <a:rPr lang="cs-CZ" dirty="0"/>
              <a:t>Dvojice operátorů </a:t>
            </a:r>
            <a:r>
              <a:rPr lang="en-US" dirty="0">
                <a:solidFill>
                  <a:srgbClr val="C00000"/>
                </a:solidFill>
              </a:rPr>
              <a:t>&amp;*</a:t>
            </a:r>
          </a:p>
          <a:p>
            <a:pPr lvl="3"/>
            <a:r>
              <a:rPr lang="en-US" dirty="0"/>
              <a:t>Funk</a:t>
            </a:r>
            <a:r>
              <a:rPr lang="cs-CZ" dirty="0"/>
              <a:t>ční i pro </a:t>
            </a:r>
            <a:r>
              <a:rPr lang="cs-CZ" dirty="0" err="1"/>
              <a:t>iterátory</a:t>
            </a:r>
            <a:r>
              <a:rPr lang="cs-CZ" dirty="0"/>
              <a:t> a podobné </a:t>
            </a:r>
            <a:r>
              <a:rPr lang="cs-CZ" dirty="0" err="1"/>
              <a:t>pseudo</a:t>
            </a:r>
            <a:r>
              <a:rPr lang="cs-CZ" dirty="0"/>
              <a:t>-ukazatele, které nemají </a:t>
            </a:r>
            <a:r>
              <a:rPr lang="cs-CZ" dirty="0" err="1"/>
              <a:t>get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6897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A6C92-4AF9-6E4B-69F6-0FADFE9C9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FEEBF-6394-D93D-CFCF-9629F43F1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Ukl</a:t>
            </a:r>
            <a:r>
              <a:rPr lang="cs-CZ" dirty="0" err="1"/>
              <a:t>ádání</a:t>
            </a:r>
            <a:r>
              <a:rPr lang="cs-CZ" dirty="0"/>
              <a:t> </a:t>
            </a:r>
            <a:r>
              <a:rPr lang="cs-CZ" dirty="0" err="1"/>
              <a:t>nevlastnických</a:t>
            </a:r>
            <a:r>
              <a:rPr lang="cs-CZ" dirty="0"/>
              <a:t> odkazů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FB48A-52E3-1AD9-4D20-39F9461AE17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/>
              <a:t>Pokud funkce někam ukládá </a:t>
            </a:r>
            <a:r>
              <a:rPr lang="cs-CZ" dirty="0" err="1"/>
              <a:t>nevlastnický</a:t>
            </a:r>
            <a:r>
              <a:rPr lang="cs-CZ" dirty="0"/>
              <a:t> odkaz na objekt, je bezpečnější, když má parametr předávaný jako ukazatel</a:t>
            </a:r>
          </a:p>
          <a:p>
            <a:pPr lvl="4"/>
            <a:r>
              <a:rPr lang="en-US" dirty="0" err="1"/>
              <a:t>message_compressor</a:t>
            </a:r>
            <a:r>
              <a:rPr lang="cs-CZ" dirty="0"/>
              <a:t> </a:t>
            </a:r>
            <a:r>
              <a:rPr lang="cs-CZ" dirty="0" err="1"/>
              <a:t>create</a:t>
            </a:r>
            <a:r>
              <a:rPr lang="en-US" dirty="0"/>
              <a:t>_compressor</a:t>
            </a:r>
            <a:r>
              <a:rPr lang="cs-CZ" dirty="0"/>
              <a:t>( </a:t>
            </a:r>
            <a:r>
              <a:rPr lang="en-US" dirty="0"/>
              <a:t>message </a:t>
            </a:r>
            <a:r>
              <a:rPr lang="cs-CZ" dirty="0">
                <a:solidFill>
                  <a:srgbClr val="C00000"/>
                </a:solidFill>
              </a:rPr>
              <a:t>*</a:t>
            </a:r>
            <a:r>
              <a:rPr lang="en-US" dirty="0"/>
              <a:t> </a:t>
            </a:r>
            <a:r>
              <a:rPr lang="cs-CZ" dirty="0"/>
              <a:t>m</a:t>
            </a:r>
            <a:r>
              <a:rPr lang="en-US" dirty="0"/>
              <a:t>);</a:t>
            </a:r>
            <a:endParaRPr lang="cs-CZ" dirty="0"/>
          </a:p>
          <a:p>
            <a:pPr lvl="1"/>
            <a:r>
              <a:rPr lang="cs-CZ" dirty="0"/>
              <a:t>Řada funkcí standardní knihovny toto pozorování nerespektuje</a:t>
            </a:r>
            <a:endParaRPr lang="cs-CZ" dirty="0">
              <a:solidFill>
                <a:srgbClr val="C00000"/>
              </a:solidFill>
            </a:endParaRPr>
          </a:p>
          <a:p>
            <a:pPr lvl="3"/>
            <a:r>
              <a:rPr lang="cs-CZ" dirty="0"/>
              <a:t>Většinou z dobrých důvodů</a:t>
            </a:r>
          </a:p>
          <a:p>
            <a:pPr lvl="3"/>
            <a:r>
              <a:rPr lang="cs-CZ" dirty="0"/>
              <a:t>Programátoři si tyto případy musejí pamatovat a věnovat jejich použití zvláštní pozornost</a:t>
            </a:r>
            <a:endParaRPr lang="en-US" dirty="0"/>
          </a:p>
          <a:p>
            <a:pPr lvl="2"/>
            <a:r>
              <a:rPr lang="en-US" dirty="0" err="1"/>
              <a:t>Funkce</a:t>
            </a:r>
            <a:r>
              <a:rPr lang="en-US" dirty="0"/>
              <a:t> </a:t>
            </a:r>
            <a:r>
              <a:rPr lang="en-US" dirty="0" err="1"/>
              <a:t>vracej</a:t>
            </a:r>
            <a:r>
              <a:rPr lang="cs-CZ" dirty="0" err="1"/>
              <a:t>ící</a:t>
            </a:r>
            <a:r>
              <a:rPr lang="cs-CZ" dirty="0"/>
              <a:t> nějakou formu odkazu na svůj referencí předaný parametr</a:t>
            </a:r>
          </a:p>
          <a:p>
            <a:pPr lvl="4"/>
            <a:r>
              <a:rPr lang="cs-CZ" dirty="0" err="1"/>
              <a:t>std</a:t>
            </a:r>
            <a:r>
              <a:rPr lang="en-US" dirty="0"/>
              <a:t>::move, std::forward</a:t>
            </a:r>
            <a:endParaRPr lang="cs-CZ" dirty="0"/>
          </a:p>
          <a:p>
            <a:pPr lvl="3"/>
            <a:r>
              <a:rPr lang="cs-CZ" dirty="0"/>
              <a:t>Vrací R-</a:t>
            </a:r>
            <a:r>
              <a:rPr lang="cs-CZ" dirty="0" err="1"/>
              <a:t>value</a:t>
            </a:r>
            <a:r>
              <a:rPr lang="cs-CZ" dirty="0"/>
              <a:t> referenci na parametr</a:t>
            </a:r>
            <a:endParaRPr lang="en-US" dirty="0"/>
          </a:p>
          <a:p>
            <a:pPr lvl="4"/>
            <a:r>
              <a:rPr lang="en-US" dirty="0"/>
              <a:t>std::ref</a:t>
            </a:r>
            <a:r>
              <a:rPr lang="cs-CZ" dirty="0"/>
              <a:t>,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tie</a:t>
            </a:r>
            <a:endParaRPr lang="cs-CZ" dirty="0"/>
          </a:p>
          <a:p>
            <a:pPr lvl="3"/>
            <a:r>
              <a:rPr lang="cs-CZ" dirty="0"/>
              <a:t>Vrací hodnotou objekt simulující chování reference na parametr(y)</a:t>
            </a:r>
            <a:endParaRPr lang="en-US" dirty="0"/>
          </a:p>
          <a:p>
            <a:pPr lvl="4"/>
            <a:r>
              <a:rPr lang="en-US" dirty="0"/>
              <a:t>std::</a:t>
            </a:r>
            <a:r>
              <a:rPr lang="cs-CZ" dirty="0" err="1"/>
              <a:t>views</a:t>
            </a:r>
            <a:r>
              <a:rPr lang="cs-CZ" dirty="0"/>
              <a:t>::</a:t>
            </a:r>
            <a:r>
              <a:rPr lang="cs-CZ" dirty="0" err="1"/>
              <a:t>all</a:t>
            </a:r>
            <a:endParaRPr lang="en-US" dirty="0"/>
          </a:p>
          <a:p>
            <a:pPr lvl="3"/>
            <a:r>
              <a:rPr lang="cs-CZ" dirty="0"/>
              <a:t>Vrací objekt obsahující </a:t>
            </a:r>
            <a:r>
              <a:rPr lang="cs-CZ" dirty="0" err="1"/>
              <a:t>iterátory</a:t>
            </a:r>
            <a:r>
              <a:rPr lang="cs-CZ" dirty="0"/>
              <a:t> do kontejneru, předaného odkazem jako parametr</a:t>
            </a:r>
          </a:p>
          <a:p>
            <a:pPr lvl="2"/>
            <a:r>
              <a:rPr lang="cs-CZ" dirty="0"/>
              <a:t>Třídy, obsahující odkazy do objektů předaných jako parametr konstruktoru</a:t>
            </a:r>
          </a:p>
          <a:p>
            <a:pPr lvl="4"/>
            <a:r>
              <a:rPr lang="en-US" dirty="0"/>
              <a:t>std::</a:t>
            </a:r>
            <a:r>
              <a:rPr lang="en-US" dirty="0" err="1"/>
              <a:t>string_view</a:t>
            </a:r>
            <a:endParaRPr lang="cs-CZ" dirty="0"/>
          </a:p>
          <a:p>
            <a:pPr lvl="3"/>
            <a:r>
              <a:rPr lang="cs-CZ" dirty="0"/>
              <a:t>Objekt obsahující ukazatele na vnitřní data objektu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string</a:t>
            </a:r>
            <a:r>
              <a:rPr lang="cs-CZ" dirty="0"/>
              <a:t>, předaného konstruktoru</a:t>
            </a:r>
            <a:endParaRPr lang="en-US" dirty="0"/>
          </a:p>
          <a:p>
            <a:pPr lvl="4"/>
            <a:r>
              <a:rPr lang="en-US" dirty="0"/>
              <a:t>std::span</a:t>
            </a:r>
          </a:p>
          <a:p>
            <a:pPr lvl="3"/>
            <a:r>
              <a:rPr lang="cs-CZ" dirty="0"/>
              <a:t>Objekt obsahující ukazatele do pole, předaného (jedné z variant) konstruktoru</a:t>
            </a:r>
          </a:p>
          <a:p>
            <a:pPr lvl="2"/>
            <a:r>
              <a:rPr lang="cs-CZ" dirty="0"/>
              <a:t>Metody, vracející odkazy dovnitř objektu, na kterém jsou vyvolány</a:t>
            </a:r>
          </a:p>
          <a:p>
            <a:pPr lvl="4"/>
            <a:r>
              <a:rPr lang="en-US" dirty="0"/>
              <a:t>.</a:t>
            </a:r>
            <a:r>
              <a:rPr lang="en-US" dirty="0" err="1"/>
              <a:t>c_str</a:t>
            </a:r>
            <a:r>
              <a:rPr lang="en-US" dirty="0"/>
              <a:t>(), .data()</a:t>
            </a:r>
          </a:p>
          <a:p>
            <a:pPr lvl="3"/>
            <a:r>
              <a:rPr lang="cs-CZ" dirty="0"/>
              <a:t>Vrací ukazatel</a:t>
            </a:r>
            <a:r>
              <a:rPr lang="en-US" dirty="0"/>
              <a:t> (*) </a:t>
            </a:r>
            <a:r>
              <a:rPr lang="en-US" dirty="0" err="1"/>
              <a:t>na</a:t>
            </a:r>
            <a:r>
              <a:rPr lang="en-US" dirty="0"/>
              <a:t> data </a:t>
            </a:r>
            <a:r>
              <a:rPr lang="en-US" dirty="0" err="1"/>
              <a:t>uvnit</a:t>
            </a:r>
            <a:r>
              <a:rPr lang="cs-CZ" dirty="0"/>
              <a:t>ř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string</a:t>
            </a:r>
            <a:r>
              <a:rPr lang="cs-CZ" dirty="0"/>
              <a:t>/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vector</a:t>
            </a:r>
            <a:r>
              <a:rPr lang="cs-CZ" dirty="0"/>
              <a:t>/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array</a:t>
            </a:r>
            <a:endParaRPr lang="en-US" dirty="0"/>
          </a:p>
          <a:p>
            <a:pPr lvl="4"/>
            <a:r>
              <a:rPr lang="cs-CZ" dirty="0"/>
              <a:t>.</a:t>
            </a:r>
            <a:r>
              <a:rPr lang="cs-CZ" dirty="0" err="1"/>
              <a:t>begin</a:t>
            </a:r>
            <a:r>
              <a:rPr lang="en-US" dirty="0"/>
              <a:t>(), .end(),</a:t>
            </a:r>
            <a:r>
              <a:rPr lang="cs-CZ" dirty="0"/>
              <a:t> .</a:t>
            </a:r>
            <a:r>
              <a:rPr lang="cs-CZ" dirty="0" err="1"/>
              <a:t>find</a:t>
            </a:r>
            <a:r>
              <a:rPr lang="cs-CZ" dirty="0"/>
              <a:t>(), ...</a:t>
            </a:r>
          </a:p>
          <a:p>
            <a:pPr lvl="3"/>
            <a:r>
              <a:rPr lang="cs-CZ" dirty="0"/>
              <a:t>Vrací </a:t>
            </a:r>
            <a:r>
              <a:rPr lang="cs-CZ" dirty="0" err="1"/>
              <a:t>iterátor</a:t>
            </a:r>
            <a:r>
              <a:rPr lang="cs-CZ"/>
              <a:t> </a:t>
            </a:r>
            <a:r>
              <a:rPr lang="cs-CZ" dirty="0"/>
              <a:t>ukazující </a:t>
            </a:r>
            <a:r>
              <a:rPr lang="cs-CZ"/>
              <a:t>na element </a:t>
            </a:r>
            <a:r>
              <a:rPr lang="cs-CZ" dirty="0"/>
              <a:t>kontejneru</a:t>
            </a:r>
          </a:p>
          <a:p>
            <a:pPr lvl="3"/>
            <a:r>
              <a:rPr lang="cs-CZ" dirty="0" err="1"/>
              <a:t>begin</a:t>
            </a:r>
            <a:r>
              <a:rPr lang="cs-CZ" dirty="0"/>
              <a:t> a end existují i jako globální funkce</a:t>
            </a:r>
          </a:p>
        </p:txBody>
      </p:sp>
    </p:spTree>
    <p:extLst>
      <p:ext uri="{BB962C8B-B14F-4D97-AF65-F5344CB8AC3E}">
        <p14:creationId xmlns:p14="http://schemas.microsoft.com/office/powerpoint/2010/main" val="858905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Návratové hodnoty funkcí</a:t>
            </a:r>
            <a:endParaRPr lang="cs-CZ" noProof="1"/>
          </a:p>
        </p:txBody>
      </p:sp>
    </p:spTree>
    <p:extLst>
      <p:ext uri="{BB962C8B-B14F-4D97-AF65-F5344CB8AC3E}">
        <p14:creationId xmlns:p14="http://schemas.microsoft.com/office/powerpoint/2010/main" val="30365916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Předávání návratových hodnot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cs-CZ" dirty="0"/>
              <a:t>Pravidla pro typy </a:t>
            </a:r>
            <a:r>
              <a:rPr lang="cs-CZ" b="1" dirty="0"/>
              <a:t>návratových hodnot</a:t>
            </a:r>
            <a:endParaRPr lang="en-US" dirty="0"/>
          </a:p>
          <a:p>
            <a:pPr lvl="1"/>
            <a:r>
              <a:rPr lang="cs-CZ" dirty="0"/>
              <a:t>Pokud funkce </a:t>
            </a:r>
            <a:r>
              <a:rPr lang="cs-CZ" u="sng" dirty="0">
                <a:solidFill>
                  <a:schemeClr val="accent1"/>
                </a:solidFill>
              </a:rPr>
              <a:t>zpřístupňuje objekt </a:t>
            </a:r>
            <a:r>
              <a:rPr lang="cs-CZ" dirty="0"/>
              <a:t>v nějaké datové struktuře (např. operator</a:t>
            </a:r>
            <a:r>
              <a:rPr lang="en-US" dirty="0"/>
              <a:t>[])</a:t>
            </a:r>
            <a:endParaRPr lang="cs-CZ" dirty="0"/>
          </a:p>
          <a:p>
            <a:pPr lvl="2"/>
            <a:r>
              <a:rPr lang="cs-CZ" dirty="0"/>
              <a:t>a pokud chcete dovolit modifikaci tohoto objektu</a:t>
            </a:r>
            <a:endParaRPr lang="en-US" dirty="0"/>
          </a:p>
          <a:p>
            <a:pPr lvl="3"/>
            <a:r>
              <a:rPr lang="cs-CZ" dirty="0"/>
              <a:t>použijte modifikovatelnou referenci</a:t>
            </a:r>
            <a:r>
              <a:rPr lang="en-US" dirty="0"/>
              <a:t>: </a:t>
            </a:r>
            <a:r>
              <a:rPr lang="en-US" b="1" dirty="0"/>
              <a:t>T &amp;</a:t>
            </a:r>
          </a:p>
          <a:p>
            <a:pPr lvl="2"/>
            <a:r>
              <a:rPr lang="cs-CZ" dirty="0"/>
              <a:t>jinak</a:t>
            </a:r>
            <a:endParaRPr lang="en-US" dirty="0"/>
          </a:p>
          <a:p>
            <a:pPr lvl="3"/>
            <a:r>
              <a:rPr lang="cs-CZ" dirty="0"/>
              <a:t>použijte konstatní referenci</a:t>
            </a:r>
            <a:r>
              <a:rPr lang="en-US" dirty="0"/>
              <a:t>: </a:t>
            </a:r>
            <a:r>
              <a:rPr lang="cs-CZ" b="1" dirty="0"/>
              <a:t>const </a:t>
            </a:r>
            <a:r>
              <a:rPr lang="en-US" b="1" dirty="0"/>
              <a:t>T &amp;</a:t>
            </a:r>
          </a:p>
          <a:p>
            <a:pPr lvl="2"/>
            <a:r>
              <a:rPr lang="cs-CZ" dirty="0"/>
              <a:t>Vracený o</a:t>
            </a:r>
            <a:r>
              <a:rPr lang="en-US" dirty="0" err="1"/>
              <a:t>bjekt</a:t>
            </a:r>
            <a:r>
              <a:rPr lang="en-US" dirty="0"/>
              <a:t> </a:t>
            </a:r>
            <a:r>
              <a:rPr lang="en-US" b="1" u="sng" dirty="0">
                <a:solidFill>
                  <a:srgbClr val="FF0000"/>
                </a:solidFill>
              </a:rPr>
              <a:t>MUS</a:t>
            </a:r>
            <a:r>
              <a:rPr lang="cs-CZ" b="1" u="sng" dirty="0">
                <a:solidFill>
                  <a:srgbClr val="FF0000"/>
                </a:solidFill>
              </a:rPr>
              <a:t>Í PŘEŽÍT </a:t>
            </a:r>
            <a:r>
              <a:rPr lang="cs-CZ" dirty="0"/>
              <a:t>alespoň chvíli </a:t>
            </a:r>
            <a:r>
              <a:rPr lang="cs-CZ" b="1" u="sng" dirty="0">
                <a:solidFill>
                  <a:srgbClr val="FF0000"/>
                </a:solidFill>
              </a:rPr>
              <a:t>PO NÁVRATU Z FUNKCE</a:t>
            </a:r>
            <a:endParaRPr lang="en-US" b="1" u="sng" dirty="0">
              <a:solidFill>
                <a:srgbClr val="FF0000"/>
              </a:solidFill>
            </a:endParaRPr>
          </a:p>
          <a:p>
            <a:pPr lvl="1"/>
            <a:r>
              <a:rPr lang="cs-CZ" dirty="0">
                <a:solidFill>
                  <a:schemeClr val="accent1"/>
                </a:solidFill>
              </a:rPr>
              <a:t>Ve všech ostatních případech</a:t>
            </a:r>
          </a:p>
          <a:p>
            <a:pPr lvl="2"/>
            <a:r>
              <a:rPr lang="cs-CZ" dirty="0">
                <a:solidFill>
                  <a:schemeClr val="accent1"/>
                </a:solidFill>
              </a:rPr>
              <a:t>předávejte hodnotou</a:t>
            </a:r>
            <a:r>
              <a:rPr lang="en-US" dirty="0"/>
              <a:t>: </a:t>
            </a:r>
            <a:r>
              <a:rPr lang="en-US" b="1" dirty="0"/>
              <a:t>T</a:t>
            </a:r>
            <a:endParaRPr lang="cs-CZ" b="1" dirty="0"/>
          </a:p>
          <a:p>
            <a:pPr lvl="2"/>
            <a:r>
              <a:rPr lang="en-US" dirty="0" err="1"/>
              <a:t>Nepou</a:t>
            </a:r>
            <a:r>
              <a:rPr lang="cs-CZ" dirty="0"/>
              <a:t>žívejte </a:t>
            </a:r>
            <a:r>
              <a:rPr lang="cs-CZ" b="1" dirty="0"/>
              <a:t>std::move</a:t>
            </a:r>
            <a:r>
              <a:rPr lang="cs-CZ" dirty="0"/>
              <a:t> v příkaze return, pokud v něm je lokální proměnná </a:t>
            </a:r>
          </a:p>
          <a:p>
            <a:pPr lvl="2"/>
            <a:r>
              <a:rPr lang="cs-CZ" dirty="0"/>
              <a:t>Překladače mají právo (a někdy povinnost) provést tzv. copy/move-elision</a:t>
            </a:r>
          </a:p>
          <a:p>
            <a:pPr lvl="3"/>
            <a:r>
              <a:rPr lang="cs-CZ" dirty="0"/>
              <a:t>ztotožnění vraceného objektu s pomocnou proměnnou připravenou pro návratovou hodnotu v místě volání funkce</a:t>
            </a:r>
          </a:p>
          <a:p>
            <a:pPr lvl="3"/>
            <a:r>
              <a:rPr lang="cs-CZ" dirty="0"/>
              <a:t>optimalizace s pozorovatelným efektem na chování programu!</a:t>
            </a:r>
          </a:p>
          <a:p>
            <a:pPr lvl="3"/>
            <a:endParaRPr lang="en-US" dirty="0"/>
          </a:p>
          <a:p>
            <a:pPr lvl="1"/>
            <a:endParaRPr lang="cs-CZ" b="1" dirty="0"/>
          </a:p>
          <a:p>
            <a:pPr lvl="1"/>
            <a:r>
              <a:rPr lang="cs-CZ" b="1" u="sng" dirty="0">
                <a:solidFill>
                  <a:srgbClr val="FF0000"/>
                </a:solidFill>
              </a:rPr>
              <a:t>POKUD FUNKCE POČÍTÁ </a:t>
            </a:r>
            <a:r>
              <a:rPr lang="cs-CZ" dirty="0"/>
              <a:t>či konstruuje vracenou hodnotu, </a:t>
            </a:r>
            <a:r>
              <a:rPr lang="cs-CZ" b="1" u="sng" dirty="0">
                <a:solidFill>
                  <a:srgbClr val="FF0000"/>
                </a:solidFill>
              </a:rPr>
              <a:t>NEMŮŽE VRACET ODKAZ</a:t>
            </a:r>
          </a:p>
          <a:p>
            <a:pPr lvl="2"/>
            <a:r>
              <a:rPr lang="cs-CZ" dirty="0"/>
              <a:t>spočtená/zkonstruovaná hodnota je uložena pouze v lokálních objektech, a ty v okamžiku návratu z funkce zaniknou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98160" y="3429000"/>
            <a:ext cx="596756" cy="246221"/>
          </a:xfrm>
          <a:prstGeom prst="rect">
            <a:avLst/>
          </a:prstGeom>
          <a:solidFill>
            <a:schemeClr val="accent5"/>
          </a:solidFill>
        </p:spPr>
        <p:txBody>
          <a:bodyPr wrap="none" lIns="36000" tIns="0" rIns="36000" bIns="0"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chemeClr val="bg1"/>
                </a:solidFill>
              </a:rPr>
              <a:t>C++1</a:t>
            </a:r>
            <a:r>
              <a:rPr lang="cs-CZ" sz="1600" dirty="0">
                <a:solidFill>
                  <a:schemeClr val="bg1"/>
                </a:solidFill>
              </a:rPr>
              <a:t>7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6" name="Picture 2" descr="GHS-pictogram-skull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8027" y="1358977"/>
            <a:ext cx="971600" cy="9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45305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Vracení odkazem</a:t>
            </a:r>
            <a:endParaRPr lang="cs-CZ" noProof="1"/>
          </a:p>
        </p:txBody>
      </p:sp>
    </p:spTree>
    <p:extLst>
      <p:ext uri="{BB962C8B-B14F-4D97-AF65-F5344CB8AC3E}">
        <p14:creationId xmlns:p14="http://schemas.microsoft.com/office/powerpoint/2010/main" val="35388147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vracející odkazem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Vracení odkazem je možné pouze tehdy, pokud funkce zpřístupňuje data, která budou existovat i po návratu z funkce</a:t>
            </a:r>
            <a:endParaRPr lang="en-US" dirty="0"/>
          </a:p>
          <a:p>
            <a:pPr lvl="1"/>
            <a:r>
              <a:rPr lang="en-US" dirty="0"/>
              <a:t>V</a:t>
            </a:r>
            <a:r>
              <a:rPr lang="cs-CZ" dirty="0"/>
              <a:t>šechny následující pokusy jsou </a:t>
            </a:r>
            <a:r>
              <a:rPr lang="cs-CZ" dirty="0">
                <a:solidFill>
                  <a:schemeClr val="accent1"/>
                </a:solidFill>
              </a:rPr>
              <a:t>nefunkční:</a:t>
            </a:r>
          </a:p>
          <a:p>
            <a:pPr lvl="2"/>
            <a:r>
              <a:rPr lang="en-US" dirty="0" err="1"/>
              <a:t>anonymn</a:t>
            </a:r>
            <a:r>
              <a:rPr lang="cs-CZ" dirty="0"/>
              <a:t>í proměnná</a:t>
            </a:r>
          </a:p>
          <a:p>
            <a:pPr lvl="4"/>
            <a:r>
              <a:rPr lang="cs-CZ" dirty="0"/>
              <a:t>const Complex </a:t>
            </a:r>
            <a:r>
              <a:rPr lang="en-US" dirty="0">
                <a:solidFill>
                  <a:schemeClr val="accent1"/>
                </a:solidFill>
              </a:rPr>
              <a:t>&amp; </a:t>
            </a:r>
            <a:r>
              <a:rPr lang="cs-CZ" dirty="0"/>
              <a:t>add</a:t>
            </a:r>
            <a:r>
              <a:rPr lang="en-US" dirty="0"/>
              <a:t>( </a:t>
            </a:r>
            <a:r>
              <a:rPr lang="cs-CZ" dirty="0"/>
              <a:t>const Complex</a:t>
            </a:r>
            <a:r>
              <a:rPr lang="en-US" dirty="0"/>
              <a:t> &amp; </a:t>
            </a:r>
            <a:r>
              <a:rPr lang="cs-CZ" dirty="0"/>
              <a:t>a</a:t>
            </a:r>
            <a:r>
              <a:rPr lang="en-US" dirty="0"/>
              <a:t>, </a:t>
            </a:r>
            <a:r>
              <a:rPr lang="cs-CZ" dirty="0"/>
              <a:t>const Complex </a:t>
            </a:r>
            <a:r>
              <a:rPr lang="en-US" dirty="0"/>
              <a:t>&amp;</a:t>
            </a:r>
            <a:r>
              <a:rPr lang="cs-CZ" dirty="0"/>
              <a:t> b</a:t>
            </a:r>
            <a:r>
              <a:rPr lang="en-US" dirty="0"/>
              <a:t>)	// WRONG</a:t>
            </a:r>
          </a:p>
          <a:p>
            <a:pPr lvl="4"/>
            <a:r>
              <a:rPr lang="en-US" dirty="0"/>
              <a:t>{ </a:t>
            </a:r>
            <a:r>
              <a:rPr lang="cs-CZ" dirty="0"/>
              <a:t>return </a:t>
            </a:r>
            <a:r>
              <a:rPr lang="en-US" dirty="0"/>
              <a:t>Complex(a.re+b.re, a.im+b.im);</a:t>
            </a:r>
          </a:p>
          <a:p>
            <a:pPr lvl="4"/>
            <a:r>
              <a:rPr lang="cs-CZ" dirty="0"/>
              <a:t>  </a:t>
            </a:r>
            <a:r>
              <a:rPr lang="en-US" dirty="0"/>
              <a:t>// </a:t>
            </a:r>
            <a:r>
              <a:rPr lang="cs-CZ" dirty="0">
                <a:solidFill>
                  <a:schemeClr val="accent1"/>
                </a:solidFill>
              </a:rPr>
              <a:t>ERROR</a:t>
            </a:r>
            <a:r>
              <a:rPr lang="en-US" dirty="0"/>
              <a:t>: </a:t>
            </a:r>
            <a:r>
              <a:rPr lang="cs-CZ" dirty="0"/>
              <a:t>the temporary object</a:t>
            </a:r>
            <a:r>
              <a:rPr lang="en-US" dirty="0"/>
              <a:t> will disappear before exiting the function</a:t>
            </a:r>
          </a:p>
          <a:p>
            <a:pPr lvl="4"/>
            <a:r>
              <a:rPr lang="en-US" dirty="0"/>
              <a:t>}</a:t>
            </a:r>
            <a:endParaRPr lang="cs-CZ" dirty="0"/>
          </a:p>
          <a:p>
            <a:pPr lvl="2"/>
            <a:r>
              <a:rPr lang="cs-CZ" dirty="0"/>
              <a:t>lokální proměnná</a:t>
            </a:r>
          </a:p>
          <a:p>
            <a:pPr lvl="4"/>
            <a:r>
              <a:rPr lang="cs-CZ" dirty="0"/>
              <a:t>const Complex </a:t>
            </a:r>
            <a:r>
              <a:rPr lang="en-US" dirty="0">
                <a:solidFill>
                  <a:schemeClr val="accent1"/>
                </a:solidFill>
              </a:rPr>
              <a:t>&amp; </a:t>
            </a:r>
            <a:r>
              <a:rPr lang="cs-CZ" dirty="0"/>
              <a:t>add</a:t>
            </a:r>
            <a:r>
              <a:rPr lang="en-US" dirty="0"/>
              <a:t>( </a:t>
            </a:r>
            <a:r>
              <a:rPr lang="cs-CZ" dirty="0"/>
              <a:t>const Complex</a:t>
            </a:r>
            <a:r>
              <a:rPr lang="en-US" dirty="0"/>
              <a:t> &amp; </a:t>
            </a:r>
            <a:r>
              <a:rPr lang="cs-CZ" dirty="0"/>
              <a:t>a</a:t>
            </a:r>
            <a:r>
              <a:rPr lang="en-US" dirty="0"/>
              <a:t>, </a:t>
            </a:r>
            <a:r>
              <a:rPr lang="cs-CZ" dirty="0"/>
              <a:t>const Complex </a:t>
            </a:r>
            <a:r>
              <a:rPr lang="en-US" dirty="0"/>
              <a:t>&amp;</a:t>
            </a:r>
            <a:r>
              <a:rPr lang="cs-CZ" dirty="0"/>
              <a:t> b</a:t>
            </a:r>
            <a:r>
              <a:rPr lang="en-US" dirty="0"/>
              <a:t>)	// WRONG</a:t>
            </a:r>
          </a:p>
          <a:p>
            <a:pPr lvl="4"/>
            <a:r>
              <a:rPr lang="en-US" dirty="0"/>
              <a:t>{ Complex </a:t>
            </a:r>
            <a:r>
              <a:rPr lang="en-US" dirty="0" err="1">
                <a:solidFill>
                  <a:schemeClr val="accent1"/>
                </a:solidFill>
              </a:rPr>
              <a:t>tmp</a:t>
            </a:r>
            <a:r>
              <a:rPr lang="en-US" dirty="0"/>
              <a:t>(a.re+b.re, a.im+b.im);</a:t>
            </a:r>
          </a:p>
          <a:p>
            <a:pPr lvl="4"/>
            <a:r>
              <a:rPr lang="en-US" dirty="0"/>
              <a:t>  return </a:t>
            </a:r>
            <a:r>
              <a:rPr lang="en-US" dirty="0" err="1">
                <a:solidFill>
                  <a:schemeClr val="accent1"/>
                </a:solidFill>
              </a:rPr>
              <a:t>tmp</a:t>
            </a:r>
            <a:r>
              <a:rPr lang="en-US" dirty="0"/>
              <a:t>;	// </a:t>
            </a:r>
            <a:r>
              <a:rPr lang="cs-CZ" dirty="0">
                <a:solidFill>
                  <a:schemeClr val="accent1"/>
                </a:solidFill>
              </a:rPr>
              <a:t>ERROR</a:t>
            </a:r>
            <a:r>
              <a:rPr lang="en-US" dirty="0"/>
              <a:t>: </a:t>
            </a:r>
            <a:r>
              <a:rPr lang="en-US" dirty="0" err="1"/>
              <a:t>tmp</a:t>
            </a:r>
            <a:r>
              <a:rPr lang="en-US" dirty="0"/>
              <a:t> will disappear before exiting the function</a:t>
            </a:r>
          </a:p>
          <a:p>
            <a:pPr lvl="4"/>
            <a:r>
              <a:rPr lang="en-US" dirty="0"/>
              <a:t>}</a:t>
            </a:r>
            <a:endParaRPr lang="cs-CZ" dirty="0"/>
          </a:p>
          <a:p>
            <a:pPr lvl="2"/>
            <a:r>
              <a:rPr lang="cs-CZ" dirty="0"/>
              <a:t>globální proměnná</a:t>
            </a:r>
          </a:p>
          <a:p>
            <a:pPr lvl="4"/>
            <a:r>
              <a:rPr lang="cs-CZ" dirty="0"/>
              <a:t>Complex </a:t>
            </a:r>
            <a:r>
              <a:rPr lang="cs-CZ" dirty="0">
                <a:solidFill>
                  <a:schemeClr val="accent1"/>
                </a:solidFill>
              </a:rPr>
              <a:t>tmp</a:t>
            </a:r>
            <a:r>
              <a:rPr lang="en-US" dirty="0"/>
              <a:t>;</a:t>
            </a:r>
            <a:endParaRPr lang="cs-CZ" dirty="0"/>
          </a:p>
          <a:p>
            <a:pPr lvl="4"/>
            <a:r>
              <a:rPr lang="cs-CZ" dirty="0"/>
              <a:t>const Complex </a:t>
            </a:r>
            <a:r>
              <a:rPr lang="en-US" dirty="0">
                <a:solidFill>
                  <a:schemeClr val="accent1"/>
                </a:solidFill>
              </a:rPr>
              <a:t>&amp; </a:t>
            </a:r>
            <a:r>
              <a:rPr lang="cs-CZ" dirty="0"/>
              <a:t>add</a:t>
            </a:r>
            <a:r>
              <a:rPr lang="en-US" dirty="0"/>
              <a:t>( </a:t>
            </a:r>
            <a:r>
              <a:rPr lang="cs-CZ" dirty="0"/>
              <a:t>const Complex</a:t>
            </a:r>
            <a:r>
              <a:rPr lang="en-US" dirty="0"/>
              <a:t> &amp; </a:t>
            </a:r>
            <a:r>
              <a:rPr lang="cs-CZ" dirty="0"/>
              <a:t>a</a:t>
            </a:r>
            <a:r>
              <a:rPr lang="en-US" dirty="0"/>
              <a:t>, </a:t>
            </a:r>
            <a:r>
              <a:rPr lang="cs-CZ" dirty="0"/>
              <a:t>const Complex </a:t>
            </a:r>
            <a:r>
              <a:rPr lang="en-US" dirty="0"/>
              <a:t>&amp;</a:t>
            </a:r>
            <a:r>
              <a:rPr lang="cs-CZ" dirty="0"/>
              <a:t> b</a:t>
            </a:r>
            <a:r>
              <a:rPr lang="en-US" dirty="0"/>
              <a:t>)	// WRONG</a:t>
            </a:r>
          </a:p>
          <a:p>
            <a:pPr lvl="4"/>
            <a:r>
              <a:rPr lang="en-US" dirty="0"/>
              <a:t>{ tmp.re = a.re+b.re; tmp.im = a.im+b.im;</a:t>
            </a:r>
          </a:p>
          <a:p>
            <a:pPr lvl="4"/>
            <a:r>
              <a:rPr lang="en-US" dirty="0"/>
              <a:t>  return </a:t>
            </a:r>
            <a:r>
              <a:rPr lang="en-US" dirty="0" err="1">
                <a:solidFill>
                  <a:schemeClr val="accent1"/>
                </a:solidFill>
              </a:rPr>
              <a:t>tmp</a:t>
            </a:r>
            <a:r>
              <a:rPr lang="en-US" dirty="0"/>
              <a:t>;	// correct, but </a:t>
            </a:r>
            <a:r>
              <a:rPr lang="en-US" dirty="0">
                <a:solidFill>
                  <a:schemeClr val="accent1"/>
                </a:solidFill>
              </a:rPr>
              <a:t>unusable for the users</a:t>
            </a:r>
          </a:p>
          <a:p>
            <a:pPr lvl="4"/>
            <a:r>
              <a:rPr lang="en-US" dirty="0"/>
              <a:t>}</a:t>
            </a:r>
          </a:p>
          <a:p>
            <a:pPr lvl="4"/>
            <a:r>
              <a:rPr lang="en-US" dirty="0"/>
              <a:t>Complex v = f(add(</a:t>
            </a:r>
            <a:r>
              <a:rPr lang="en-US" dirty="0" err="1"/>
              <a:t>x,y</a:t>
            </a:r>
            <a:r>
              <a:rPr lang="en-US" dirty="0"/>
              <a:t>), add(</a:t>
            </a:r>
            <a:r>
              <a:rPr lang="en-US" dirty="0" err="1"/>
              <a:t>z,u</a:t>
            </a:r>
            <a:r>
              <a:rPr lang="en-US" dirty="0"/>
              <a:t>));	// which values are passed to f?</a:t>
            </a:r>
          </a:p>
          <a:p>
            <a:pPr lvl="2"/>
            <a:r>
              <a:rPr lang="en-US" dirty="0" err="1"/>
              <a:t>dynamick</a:t>
            </a:r>
            <a:r>
              <a:rPr lang="cs-CZ" dirty="0"/>
              <a:t>á alokace</a:t>
            </a:r>
          </a:p>
          <a:p>
            <a:pPr lvl="4"/>
            <a:r>
              <a:rPr lang="cs-CZ" dirty="0"/>
              <a:t>const Complex </a:t>
            </a:r>
            <a:r>
              <a:rPr lang="en-US" dirty="0">
                <a:solidFill>
                  <a:schemeClr val="accent1"/>
                </a:solidFill>
              </a:rPr>
              <a:t>&amp; </a:t>
            </a:r>
            <a:r>
              <a:rPr lang="cs-CZ" dirty="0"/>
              <a:t>add</a:t>
            </a:r>
            <a:r>
              <a:rPr lang="en-US" dirty="0"/>
              <a:t>( </a:t>
            </a:r>
            <a:r>
              <a:rPr lang="cs-CZ" dirty="0"/>
              <a:t>const Complex</a:t>
            </a:r>
            <a:r>
              <a:rPr lang="en-US" dirty="0"/>
              <a:t> &amp; </a:t>
            </a:r>
            <a:r>
              <a:rPr lang="cs-CZ" dirty="0"/>
              <a:t>a</a:t>
            </a:r>
            <a:r>
              <a:rPr lang="en-US" dirty="0"/>
              <a:t>, </a:t>
            </a:r>
            <a:r>
              <a:rPr lang="cs-CZ" dirty="0"/>
              <a:t>const Complex </a:t>
            </a:r>
            <a:r>
              <a:rPr lang="en-US" dirty="0"/>
              <a:t>&amp;</a:t>
            </a:r>
            <a:r>
              <a:rPr lang="cs-CZ" dirty="0"/>
              <a:t> b</a:t>
            </a:r>
            <a:r>
              <a:rPr lang="en-US" dirty="0"/>
              <a:t>)	// WRONG</a:t>
            </a:r>
          </a:p>
          <a:p>
            <a:pPr lvl="4"/>
            <a:r>
              <a:rPr lang="en-US" dirty="0"/>
              <a:t>{ Complex </a:t>
            </a:r>
            <a:r>
              <a:rPr lang="cs-CZ" dirty="0"/>
              <a:t>* </a:t>
            </a:r>
            <a:r>
              <a:rPr lang="en-US" dirty="0" err="1"/>
              <a:t>tmpp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=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cs-CZ" dirty="0">
                <a:solidFill>
                  <a:schemeClr val="accent1"/>
                </a:solidFill>
              </a:rPr>
              <a:t>new</a:t>
            </a:r>
            <a:r>
              <a:rPr lang="en-US" dirty="0">
                <a:solidFill>
                  <a:schemeClr val="accent1"/>
                </a:solidFill>
              </a:rPr>
              <a:t> Complex</a:t>
            </a:r>
            <a:r>
              <a:rPr lang="en-US" dirty="0"/>
              <a:t>(a.re+b.re, a.im+b.im);</a:t>
            </a:r>
          </a:p>
          <a:p>
            <a:pPr lvl="4"/>
            <a:r>
              <a:rPr lang="en-US" dirty="0"/>
              <a:t>  return * </a:t>
            </a:r>
            <a:r>
              <a:rPr lang="en-US" dirty="0" err="1"/>
              <a:t>tmpp</a:t>
            </a:r>
            <a:r>
              <a:rPr lang="en-US" dirty="0"/>
              <a:t>;	// </a:t>
            </a:r>
            <a:r>
              <a:rPr lang="en-US" dirty="0">
                <a:solidFill>
                  <a:schemeClr val="accent1"/>
                </a:solidFill>
              </a:rPr>
              <a:t>MEMORY LEAK</a:t>
            </a:r>
            <a:r>
              <a:rPr lang="en-US" dirty="0"/>
              <a:t>: nobody will deallocate the block</a:t>
            </a:r>
          </a:p>
          <a:p>
            <a:pPr lvl="4"/>
            <a:r>
              <a:rPr lang="en-US" dirty="0"/>
              <a:t>}</a:t>
            </a:r>
            <a:endParaRPr lang="cs-CZ" dirty="0"/>
          </a:p>
          <a:p>
            <a:pPr lvl="2"/>
            <a:r>
              <a:rPr lang="en-US" dirty="0" err="1"/>
              <a:t>chytr</a:t>
            </a:r>
            <a:r>
              <a:rPr lang="cs-CZ" dirty="0"/>
              <a:t>ý ukazatel</a:t>
            </a:r>
          </a:p>
          <a:p>
            <a:pPr lvl="4"/>
            <a:r>
              <a:rPr lang="cs-CZ" dirty="0"/>
              <a:t>const Complex </a:t>
            </a:r>
            <a:r>
              <a:rPr lang="en-US" dirty="0">
                <a:solidFill>
                  <a:schemeClr val="accent1"/>
                </a:solidFill>
              </a:rPr>
              <a:t>&amp; </a:t>
            </a:r>
            <a:r>
              <a:rPr lang="cs-CZ" dirty="0"/>
              <a:t>add</a:t>
            </a:r>
            <a:r>
              <a:rPr lang="en-US" dirty="0"/>
              <a:t>( </a:t>
            </a:r>
            <a:r>
              <a:rPr lang="cs-CZ" dirty="0"/>
              <a:t>const Complex</a:t>
            </a:r>
            <a:r>
              <a:rPr lang="en-US" dirty="0"/>
              <a:t> &amp; </a:t>
            </a:r>
            <a:r>
              <a:rPr lang="cs-CZ" dirty="0"/>
              <a:t>a</a:t>
            </a:r>
            <a:r>
              <a:rPr lang="en-US" dirty="0"/>
              <a:t>, </a:t>
            </a:r>
            <a:r>
              <a:rPr lang="cs-CZ" dirty="0"/>
              <a:t>const Complex </a:t>
            </a:r>
            <a:r>
              <a:rPr lang="en-US" dirty="0"/>
              <a:t>&amp;</a:t>
            </a:r>
            <a:r>
              <a:rPr lang="cs-CZ" dirty="0"/>
              <a:t> b</a:t>
            </a:r>
            <a:r>
              <a:rPr lang="en-US" dirty="0"/>
              <a:t>)	// WRONG</a:t>
            </a:r>
          </a:p>
          <a:p>
            <a:pPr lvl="4"/>
            <a:r>
              <a:rPr lang="en-US" dirty="0"/>
              <a:t>{ </a:t>
            </a:r>
            <a:r>
              <a:rPr lang="cs-CZ" dirty="0"/>
              <a:t>std</a:t>
            </a:r>
            <a:r>
              <a:rPr lang="en-US" dirty="0"/>
              <a:t>::</a:t>
            </a:r>
            <a:r>
              <a:rPr lang="en-US" dirty="0" err="1"/>
              <a:t>shared_ptr</a:t>
            </a:r>
            <a:r>
              <a:rPr lang="en-US" dirty="0"/>
              <a:t>&lt;Complex&gt; </a:t>
            </a:r>
            <a:r>
              <a:rPr lang="en-US" dirty="0" err="1"/>
              <a:t>tmpp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=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std</a:t>
            </a:r>
            <a:r>
              <a:rPr lang="en-US" dirty="0">
                <a:solidFill>
                  <a:schemeClr val="accent1"/>
                </a:solidFill>
              </a:rPr>
              <a:t>::</a:t>
            </a:r>
            <a:r>
              <a:rPr lang="en-US" dirty="0" err="1">
                <a:solidFill>
                  <a:schemeClr val="accent1"/>
                </a:solidFill>
              </a:rPr>
              <a:t>make_shared</a:t>
            </a:r>
            <a:r>
              <a:rPr lang="en-US" dirty="0">
                <a:solidFill>
                  <a:schemeClr val="accent1"/>
                </a:solidFill>
              </a:rPr>
              <a:t>&lt;Complex&gt;</a:t>
            </a:r>
            <a:r>
              <a:rPr lang="en-US" dirty="0"/>
              <a:t>(a.re+b.re, a.im+b.im);</a:t>
            </a:r>
          </a:p>
          <a:p>
            <a:pPr lvl="4"/>
            <a:r>
              <a:rPr lang="en-US" dirty="0"/>
              <a:t>  return * </a:t>
            </a:r>
            <a:r>
              <a:rPr lang="en-US" dirty="0" err="1"/>
              <a:t>tmpp</a:t>
            </a:r>
            <a:r>
              <a:rPr lang="en-US" dirty="0"/>
              <a:t>;	</a:t>
            </a:r>
          </a:p>
          <a:p>
            <a:pPr lvl="4"/>
            <a:r>
              <a:rPr lang="en-US" dirty="0"/>
              <a:t>  // </a:t>
            </a:r>
            <a:r>
              <a:rPr lang="cs-CZ" dirty="0">
                <a:solidFill>
                  <a:schemeClr val="accent1"/>
                </a:solidFill>
              </a:rPr>
              <a:t>ERROR</a:t>
            </a:r>
            <a:r>
              <a:rPr lang="en-US" dirty="0"/>
              <a:t>: the block will be deallocated before exiting the function</a:t>
            </a:r>
          </a:p>
          <a:p>
            <a:pPr lvl="4"/>
            <a:r>
              <a:rPr lang="en-US" dirty="0"/>
              <a:t>}</a:t>
            </a:r>
            <a:endParaRPr lang="cs-CZ" dirty="0"/>
          </a:p>
          <a:p>
            <a:pPr lvl="1"/>
            <a:r>
              <a:rPr lang="cs-CZ" dirty="0">
                <a:solidFill>
                  <a:schemeClr val="accent1"/>
                </a:solidFill>
              </a:rPr>
              <a:t>Pozor: Všechna tato řešení mohou budit dojem, že fungují</a:t>
            </a:r>
          </a:p>
        </p:txBody>
      </p:sp>
      <p:pic>
        <p:nvPicPr>
          <p:cNvPr id="4" name="Picture 2" descr="GHS-pictogram-skull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36" y="908972"/>
            <a:ext cx="971600" cy="9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065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vracející odkazem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cs-CZ" dirty="0"/>
              <a:t>Vracení odkazem je možné pouze tehdy, pokud funkce zpřístupňuje data, která budou existovat i po návratu z funkce</a:t>
            </a:r>
            <a:endParaRPr lang="en-US" dirty="0"/>
          </a:p>
          <a:p>
            <a:pPr lvl="1"/>
            <a:r>
              <a:rPr lang="cs-CZ" dirty="0"/>
              <a:t>Kvůli </a:t>
            </a:r>
            <a:r>
              <a:rPr lang="cs-CZ" i="1" dirty="0"/>
              <a:t>const</a:t>
            </a:r>
            <a:r>
              <a:rPr lang="cs-CZ" dirty="0"/>
              <a:t> objektům jsou</a:t>
            </a:r>
            <a:r>
              <a:rPr lang="en-US" dirty="0"/>
              <a:t> </a:t>
            </a:r>
            <a:r>
              <a:rPr lang="en-US" dirty="0" err="1"/>
              <a:t>obvykle</a:t>
            </a:r>
            <a:r>
              <a:rPr lang="cs-CZ" dirty="0"/>
              <a:t> zapotřebí</a:t>
            </a:r>
            <a:r>
              <a:rPr lang="en-US" dirty="0"/>
              <a:t> </a:t>
            </a:r>
            <a:r>
              <a:rPr lang="cs-CZ" b="1" dirty="0"/>
              <a:t>dvě</a:t>
            </a:r>
            <a:r>
              <a:rPr lang="en-US" dirty="0"/>
              <a:t> </a:t>
            </a:r>
            <a:r>
              <a:rPr lang="cs-CZ" dirty="0"/>
              <a:t>funkce</a:t>
            </a:r>
            <a:endParaRPr lang="en-US" dirty="0"/>
          </a:p>
          <a:p>
            <a:pPr lvl="2"/>
            <a:r>
              <a:rPr lang="cs-CZ" dirty="0"/>
              <a:t>Různé hlavičky</a:t>
            </a:r>
            <a:r>
              <a:rPr lang="en-US" dirty="0"/>
              <a:t>, </a:t>
            </a:r>
            <a:r>
              <a:rPr lang="cs-CZ" dirty="0"/>
              <a:t>většinou </a:t>
            </a:r>
            <a:r>
              <a:rPr lang="en-US" dirty="0"/>
              <a:t>(</a:t>
            </a:r>
            <a:r>
              <a:rPr lang="cs-CZ" dirty="0"/>
              <a:t>syntakticky</a:t>
            </a:r>
            <a:r>
              <a:rPr lang="en-US" dirty="0"/>
              <a:t>) </a:t>
            </a:r>
            <a:r>
              <a:rPr lang="cs-CZ" dirty="0"/>
              <a:t>shodná těla</a:t>
            </a:r>
            <a:endParaRPr lang="en-US" dirty="0"/>
          </a:p>
          <a:p>
            <a:pPr lvl="2"/>
            <a:r>
              <a:rPr lang="cs-CZ" dirty="0"/>
              <a:t>Jako globální funkce</a:t>
            </a:r>
            <a:r>
              <a:rPr lang="en-US" dirty="0"/>
              <a:t>:</a:t>
            </a:r>
          </a:p>
          <a:p>
            <a:pPr lvl="4"/>
            <a:r>
              <a:rPr lang="cs-CZ" b="0" dirty="0"/>
              <a:t>T </a:t>
            </a:r>
            <a:r>
              <a:rPr lang="en-US" b="0" dirty="0"/>
              <a:t>&amp; </a:t>
            </a:r>
            <a:r>
              <a:rPr lang="en-US" b="0" dirty="0" err="1"/>
              <a:t>get_element</a:t>
            </a:r>
            <a:r>
              <a:rPr lang="en-US" b="0" dirty="0"/>
              <a:t>( </a:t>
            </a:r>
            <a:r>
              <a:rPr lang="en-US" b="0" dirty="0" err="1"/>
              <a:t>std</a:t>
            </a:r>
            <a:r>
              <a:rPr lang="en-US" b="0" dirty="0"/>
              <a:t>::vector&lt; T&gt; &amp; v, </a:t>
            </a:r>
            <a:r>
              <a:rPr lang="en-US" b="0" dirty="0" err="1"/>
              <a:t>std</a:t>
            </a:r>
            <a:r>
              <a:rPr lang="en-US" b="0" dirty="0"/>
              <a:t>::</a:t>
            </a:r>
            <a:r>
              <a:rPr lang="en-US" b="0" dirty="0" err="1"/>
              <a:t>size_t</a:t>
            </a:r>
            <a:r>
              <a:rPr lang="en-US" b="0" dirty="0"/>
              <a:t> </a:t>
            </a:r>
            <a:r>
              <a:rPr lang="en-US" b="0" dirty="0" err="1"/>
              <a:t>i</a:t>
            </a:r>
            <a:r>
              <a:rPr lang="en-US" b="0" dirty="0"/>
              <a:t>)</a:t>
            </a:r>
          </a:p>
          <a:p>
            <a:pPr lvl="4"/>
            <a:r>
              <a:rPr lang="en-US" b="0" dirty="0"/>
              <a:t>{ return v[ i]; }</a:t>
            </a:r>
            <a:r>
              <a:rPr lang="cs-CZ" b="0" dirty="0"/>
              <a:t>	</a:t>
            </a:r>
            <a:endParaRPr lang="en-US" b="0" dirty="0"/>
          </a:p>
          <a:p>
            <a:pPr lvl="4"/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b="0" dirty="0"/>
              <a:t> </a:t>
            </a:r>
            <a:r>
              <a:rPr lang="cs-CZ" b="0" dirty="0"/>
              <a:t>T </a:t>
            </a:r>
            <a:r>
              <a:rPr lang="en-US" b="0" dirty="0"/>
              <a:t>&amp; </a:t>
            </a:r>
            <a:r>
              <a:rPr lang="en-US" b="0" dirty="0" err="1"/>
              <a:t>get_element</a:t>
            </a:r>
            <a:r>
              <a:rPr lang="en-US" b="0" dirty="0"/>
              <a:t>(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b="0" dirty="0"/>
              <a:t> </a:t>
            </a:r>
            <a:r>
              <a:rPr lang="en-US" b="0" dirty="0" err="1"/>
              <a:t>std</a:t>
            </a:r>
            <a:r>
              <a:rPr lang="en-US" b="0" dirty="0"/>
              <a:t>::vector&lt; T&gt; &amp; v, </a:t>
            </a:r>
            <a:r>
              <a:rPr lang="en-US" b="0" dirty="0" err="1"/>
              <a:t>std</a:t>
            </a:r>
            <a:r>
              <a:rPr lang="en-US" b="0" dirty="0"/>
              <a:t>::</a:t>
            </a:r>
            <a:r>
              <a:rPr lang="en-US" b="0" dirty="0" err="1"/>
              <a:t>size_t</a:t>
            </a:r>
            <a:r>
              <a:rPr lang="en-US" b="0" dirty="0"/>
              <a:t> </a:t>
            </a:r>
            <a:r>
              <a:rPr lang="en-US" b="0" dirty="0" err="1"/>
              <a:t>i</a:t>
            </a:r>
            <a:r>
              <a:rPr lang="en-US" b="0" dirty="0"/>
              <a:t>)</a:t>
            </a:r>
          </a:p>
          <a:p>
            <a:pPr lvl="4"/>
            <a:r>
              <a:rPr lang="en-US" b="0" dirty="0"/>
              <a:t>{ return v[ i]; }</a:t>
            </a:r>
          </a:p>
          <a:p>
            <a:pPr lvl="2"/>
            <a:endParaRPr lang="en-US" dirty="0"/>
          </a:p>
          <a:p>
            <a:pPr lvl="2"/>
            <a:r>
              <a:rPr lang="cs-CZ" dirty="0"/>
              <a:t>Jako metody</a:t>
            </a:r>
            <a:r>
              <a:rPr lang="en-US" dirty="0"/>
              <a:t>:</a:t>
            </a:r>
          </a:p>
          <a:p>
            <a:pPr lvl="4"/>
            <a:r>
              <a:rPr lang="en-US" b="0" dirty="0"/>
              <a:t>class </a:t>
            </a:r>
            <a:r>
              <a:rPr lang="en-US" b="0" dirty="0" err="1"/>
              <a:t>my_hidden_vector</a:t>
            </a:r>
            <a:r>
              <a:rPr lang="en-US" b="0" dirty="0"/>
              <a:t> {</a:t>
            </a:r>
          </a:p>
          <a:p>
            <a:pPr lvl="4"/>
            <a:r>
              <a:rPr lang="en-US" b="0" dirty="0"/>
              <a:t>public:</a:t>
            </a:r>
          </a:p>
          <a:p>
            <a:pPr lvl="4"/>
            <a:r>
              <a:rPr lang="en-US" b="0" dirty="0"/>
              <a:t>  </a:t>
            </a:r>
            <a:r>
              <a:rPr lang="cs-CZ" b="0" dirty="0"/>
              <a:t>T </a:t>
            </a:r>
            <a:r>
              <a:rPr lang="en-US" b="0" dirty="0"/>
              <a:t>&amp; </a:t>
            </a:r>
            <a:r>
              <a:rPr lang="en-US" b="0" dirty="0" err="1"/>
              <a:t>get_element</a:t>
            </a:r>
            <a:r>
              <a:rPr lang="en-US" b="0" dirty="0"/>
              <a:t>( </a:t>
            </a:r>
            <a:r>
              <a:rPr lang="en-US" b="0" dirty="0" err="1"/>
              <a:t>std</a:t>
            </a:r>
            <a:r>
              <a:rPr lang="en-US" b="0" dirty="0"/>
              <a:t>::</a:t>
            </a:r>
            <a:r>
              <a:rPr lang="en-US" b="0" dirty="0" err="1"/>
              <a:t>size_t</a:t>
            </a:r>
            <a:r>
              <a:rPr lang="en-US" b="0" dirty="0"/>
              <a:t> </a:t>
            </a:r>
            <a:r>
              <a:rPr lang="en-US" b="0" dirty="0" err="1"/>
              <a:t>i</a:t>
            </a:r>
            <a:r>
              <a:rPr lang="en-US" b="0" dirty="0"/>
              <a:t>)</a:t>
            </a:r>
          </a:p>
          <a:p>
            <a:pPr lvl="4"/>
            <a:r>
              <a:rPr lang="en-US" b="0" dirty="0"/>
              <a:t>  { return v_[ </a:t>
            </a:r>
            <a:r>
              <a:rPr lang="en-US" b="0" dirty="0" err="1"/>
              <a:t>i</a:t>
            </a:r>
            <a:r>
              <a:rPr lang="en-US" b="0" dirty="0"/>
              <a:t>]; }</a:t>
            </a:r>
          </a:p>
          <a:p>
            <a:pPr lvl="4"/>
            <a:r>
              <a:rPr lang="en-US" b="0" dirty="0"/>
              <a:t> 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b="0" dirty="0"/>
              <a:t> </a:t>
            </a:r>
            <a:r>
              <a:rPr lang="cs-CZ" b="0" dirty="0"/>
              <a:t>T </a:t>
            </a:r>
            <a:r>
              <a:rPr lang="en-US" b="0" dirty="0"/>
              <a:t>&amp; </a:t>
            </a:r>
            <a:r>
              <a:rPr lang="en-US" b="0" dirty="0" err="1"/>
              <a:t>get_element</a:t>
            </a:r>
            <a:r>
              <a:rPr lang="en-US" b="0" dirty="0"/>
              <a:t>(</a:t>
            </a:r>
            <a:r>
              <a:rPr lang="en-US" b="0" dirty="0" err="1"/>
              <a:t>std</a:t>
            </a:r>
            <a:r>
              <a:rPr lang="en-US" b="0" dirty="0"/>
              <a:t>::</a:t>
            </a:r>
            <a:r>
              <a:rPr lang="en-US" b="0" dirty="0" err="1"/>
              <a:t>size_t</a:t>
            </a:r>
            <a:r>
              <a:rPr lang="en-US" b="0" dirty="0"/>
              <a:t> </a:t>
            </a:r>
            <a:r>
              <a:rPr lang="en-US" b="0" dirty="0" err="1"/>
              <a:t>i</a:t>
            </a:r>
            <a:r>
              <a:rPr lang="en-US" b="0" dirty="0"/>
              <a:t>)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</a:p>
          <a:p>
            <a:pPr lvl="4"/>
            <a:r>
              <a:rPr lang="en-US" b="0" dirty="0"/>
              <a:t>  { return v_[ </a:t>
            </a:r>
            <a:r>
              <a:rPr lang="en-US" b="0" dirty="0" err="1"/>
              <a:t>i</a:t>
            </a:r>
            <a:r>
              <a:rPr lang="en-US" b="0" dirty="0"/>
              <a:t>]; }</a:t>
            </a:r>
          </a:p>
          <a:p>
            <a:pPr lvl="4"/>
            <a:r>
              <a:rPr lang="en-US" b="0" dirty="0"/>
              <a:t>private:</a:t>
            </a:r>
          </a:p>
          <a:p>
            <a:pPr lvl="4"/>
            <a:r>
              <a:rPr lang="en-US" b="0" dirty="0"/>
              <a:t>  </a:t>
            </a:r>
            <a:r>
              <a:rPr lang="en-US" b="0" dirty="0" err="1"/>
              <a:t>std</a:t>
            </a:r>
            <a:r>
              <a:rPr lang="en-US" b="0" dirty="0"/>
              <a:t>::vector&lt; T&gt; v_;</a:t>
            </a:r>
          </a:p>
          <a:p>
            <a:pPr lvl="4"/>
            <a:r>
              <a:rPr lang="en-US" b="0" dirty="0"/>
              <a:t>};</a:t>
            </a:r>
            <a:endParaRPr lang="cs-CZ" b="0" dirty="0"/>
          </a:p>
          <a:p>
            <a:pPr lvl="2"/>
            <a:r>
              <a:rPr lang="en-US" b="0" dirty="0" err="1"/>
              <a:t>std</a:t>
            </a:r>
            <a:r>
              <a:rPr lang="en-US" b="0" dirty="0"/>
              <a:t>::vector </a:t>
            </a:r>
            <a:r>
              <a:rPr lang="cs-CZ" dirty="0"/>
              <a:t>má</a:t>
            </a:r>
            <a:r>
              <a:rPr lang="en-US" b="0" dirty="0"/>
              <a:t> </a:t>
            </a:r>
            <a:r>
              <a:rPr lang="cs-CZ" dirty="0"/>
              <a:t>ze stejného důvodu </a:t>
            </a:r>
            <a:r>
              <a:rPr lang="en-US" b="0" dirty="0"/>
              <a:t>dv</a:t>
            </a:r>
            <a:r>
              <a:rPr lang="cs-CZ" b="0" dirty="0"/>
              <a:t>ě metody operator</a:t>
            </a:r>
            <a:r>
              <a:rPr lang="en-US" b="0" dirty="0"/>
              <a:t>[]</a:t>
            </a:r>
            <a:r>
              <a:rPr lang="cs-CZ" b="0" dirty="0"/>
              <a:t> </a:t>
            </a:r>
            <a:endParaRPr lang="en-US" b="0" dirty="0"/>
          </a:p>
          <a:p>
            <a:pPr lvl="3"/>
            <a:r>
              <a:rPr lang="en-US" dirty="0" err="1"/>
              <a:t>stejn</a:t>
            </a:r>
            <a:r>
              <a:rPr lang="cs-CZ" dirty="0"/>
              <a:t>á syntaxe v</a:t>
            </a:r>
            <a:r>
              <a:rPr lang="en-US" dirty="0"/>
              <a:t>_[i] </a:t>
            </a:r>
            <a:r>
              <a:rPr lang="en-US" dirty="0" err="1"/>
              <a:t>vede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cs-CZ" dirty="0"/>
              <a:t>volání různých funkcí, vracejících odlišné typy</a:t>
            </a:r>
            <a:endParaRPr lang="cs-CZ" b="0" dirty="0"/>
          </a:p>
        </p:txBody>
      </p:sp>
    </p:spTree>
    <p:extLst>
      <p:ext uri="{BB962C8B-B14F-4D97-AF65-F5344CB8AC3E}">
        <p14:creationId xmlns:p14="http://schemas.microsoft.com/office/powerpoint/2010/main" val="10646054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vracející odkazem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Nesouměrné varianty jsou obvykle nevhodné</a:t>
            </a:r>
            <a:endParaRPr lang="en-US" dirty="0"/>
          </a:p>
          <a:p>
            <a:pPr lvl="1"/>
            <a:r>
              <a:rPr lang="cs-CZ" dirty="0"/>
              <a:t>Dobrovolné vzdání se práva zápisu</a:t>
            </a:r>
            <a:r>
              <a:rPr lang="en-US" dirty="0"/>
              <a:t>:</a:t>
            </a:r>
          </a:p>
          <a:p>
            <a:pPr lvl="4"/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cs-CZ" dirty="0"/>
              <a:t>T </a:t>
            </a:r>
            <a:r>
              <a:rPr lang="en-US" dirty="0"/>
              <a:t>&amp; </a:t>
            </a:r>
            <a:r>
              <a:rPr lang="en-US" dirty="0" err="1"/>
              <a:t>get_element</a:t>
            </a:r>
            <a:r>
              <a:rPr lang="en-US" dirty="0"/>
              <a:t>(</a:t>
            </a:r>
            <a:r>
              <a:rPr lang="en-US" dirty="0" err="1"/>
              <a:t>std</a:t>
            </a:r>
            <a:r>
              <a:rPr lang="en-US" dirty="0"/>
              <a:t>::vector&lt; T&gt; &amp; v,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i)</a:t>
            </a:r>
            <a:r>
              <a:rPr lang="cs-CZ" dirty="0"/>
              <a:t> </a:t>
            </a:r>
            <a:r>
              <a:rPr lang="en-US" dirty="0"/>
              <a:t>{ return v[i]; }</a:t>
            </a:r>
            <a:endParaRPr lang="cs-CZ" dirty="0"/>
          </a:p>
          <a:p>
            <a:pPr lvl="2"/>
            <a:r>
              <a:rPr lang="cs-CZ" dirty="0"/>
              <a:t>Tato metoda nevyužívá právo zápisu do v, proto je modifikovatelnost parametru zbytečná</a:t>
            </a:r>
          </a:p>
          <a:p>
            <a:pPr lvl="2"/>
            <a:r>
              <a:rPr lang="cs-CZ" dirty="0"/>
              <a:t>Tato situace měla být řešena souměrnou variantou se dvěma const (bez non-const alternativy)</a:t>
            </a:r>
            <a:endParaRPr lang="en-US" dirty="0"/>
          </a:p>
          <a:p>
            <a:pPr lvl="1"/>
            <a:endParaRPr lang="cs-CZ" dirty="0"/>
          </a:p>
          <a:p>
            <a:pPr lvl="1"/>
            <a:r>
              <a:rPr lang="cs-CZ" dirty="0"/>
              <a:t>Pokus o porušení ochrany (kompilační chyba):</a:t>
            </a:r>
          </a:p>
          <a:p>
            <a:pPr lvl="4"/>
            <a:r>
              <a:rPr lang="cs-CZ" b="0" dirty="0"/>
              <a:t>T </a:t>
            </a:r>
            <a:r>
              <a:rPr lang="en-US" b="0" dirty="0"/>
              <a:t>&amp; </a:t>
            </a:r>
            <a:r>
              <a:rPr lang="en-US" b="0" dirty="0" err="1"/>
              <a:t>get_element</a:t>
            </a:r>
            <a:r>
              <a:rPr lang="en-US" b="0" dirty="0"/>
              <a:t>(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b="0" dirty="0"/>
              <a:t>::vector&lt; T&gt; &amp; v, </a:t>
            </a:r>
            <a:r>
              <a:rPr lang="en-US" b="0" dirty="0" err="1"/>
              <a:t>std</a:t>
            </a:r>
            <a:r>
              <a:rPr lang="en-US" b="0" dirty="0"/>
              <a:t>::</a:t>
            </a:r>
            <a:r>
              <a:rPr lang="en-US" b="0" dirty="0" err="1"/>
              <a:t>size_t</a:t>
            </a:r>
            <a:r>
              <a:rPr lang="en-US" b="0" dirty="0"/>
              <a:t> i)</a:t>
            </a:r>
            <a:r>
              <a:rPr lang="cs-CZ" b="0" dirty="0"/>
              <a:t> </a:t>
            </a:r>
            <a:r>
              <a:rPr lang="en-US" b="0" dirty="0"/>
              <a:t>{ return v[i]; }</a:t>
            </a:r>
            <a:r>
              <a:rPr lang="cs-CZ" b="0" dirty="0"/>
              <a:t>	</a:t>
            </a:r>
            <a:endParaRPr lang="en-US" b="0" dirty="0"/>
          </a:p>
          <a:p>
            <a:pPr lvl="2"/>
            <a:r>
              <a:rPr lang="cs-CZ" b="0" dirty="0"/>
              <a:t>v je const, proto v</a:t>
            </a:r>
            <a:r>
              <a:rPr lang="en-US" b="0" dirty="0"/>
              <a:t>[i]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cs-CZ" dirty="0"/>
              <a:t>vyřešeno</a:t>
            </a:r>
            <a:r>
              <a:rPr lang="en-US" dirty="0"/>
              <a:t> </a:t>
            </a:r>
            <a:r>
              <a:rPr lang="cs-CZ" dirty="0"/>
              <a:t>voláním</a:t>
            </a:r>
            <a:r>
              <a:rPr lang="en-US" dirty="0"/>
              <a:t> t</a:t>
            </a:r>
            <a:r>
              <a:rPr lang="cs-CZ" dirty="0"/>
              <a:t>éto </a:t>
            </a:r>
            <a:r>
              <a:rPr lang="en-US" dirty="0" err="1"/>
              <a:t>metody</a:t>
            </a:r>
            <a:r>
              <a:rPr lang="cs-CZ" dirty="0"/>
              <a:t>:</a:t>
            </a:r>
            <a:endParaRPr lang="en-US" dirty="0"/>
          </a:p>
          <a:p>
            <a:pPr lvl="4"/>
            <a:r>
              <a:rPr lang="en-US" b="0" dirty="0" err="1">
                <a:solidFill>
                  <a:schemeClr val="accent1"/>
                </a:solidFill>
              </a:rPr>
              <a:t>const</a:t>
            </a:r>
            <a:r>
              <a:rPr lang="en-US" b="0" dirty="0"/>
              <a:t> T &amp; </a:t>
            </a:r>
            <a:r>
              <a:rPr lang="en-US" b="0" dirty="0" err="1"/>
              <a:t>std</a:t>
            </a:r>
            <a:r>
              <a:rPr lang="en-US" b="0" dirty="0"/>
              <a:t>:</a:t>
            </a:r>
            <a:r>
              <a:rPr lang="cs-CZ" dirty="0"/>
              <a:t>:vector</a:t>
            </a:r>
            <a:r>
              <a:rPr lang="en-US" dirty="0"/>
              <a:t>&lt;T&gt;::</a:t>
            </a:r>
            <a:r>
              <a:rPr lang="en-US" b="0" dirty="0"/>
              <a:t>operator[](</a:t>
            </a:r>
            <a:r>
              <a:rPr lang="en-US" b="0" dirty="0" err="1"/>
              <a:t>std</a:t>
            </a:r>
            <a:r>
              <a:rPr lang="en-US" b="0" dirty="0"/>
              <a:t>::</a:t>
            </a:r>
            <a:r>
              <a:rPr lang="en-US" b="0" dirty="0" err="1"/>
              <a:t>size_t</a:t>
            </a:r>
            <a:r>
              <a:rPr lang="en-US" b="0" dirty="0"/>
              <a:t>) </a:t>
            </a:r>
            <a:r>
              <a:rPr lang="en-US" b="0" dirty="0" err="1">
                <a:solidFill>
                  <a:schemeClr val="accent1"/>
                </a:solidFill>
              </a:rPr>
              <a:t>const</a:t>
            </a:r>
            <a:r>
              <a:rPr lang="en-US" b="0" dirty="0"/>
              <a:t>;</a:t>
            </a:r>
            <a:endParaRPr lang="cs-CZ" b="0" dirty="0"/>
          </a:p>
          <a:p>
            <a:pPr lvl="2"/>
            <a:r>
              <a:rPr lang="cs-CZ" dirty="0"/>
              <a:t>Výraz v</a:t>
            </a:r>
            <a:r>
              <a:rPr lang="en-US" dirty="0"/>
              <a:t>[i] </a:t>
            </a:r>
            <a:r>
              <a:rPr lang="cs-CZ" dirty="0"/>
              <a:t>v příkaze return je tedy </a:t>
            </a:r>
            <a:r>
              <a:rPr lang="en-US" dirty="0" err="1"/>
              <a:t>typu</a:t>
            </a:r>
            <a:r>
              <a:rPr lang="en-US" dirty="0"/>
              <a:t> </a:t>
            </a:r>
            <a:r>
              <a:rPr lang="cs-CZ" dirty="0">
                <a:solidFill>
                  <a:schemeClr val="accent1"/>
                </a:solidFill>
              </a:rPr>
              <a:t>const </a:t>
            </a:r>
            <a:r>
              <a:rPr lang="cs-CZ" dirty="0"/>
              <a:t>T a nesmí být </a:t>
            </a:r>
            <a:r>
              <a:rPr lang="en-US" dirty="0"/>
              <a:t>d</a:t>
            </a:r>
            <a:r>
              <a:rPr lang="cs-CZ" dirty="0"/>
              <a:t>ál předán jako T</a:t>
            </a:r>
            <a:r>
              <a:rPr lang="en-US" dirty="0"/>
              <a:t>&amp;</a:t>
            </a:r>
          </a:p>
          <a:p>
            <a:pPr lvl="2"/>
            <a:endParaRPr lang="en-US" b="0" dirty="0"/>
          </a:p>
          <a:p>
            <a:r>
              <a:rPr lang="en-US" dirty="0" err="1"/>
              <a:t>Logick</a:t>
            </a:r>
            <a:r>
              <a:rPr lang="cs-CZ" dirty="0"/>
              <a:t>á konstantnost</a:t>
            </a:r>
          </a:p>
          <a:p>
            <a:pPr lvl="1"/>
            <a:r>
              <a:rPr lang="cs-CZ" dirty="0"/>
              <a:t>Data vracená operátorem </a:t>
            </a:r>
            <a:r>
              <a:rPr lang="en-US" dirty="0"/>
              <a:t>[]</a:t>
            </a:r>
            <a:r>
              <a:rPr lang="cs-CZ" dirty="0"/>
              <a:t> jsou fyzicky mimo objekt vector</a:t>
            </a:r>
          </a:p>
          <a:p>
            <a:pPr lvl="1"/>
            <a:r>
              <a:rPr lang="cs-CZ" b="0" dirty="0"/>
              <a:t>Logicky jsou považována za jeho součást a proto operator</a:t>
            </a:r>
            <a:r>
              <a:rPr lang="en-US" b="0" dirty="0"/>
              <a:t>[] </a:t>
            </a:r>
            <a:r>
              <a:rPr lang="en-US" b="0" dirty="0" err="1"/>
              <a:t>propaguje</a:t>
            </a:r>
            <a:r>
              <a:rPr lang="en-US" b="0" dirty="0"/>
              <a:t> </a:t>
            </a:r>
            <a:r>
              <a:rPr lang="en-US" b="0" dirty="0" err="1">
                <a:solidFill>
                  <a:schemeClr val="accent1"/>
                </a:solidFill>
              </a:rPr>
              <a:t>const</a:t>
            </a:r>
            <a:endParaRPr lang="cs-CZ" b="0" dirty="0">
              <a:solidFill>
                <a:schemeClr val="accent1"/>
              </a:solidFill>
            </a:endParaRPr>
          </a:p>
          <a:p>
            <a:pPr lvl="1"/>
            <a:endParaRPr lang="cs-CZ" b="0" dirty="0"/>
          </a:p>
          <a:p>
            <a:pPr lvl="2"/>
            <a:r>
              <a:rPr lang="cs-CZ" b="0" dirty="0"/>
              <a:t>Pravidla samotného jazyka nenutí autory </a:t>
            </a:r>
            <a:r>
              <a:rPr lang="cs-CZ" dirty="0"/>
              <a:t>vector</a:t>
            </a:r>
            <a:r>
              <a:rPr lang="en-US" dirty="0"/>
              <a:t>&lt;T&gt;::operator[]</a:t>
            </a:r>
            <a:r>
              <a:rPr lang="cs-CZ" dirty="0"/>
              <a:t> vracet </a:t>
            </a:r>
            <a:r>
              <a:rPr lang="cs-CZ" dirty="0">
                <a:solidFill>
                  <a:schemeClr val="accent1"/>
                </a:solidFill>
              </a:rPr>
              <a:t>const</a:t>
            </a:r>
            <a:r>
              <a:rPr lang="cs-CZ" dirty="0"/>
              <a:t> T</a:t>
            </a:r>
            <a:r>
              <a:rPr lang="en-US" dirty="0"/>
              <a:t>&amp;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 class vector { public:</a:t>
            </a:r>
          </a:p>
          <a:p>
            <a:pPr lvl="4"/>
            <a:r>
              <a:rPr lang="en-US" dirty="0">
                <a:solidFill>
                  <a:schemeClr val="accent1"/>
                </a:solidFill>
              </a:rPr>
              <a:t>  /*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>
                <a:solidFill>
                  <a:schemeClr val="accent1"/>
                </a:solidFill>
              </a:rPr>
              <a:t>*/</a:t>
            </a:r>
            <a:r>
              <a:rPr lang="en-US" dirty="0"/>
              <a:t> T &amp; operator[](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i)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{ return *(begin_ + i); }</a:t>
            </a:r>
          </a:p>
          <a:p>
            <a:pPr lvl="4"/>
            <a:r>
              <a:rPr lang="en-US" dirty="0"/>
              <a:t>private: </a:t>
            </a:r>
            <a:endParaRPr lang="cs-CZ" dirty="0"/>
          </a:p>
          <a:p>
            <a:pPr lvl="4"/>
            <a:r>
              <a:rPr lang="cs-CZ" dirty="0"/>
              <a:t>  </a:t>
            </a:r>
            <a:r>
              <a:rPr lang="en-US" dirty="0"/>
              <a:t>T * begin_, * end_, * </a:t>
            </a:r>
            <a:r>
              <a:rPr lang="en-US" dirty="0" err="1"/>
              <a:t>block_end</a:t>
            </a:r>
            <a:r>
              <a:rPr lang="en-US" dirty="0"/>
              <a:t>_;</a:t>
            </a:r>
          </a:p>
          <a:p>
            <a:pPr lvl="4"/>
            <a:r>
              <a:rPr lang="en-US" dirty="0"/>
              <a:t>};</a:t>
            </a:r>
            <a:endParaRPr lang="cs-CZ" dirty="0"/>
          </a:p>
          <a:p>
            <a:pPr lvl="2"/>
            <a:r>
              <a:rPr lang="cs-CZ" b="1" dirty="0"/>
              <a:t>const</a:t>
            </a:r>
            <a:r>
              <a:rPr lang="cs-CZ" dirty="0"/>
              <a:t> příznak u metody ovlivňuje typ </a:t>
            </a:r>
            <a:r>
              <a:rPr lang="cs-CZ" b="1" dirty="0"/>
              <a:t>this </a:t>
            </a:r>
            <a:r>
              <a:rPr lang="cs-CZ" dirty="0"/>
              <a:t>a </a:t>
            </a:r>
            <a:r>
              <a:rPr lang="en-US" dirty="0" err="1"/>
              <a:t>propaguje</a:t>
            </a:r>
            <a:r>
              <a:rPr lang="cs-CZ" dirty="0"/>
              <a:t> se na položky třídy</a:t>
            </a:r>
          </a:p>
          <a:p>
            <a:pPr lvl="3"/>
            <a:r>
              <a:rPr lang="cs-CZ" dirty="0"/>
              <a:t>vyjma položek deklarovaných jako </a:t>
            </a:r>
            <a:r>
              <a:rPr lang="cs-CZ" b="1" dirty="0"/>
              <a:t>mutable</a:t>
            </a:r>
          </a:p>
          <a:p>
            <a:pPr lvl="3"/>
            <a:r>
              <a:rPr lang="cs-CZ" dirty="0"/>
              <a:t>v const meto</a:t>
            </a:r>
            <a:r>
              <a:rPr lang="en-US" dirty="0"/>
              <a:t>d</a:t>
            </a:r>
            <a:r>
              <a:rPr lang="cs-CZ" dirty="0"/>
              <a:t>ě se položky chovají jako by byly deklarovány const:</a:t>
            </a:r>
          </a:p>
          <a:p>
            <a:pPr lvl="4"/>
            <a:r>
              <a:rPr lang="cs-CZ" dirty="0"/>
              <a:t>  T </a:t>
            </a:r>
            <a:r>
              <a:rPr lang="en-US" dirty="0"/>
              <a:t>* </a:t>
            </a:r>
            <a:r>
              <a:rPr lang="en-US" dirty="0" err="1">
                <a:solidFill>
                  <a:srgbClr val="C00000"/>
                </a:solidFill>
              </a:rPr>
              <a:t>const</a:t>
            </a:r>
            <a:r>
              <a:rPr lang="en-US" dirty="0"/>
              <a:t> begin_, * </a:t>
            </a:r>
            <a:r>
              <a:rPr lang="en-US" dirty="0" err="1">
                <a:solidFill>
                  <a:srgbClr val="C00000"/>
                </a:solidFill>
              </a:rPr>
              <a:t>const</a:t>
            </a:r>
            <a:r>
              <a:rPr lang="en-US" dirty="0"/>
              <a:t> end_, * </a:t>
            </a:r>
            <a:r>
              <a:rPr lang="en-US" dirty="0" err="1">
                <a:solidFill>
                  <a:srgbClr val="C00000"/>
                </a:solidFill>
              </a:rPr>
              <a:t>const</a:t>
            </a:r>
            <a:r>
              <a:rPr lang="en-US" dirty="0"/>
              <a:t> </a:t>
            </a:r>
            <a:r>
              <a:rPr lang="en-US" dirty="0" err="1"/>
              <a:t>block_end</a:t>
            </a:r>
            <a:r>
              <a:rPr lang="en-US" dirty="0"/>
              <a:t>_;</a:t>
            </a:r>
            <a:endParaRPr lang="cs-CZ" dirty="0"/>
          </a:p>
          <a:p>
            <a:pPr lvl="2"/>
            <a:r>
              <a:rPr lang="en-US" dirty="0" err="1"/>
              <a:t>typ</a:t>
            </a:r>
            <a:r>
              <a:rPr lang="cs-CZ" dirty="0"/>
              <a:t>, na který tyto ukazatele ukazují, se tím nemění</a:t>
            </a:r>
            <a:endParaRPr lang="cs-CZ" b="0" dirty="0"/>
          </a:p>
        </p:txBody>
      </p:sp>
    </p:spTree>
    <p:extLst>
      <p:ext uri="{BB962C8B-B14F-4D97-AF65-F5344CB8AC3E}">
        <p14:creationId xmlns:p14="http://schemas.microsoft.com/office/powerpoint/2010/main" val="28923824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Returning by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Overload resolution in C++</a:t>
            </a:r>
            <a:endParaRPr lang="en-US" dirty="0"/>
          </a:p>
          <a:p>
            <a:pPr lvl="1"/>
            <a:r>
              <a:rPr lang="en-US" b="0" dirty="0"/>
              <a:t>C++ resolves overloaded function calls using only the types of arguments</a:t>
            </a:r>
          </a:p>
          <a:p>
            <a:pPr lvl="2"/>
            <a:r>
              <a:rPr lang="en-US" dirty="0"/>
              <a:t>The use of the result is not considered</a:t>
            </a:r>
          </a:p>
          <a:p>
            <a:pPr lvl="4"/>
            <a:r>
              <a:rPr lang="cs-CZ" dirty="0"/>
              <a:t>T </a:t>
            </a:r>
            <a:r>
              <a:rPr lang="en-US" dirty="0"/>
              <a:t>&amp; </a:t>
            </a:r>
            <a:r>
              <a:rPr lang="en-US" dirty="0" err="1"/>
              <a:t>get_element</a:t>
            </a:r>
            <a:r>
              <a:rPr lang="en-US" dirty="0"/>
              <a:t>( </a:t>
            </a:r>
            <a:r>
              <a:rPr lang="en-US" dirty="0" err="1"/>
              <a:t>std</a:t>
            </a:r>
            <a:r>
              <a:rPr lang="en-US" dirty="0"/>
              <a:t>::vector&lt; T&gt; &amp; v,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i);</a:t>
            </a:r>
          </a:p>
          <a:p>
            <a:pPr lvl="4"/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cs-CZ" dirty="0"/>
              <a:t>T </a:t>
            </a:r>
            <a:r>
              <a:rPr lang="en-US" dirty="0"/>
              <a:t>&amp; </a:t>
            </a:r>
            <a:r>
              <a:rPr lang="en-US" dirty="0" err="1"/>
              <a:t>get_element</a:t>
            </a:r>
            <a:r>
              <a:rPr lang="en-US" dirty="0"/>
              <a:t>(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::vector&lt; T&gt; &amp; v,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i);</a:t>
            </a:r>
          </a:p>
          <a:p>
            <a:pPr lvl="4"/>
            <a:r>
              <a:rPr lang="en-US" b="0" dirty="0"/>
              <a:t>void example1(</a:t>
            </a:r>
            <a:r>
              <a:rPr lang="en-US" b="0" dirty="0" err="1"/>
              <a:t>std</a:t>
            </a:r>
            <a:r>
              <a:rPr lang="en-US" b="0" dirty="0"/>
              <a:t>::vector&lt;T&gt; &amp; w)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get_element</a:t>
            </a:r>
            <a:r>
              <a:rPr lang="en-US" dirty="0"/>
              <a:t>(w,1) = </a:t>
            </a:r>
            <a:r>
              <a:rPr lang="en-US" dirty="0" err="1"/>
              <a:t>get_element</a:t>
            </a:r>
            <a:r>
              <a:rPr lang="en-US" dirty="0"/>
              <a:t>(w,2);	// </a:t>
            </a:r>
            <a:r>
              <a:rPr lang="en-US" dirty="0">
                <a:solidFill>
                  <a:schemeClr val="accent1"/>
                </a:solidFill>
              </a:rPr>
              <a:t>both</a:t>
            </a:r>
            <a:r>
              <a:rPr lang="en-US" dirty="0"/>
              <a:t> calls invoke the </a:t>
            </a:r>
            <a:r>
              <a:rPr lang="en-US" dirty="0">
                <a:solidFill>
                  <a:schemeClr val="accent1"/>
                </a:solidFill>
              </a:rPr>
              <a:t>first</a:t>
            </a:r>
            <a:r>
              <a:rPr lang="en-US" dirty="0"/>
              <a:t> version</a:t>
            </a:r>
          </a:p>
          <a:p>
            <a:pPr lvl="4"/>
            <a:r>
              <a:rPr lang="en-US" b="0" dirty="0"/>
              <a:t>}</a:t>
            </a:r>
          </a:p>
          <a:p>
            <a:pPr lvl="4"/>
            <a:r>
              <a:rPr lang="en-US" dirty="0"/>
              <a:t>T example2(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::vector&lt;T&gt; &amp; w)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return </a:t>
            </a:r>
            <a:r>
              <a:rPr lang="en-US" dirty="0" err="1"/>
              <a:t>get_element</a:t>
            </a:r>
            <a:r>
              <a:rPr lang="en-US" dirty="0"/>
              <a:t>(w,2);	// invokes the </a:t>
            </a:r>
            <a:r>
              <a:rPr lang="en-US" dirty="0">
                <a:solidFill>
                  <a:schemeClr val="accent1"/>
                </a:solidFill>
              </a:rPr>
              <a:t>second</a:t>
            </a:r>
            <a:r>
              <a:rPr lang="en-US" dirty="0"/>
              <a:t> version</a:t>
            </a:r>
          </a:p>
          <a:p>
            <a:pPr lvl="4"/>
            <a:r>
              <a:rPr lang="en-US" dirty="0"/>
              <a:t>}</a:t>
            </a:r>
          </a:p>
          <a:p>
            <a:pPr lvl="1"/>
            <a:r>
              <a:rPr lang="en-US" dirty="0"/>
              <a:t>With member functions:</a:t>
            </a:r>
          </a:p>
          <a:p>
            <a:pPr lvl="4"/>
            <a:r>
              <a:rPr lang="en-US" b="0" dirty="0"/>
              <a:t>class </a:t>
            </a:r>
            <a:r>
              <a:rPr lang="en-US" b="0" dirty="0" err="1"/>
              <a:t>my_hidden_vector</a:t>
            </a:r>
            <a:r>
              <a:rPr lang="en-US" b="0" dirty="0"/>
              <a:t> { public:</a:t>
            </a:r>
          </a:p>
          <a:p>
            <a:pPr lvl="4"/>
            <a:r>
              <a:rPr lang="en-US" b="0" dirty="0"/>
              <a:t>  </a:t>
            </a:r>
            <a:r>
              <a:rPr lang="cs-CZ" b="0" dirty="0"/>
              <a:t>T </a:t>
            </a:r>
            <a:r>
              <a:rPr lang="en-US" b="0" dirty="0"/>
              <a:t>&amp; </a:t>
            </a:r>
            <a:r>
              <a:rPr lang="en-US" b="0" dirty="0" err="1"/>
              <a:t>get_element</a:t>
            </a:r>
            <a:r>
              <a:rPr lang="en-US" b="0" dirty="0"/>
              <a:t>( </a:t>
            </a:r>
            <a:r>
              <a:rPr lang="en-US" b="0" dirty="0" err="1"/>
              <a:t>std</a:t>
            </a:r>
            <a:r>
              <a:rPr lang="en-US" b="0" dirty="0"/>
              <a:t>::</a:t>
            </a:r>
            <a:r>
              <a:rPr lang="en-US" b="0" dirty="0" err="1"/>
              <a:t>size_t</a:t>
            </a:r>
            <a:r>
              <a:rPr lang="en-US" b="0" dirty="0"/>
              <a:t> i);</a:t>
            </a:r>
          </a:p>
          <a:p>
            <a:pPr lvl="4"/>
            <a:r>
              <a:rPr lang="en-US" b="0" dirty="0"/>
              <a:t> 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b="0" dirty="0"/>
              <a:t> </a:t>
            </a:r>
            <a:r>
              <a:rPr lang="cs-CZ" b="0" dirty="0"/>
              <a:t>T </a:t>
            </a:r>
            <a:r>
              <a:rPr lang="en-US" b="0" dirty="0"/>
              <a:t>&amp; </a:t>
            </a:r>
            <a:r>
              <a:rPr lang="en-US" b="0" dirty="0" err="1"/>
              <a:t>get_element</a:t>
            </a:r>
            <a:r>
              <a:rPr lang="en-US" b="0" dirty="0"/>
              <a:t>(</a:t>
            </a:r>
            <a:r>
              <a:rPr lang="en-US" b="0" dirty="0" err="1"/>
              <a:t>std</a:t>
            </a:r>
            <a:r>
              <a:rPr lang="en-US" b="0" dirty="0"/>
              <a:t>::</a:t>
            </a:r>
            <a:r>
              <a:rPr lang="en-US" b="0" dirty="0" err="1"/>
              <a:t>size_t</a:t>
            </a:r>
            <a:r>
              <a:rPr lang="en-US" b="0" dirty="0"/>
              <a:t> i)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;</a:t>
            </a:r>
            <a:endParaRPr lang="en-US" b="0" dirty="0"/>
          </a:p>
          <a:p>
            <a:pPr lvl="4"/>
            <a:r>
              <a:rPr lang="en-US" b="0" dirty="0"/>
              <a:t>};</a:t>
            </a:r>
          </a:p>
          <a:p>
            <a:pPr lvl="2"/>
            <a:r>
              <a:rPr lang="en-US" dirty="0"/>
              <a:t>The 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flag on the object on the left of '.' participates in overload resolution</a:t>
            </a:r>
          </a:p>
          <a:p>
            <a:pPr lvl="4"/>
            <a:r>
              <a:rPr lang="en-US" dirty="0"/>
              <a:t>void example1(</a:t>
            </a:r>
            <a:r>
              <a:rPr lang="en-US" dirty="0" err="1"/>
              <a:t>my_hidden_vector</a:t>
            </a:r>
            <a:r>
              <a:rPr lang="en-US" dirty="0"/>
              <a:t> &amp; w)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w.get_element</a:t>
            </a:r>
            <a:r>
              <a:rPr lang="en-US" dirty="0"/>
              <a:t>(1) = </a:t>
            </a:r>
            <a:r>
              <a:rPr lang="en-US" dirty="0" err="1"/>
              <a:t>w.get_element</a:t>
            </a:r>
            <a:r>
              <a:rPr lang="en-US" dirty="0"/>
              <a:t>(2);	// </a:t>
            </a:r>
            <a:r>
              <a:rPr lang="en-US" dirty="0">
                <a:solidFill>
                  <a:schemeClr val="accent1"/>
                </a:solidFill>
              </a:rPr>
              <a:t>both</a:t>
            </a:r>
            <a:r>
              <a:rPr lang="en-US" dirty="0"/>
              <a:t> calls invoke the </a:t>
            </a:r>
            <a:r>
              <a:rPr lang="en-US" dirty="0">
                <a:solidFill>
                  <a:schemeClr val="accent1"/>
                </a:solidFill>
              </a:rPr>
              <a:t>first</a:t>
            </a:r>
            <a:r>
              <a:rPr lang="en-US" dirty="0"/>
              <a:t> version</a:t>
            </a:r>
          </a:p>
          <a:p>
            <a:pPr lvl="4"/>
            <a:r>
              <a:rPr lang="en-US" dirty="0"/>
              <a:t>}</a:t>
            </a:r>
          </a:p>
          <a:p>
            <a:pPr lvl="4"/>
            <a:r>
              <a:rPr lang="en-US" dirty="0"/>
              <a:t>T example2(</a:t>
            </a:r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/>
              <a:t> </a:t>
            </a:r>
            <a:r>
              <a:rPr lang="en-US" dirty="0" err="1"/>
              <a:t>my_hidden_vector</a:t>
            </a:r>
            <a:r>
              <a:rPr lang="en-US" dirty="0"/>
              <a:t>&lt;T&gt; &amp; w)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return </a:t>
            </a:r>
            <a:r>
              <a:rPr lang="en-US" dirty="0" err="1"/>
              <a:t>w.get_element</a:t>
            </a:r>
            <a:r>
              <a:rPr lang="en-US" dirty="0"/>
              <a:t>(2);	// invokes the </a:t>
            </a:r>
            <a:r>
              <a:rPr lang="en-US" dirty="0">
                <a:solidFill>
                  <a:schemeClr val="accent1"/>
                </a:solidFill>
              </a:rPr>
              <a:t>second</a:t>
            </a:r>
            <a:r>
              <a:rPr lang="en-US" dirty="0"/>
              <a:t> version</a:t>
            </a:r>
          </a:p>
          <a:p>
            <a:pPr lvl="4"/>
            <a:r>
              <a:rPr lang="en-US" dirty="0"/>
              <a:t>}</a:t>
            </a:r>
            <a:endParaRPr lang="cs-CZ" b="0" dirty="0"/>
          </a:p>
        </p:txBody>
      </p:sp>
    </p:spTree>
    <p:extLst>
      <p:ext uri="{BB962C8B-B14F-4D97-AF65-F5344CB8AC3E}">
        <p14:creationId xmlns:p14="http://schemas.microsoft.com/office/powerpoint/2010/main" val="290024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</a:t>
            </a:r>
            <a:r>
              <a:rPr lang="cs-CZ" dirty="0"/>
              <a:t>v</a:t>
            </a:r>
            <a:r>
              <a:rPr lang="en-US" dirty="0"/>
              <a:t>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cs-CZ" dirty="0"/>
              <a:t>Reference lze použít pouze v některých kontextech</a:t>
            </a:r>
            <a:endParaRPr lang="en-US" dirty="0"/>
          </a:p>
          <a:p>
            <a:pPr lvl="2"/>
            <a:r>
              <a:rPr lang="cs-CZ" dirty="0"/>
              <a:t>Formální parametry funkcí </a:t>
            </a:r>
            <a:r>
              <a:rPr lang="en-US" dirty="0"/>
              <a:t>(</a:t>
            </a:r>
            <a:r>
              <a:rPr lang="cs-CZ" dirty="0"/>
              <a:t>téměř vždy bezpečné a užitečné</a:t>
            </a:r>
            <a:r>
              <a:rPr lang="en-US" dirty="0"/>
              <a:t>)</a:t>
            </a:r>
          </a:p>
          <a:p>
            <a:pPr lvl="3"/>
            <a:r>
              <a:rPr lang="cs-CZ" dirty="0"/>
              <a:t>Obdoba předávání odkazem v jiných jazycích</a:t>
            </a:r>
            <a:r>
              <a:rPr lang="en-US" dirty="0"/>
              <a:t> (</a:t>
            </a:r>
            <a:r>
              <a:rPr lang="cs-CZ" dirty="0"/>
              <a:t>ale složitější</a:t>
            </a:r>
            <a:r>
              <a:rPr lang="en-US" dirty="0"/>
              <a:t>)</a:t>
            </a:r>
          </a:p>
          <a:p>
            <a:pPr lvl="2"/>
            <a:r>
              <a:rPr lang="cs-CZ" dirty="0"/>
              <a:t>Návratové hodnoty funkcí </a:t>
            </a:r>
            <a:r>
              <a:rPr lang="en-US" dirty="0"/>
              <a:t>(</a:t>
            </a:r>
            <a:r>
              <a:rPr lang="cs-CZ" b="1" dirty="0"/>
              <a:t>nebezpečné</a:t>
            </a:r>
            <a:r>
              <a:rPr lang="cs-CZ" dirty="0"/>
              <a:t> ale někdy nutné</a:t>
            </a:r>
            <a:r>
              <a:rPr lang="en-US" dirty="0"/>
              <a:t>)</a:t>
            </a:r>
          </a:p>
          <a:p>
            <a:pPr lvl="2"/>
            <a:r>
              <a:rPr lang="cs-CZ" dirty="0"/>
              <a:t>Lokální proměnné </a:t>
            </a:r>
            <a:r>
              <a:rPr lang="en-US" dirty="0"/>
              <a:t>(</a:t>
            </a:r>
            <a:r>
              <a:rPr lang="cs-CZ" dirty="0"/>
              <a:t>užitečné zvláště jako </a:t>
            </a:r>
            <a:r>
              <a:rPr lang="en-US" b="1" dirty="0"/>
              <a:t>auto &amp;&amp;</a:t>
            </a:r>
            <a:r>
              <a:rPr lang="en-US" dirty="0"/>
              <a:t>)</a:t>
            </a:r>
          </a:p>
          <a:p>
            <a:pPr lvl="2"/>
            <a:r>
              <a:rPr lang="cs-CZ" dirty="0"/>
              <a:t>Statické proměnné</a:t>
            </a:r>
            <a:r>
              <a:rPr lang="en-US" dirty="0"/>
              <a:t>, </a:t>
            </a:r>
            <a:r>
              <a:rPr lang="cs-CZ" dirty="0"/>
              <a:t>datové položky tříd </a:t>
            </a:r>
            <a:r>
              <a:rPr lang="en-US" dirty="0"/>
              <a:t>(</a:t>
            </a:r>
            <a:r>
              <a:rPr lang="cs-CZ" dirty="0"/>
              <a:t>omezené možnosti</a:t>
            </a:r>
            <a:r>
              <a:rPr lang="en-US" dirty="0"/>
              <a:t>, </a:t>
            </a:r>
            <a:r>
              <a:rPr lang="cs-CZ" dirty="0"/>
              <a:t>vhodnější je ukazatel T</a:t>
            </a:r>
            <a:r>
              <a:rPr lang="en-US" dirty="0"/>
              <a:t> </a:t>
            </a:r>
            <a:r>
              <a:rPr lang="cs-CZ" dirty="0"/>
              <a:t>* nebo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reference_wrapper</a:t>
            </a:r>
            <a:r>
              <a:rPr lang="en-US" dirty="0"/>
              <a:t>&lt;T&gt;)</a:t>
            </a:r>
          </a:p>
          <a:p>
            <a:pPr lvl="1"/>
            <a:r>
              <a:rPr lang="en-US" dirty="0"/>
              <a:t>Reference </a:t>
            </a:r>
            <a:r>
              <a:rPr lang="cs-CZ" dirty="0"/>
              <a:t>vždy </a:t>
            </a:r>
            <a:r>
              <a:rPr lang="en-US" dirty="0" err="1"/>
              <a:t>mus</a:t>
            </a:r>
            <a:r>
              <a:rPr lang="cs-CZ" dirty="0"/>
              <a:t>í být inicializována a nelze ji přesměrovat jinam</a:t>
            </a:r>
            <a:endParaRPr lang="en-US" dirty="0"/>
          </a:p>
          <a:p>
            <a:pPr lvl="2"/>
            <a:r>
              <a:rPr lang="cs-CZ" dirty="0"/>
              <a:t>Všechna použití reference se chovají jako objekt, na který odkazuje</a:t>
            </a:r>
            <a:endParaRPr lang="en-US" dirty="0"/>
          </a:p>
          <a:p>
            <a:pPr lvl="1"/>
            <a:r>
              <a:rPr lang="cs-CZ" dirty="0"/>
              <a:t>Reference jsou tří druhů</a:t>
            </a:r>
            <a:endParaRPr lang="en-US" dirty="0"/>
          </a:p>
          <a:p>
            <a:pPr lvl="2"/>
            <a:r>
              <a:rPr lang="en-US" dirty="0">
                <a:solidFill>
                  <a:schemeClr val="accent1"/>
                </a:solidFill>
              </a:rPr>
              <a:t>(Modifiable) L-value reference</a:t>
            </a:r>
            <a:endParaRPr lang="cs-CZ" dirty="0">
              <a:solidFill>
                <a:schemeClr val="accent1"/>
              </a:solidFill>
            </a:endParaRPr>
          </a:p>
          <a:p>
            <a:pPr lvl="4"/>
            <a:r>
              <a:rPr lang="en-US" dirty="0"/>
              <a:t>T &amp;</a:t>
            </a:r>
            <a:endParaRPr lang="cs-CZ" dirty="0"/>
          </a:p>
          <a:p>
            <a:pPr lvl="3"/>
            <a:r>
              <a:rPr lang="cs-CZ" dirty="0"/>
              <a:t>Skutečný parametr </a:t>
            </a:r>
            <a:r>
              <a:rPr lang="en-US" dirty="0"/>
              <a:t>(</a:t>
            </a:r>
            <a:r>
              <a:rPr lang="cs-CZ" dirty="0"/>
              <a:t>inicializační výraz</a:t>
            </a:r>
            <a:r>
              <a:rPr lang="en-US" dirty="0"/>
              <a:t>) </a:t>
            </a:r>
            <a:r>
              <a:rPr lang="cs-CZ" dirty="0"/>
              <a:t>musí být</a:t>
            </a:r>
            <a:r>
              <a:rPr lang="en-US" dirty="0"/>
              <a:t> </a:t>
            </a:r>
            <a:r>
              <a:rPr lang="en-US" b="1" dirty="0"/>
              <a:t>L-value</a:t>
            </a:r>
            <a:r>
              <a:rPr lang="en-US" dirty="0"/>
              <a:t>, </a:t>
            </a:r>
            <a:r>
              <a:rPr lang="cs-CZ" dirty="0"/>
              <a:t>tj. opakovatelně přístupný objekt</a:t>
            </a:r>
            <a:endParaRPr lang="en-US" dirty="0"/>
          </a:p>
          <a:p>
            <a:pPr lvl="2"/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>
                <a:solidFill>
                  <a:schemeClr val="accent1"/>
                </a:solidFill>
              </a:rPr>
              <a:t> (L-value) reference</a:t>
            </a:r>
            <a:endParaRPr lang="cs-CZ" dirty="0">
              <a:solidFill>
                <a:schemeClr val="accent1"/>
              </a:solidFill>
            </a:endParaRPr>
          </a:p>
          <a:p>
            <a:pPr lvl="4"/>
            <a:r>
              <a:rPr lang="en-US" dirty="0" err="1"/>
              <a:t>const</a:t>
            </a:r>
            <a:r>
              <a:rPr lang="en-US" dirty="0"/>
              <a:t> T &amp;</a:t>
            </a:r>
            <a:endParaRPr lang="cs-CZ" dirty="0"/>
          </a:p>
          <a:p>
            <a:pPr lvl="3"/>
            <a:r>
              <a:rPr lang="cs-CZ" dirty="0"/>
              <a:t>Skutečným argumentem může být libovolný objekt typu</a:t>
            </a:r>
            <a:r>
              <a:rPr lang="en-US" dirty="0"/>
              <a:t> T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R-value reference</a:t>
            </a:r>
            <a:endParaRPr lang="cs-CZ" dirty="0">
              <a:solidFill>
                <a:schemeClr val="accent1"/>
              </a:solidFill>
            </a:endParaRPr>
          </a:p>
          <a:p>
            <a:pPr lvl="4"/>
            <a:r>
              <a:rPr lang="en-US" dirty="0"/>
              <a:t>T &amp;&amp;</a:t>
            </a:r>
            <a:endParaRPr lang="cs-CZ" dirty="0"/>
          </a:p>
          <a:p>
            <a:pPr lvl="3"/>
            <a:r>
              <a:rPr lang="cs-CZ" dirty="0"/>
              <a:t>Skutečný parametr </a:t>
            </a:r>
            <a:r>
              <a:rPr lang="en-US" dirty="0"/>
              <a:t>(</a:t>
            </a:r>
            <a:r>
              <a:rPr lang="cs-CZ" dirty="0"/>
              <a:t>inicializační výraz</a:t>
            </a:r>
            <a:r>
              <a:rPr lang="en-US" dirty="0"/>
              <a:t>) </a:t>
            </a:r>
            <a:r>
              <a:rPr lang="cs-CZ" dirty="0"/>
              <a:t>musí být </a:t>
            </a:r>
            <a:r>
              <a:rPr lang="en-US" b="1" dirty="0"/>
              <a:t>R-value</a:t>
            </a:r>
            <a:r>
              <a:rPr lang="en-US" dirty="0"/>
              <a:t>, </a:t>
            </a:r>
            <a:r>
              <a:rPr lang="cs-CZ" dirty="0"/>
              <a:t>tj. dočasný objekt nebo výraz uzavřený v </a:t>
            </a:r>
            <a:r>
              <a:rPr lang="en-US" b="1" dirty="0" err="1"/>
              <a:t>std</a:t>
            </a:r>
            <a:r>
              <a:rPr lang="en-US" b="1" dirty="0"/>
              <a:t>::move()</a:t>
            </a:r>
          </a:p>
        </p:txBody>
      </p:sp>
    </p:spTree>
    <p:extLst>
      <p:ext uri="{BB962C8B-B14F-4D97-AF65-F5344CB8AC3E}">
        <p14:creationId xmlns:p14="http://schemas.microsoft.com/office/powerpoint/2010/main" val="10923436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Returning by reference</a:t>
            </a:r>
            <a:endParaRPr lang="cs-CZ" altLang="en-US" noProof="1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altLang="en-US" dirty="0"/>
              <a:t>Interface design in C++</a:t>
            </a:r>
          </a:p>
          <a:p>
            <a:pPr lvl="1"/>
            <a:r>
              <a:rPr lang="en-US" altLang="en-US" dirty="0"/>
              <a:t>Influenced by t</a:t>
            </a:r>
            <a:r>
              <a:rPr lang="cs-CZ" altLang="en-US" dirty="0"/>
              <a:t>he life</a:t>
            </a:r>
            <a:r>
              <a:rPr lang="en-US" altLang="en-US" dirty="0"/>
              <a:t>-</a:t>
            </a:r>
            <a:r>
              <a:rPr lang="cs-CZ" altLang="en-US" dirty="0"/>
              <a:t>time </a:t>
            </a:r>
            <a:r>
              <a:rPr lang="en-US" altLang="en-US" dirty="0"/>
              <a:t>considerations for returned values</a:t>
            </a:r>
            <a:endParaRPr lang="cs-CZ" altLang="en-US" noProof="1"/>
          </a:p>
          <a:p>
            <a:pPr lvl="2"/>
            <a:r>
              <a:rPr lang="en-US" altLang="en-US" dirty="0"/>
              <a:t>The object must survive the return from the function if returned by reference</a:t>
            </a:r>
          </a:p>
          <a:p>
            <a:pPr lvl="1"/>
            <a:r>
              <a:rPr lang="en-US" altLang="en-US" dirty="0"/>
              <a:t>Returning by value may be slow and exception-unsafe</a:t>
            </a:r>
          </a:p>
          <a:p>
            <a:pPr lvl="2"/>
            <a:r>
              <a:rPr lang="en-US" altLang="en-US" dirty="0"/>
              <a:t>Remedied by C++11/14/17 but still of some concern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class vector {</a:t>
            </a:r>
          </a:p>
          <a:p>
            <a:pPr lvl="4"/>
            <a:r>
              <a:rPr lang="en-US" altLang="en-US" dirty="0"/>
              <a:t>public:</a:t>
            </a:r>
          </a:p>
          <a:p>
            <a:pPr lvl="2"/>
            <a:r>
              <a:rPr lang="en-US" altLang="en-US" dirty="0"/>
              <a:t>back() returns the last element which will remain on the stack</a:t>
            </a:r>
          </a:p>
          <a:p>
            <a:pPr lvl="3"/>
            <a:r>
              <a:rPr lang="en-US" altLang="en-US" dirty="0"/>
              <a:t>it may allow modification of the element</a:t>
            </a:r>
          </a:p>
          <a:p>
            <a:pPr lvl="4"/>
            <a:r>
              <a:rPr lang="en-US" altLang="en-US" dirty="0"/>
              <a:t>  T &amp; back();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>
                <a:solidFill>
                  <a:schemeClr val="accent1"/>
                </a:solidFill>
              </a:rPr>
              <a:t>const</a:t>
            </a:r>
            <a:r>
              <a:rPr lang="en-US" altLang="en-US" dirty="0"/>
              <a:t> T &amp; back() </a:t>
            </a:r>
            <a:r>
              <a:rPr lang="en-US" altLang="en-US" dirty="0" err="1">
                <a:solidFill>
                  <a:schemeClr val="accent1"/>
                </a:solidFill>
              </a:rPr>
              <a:t>const</a:t>
            </a:r>
            <a:r>
              <a:rPr lang="en-US" altLang="en-US" dirty="0"/>
              <a:t>;</a:t>
            </a:r>
          </a:p>
          <a:p>
            <a:pPr lvl="2"/>
            <a:r>
              <a:rPr lang="en-US" altLang="en-US" dirty="0" err="1"/>
              <a:t>pop_back</a:t>
            </a:r>
            <a:r>
              <a:rPr lang="en-US" altLang="en-US" dirty="0"/>
              <a:t>() removes the last element from the stack</a:t>
            </a:r>
          </a:p>
          <a:p>
            <a:pPr lvl="3"/>
            <a:r>
              <a:rPr lang="en-US" altLang="en-US" dirty="0"/>
              <a:t>if it had to return the removed value, it would have to return by value!</a:t>
            </a:r>
          </a:p>
          <a:p>
            <a:pPr lvl="3"/>
            <a:r>
              <a:rPr lang="cs-CZ" altLang="en-US" dirty="0"/>
              <a:t>before C++11</a:t>
            </a:r>
            <a:r>
              <a:rPr lang="en-US" altLang="en-US" dirty="0"/>
              <a:t>: returning by value was</a:t>
            </a:r>
            <a:r>
              <a:rPr lang="cs-CZ" altLang="en-US" dirty="0"/>
              <a:t> </a:t>
            </a:r>
            <a:r>
              <a:rPr lang="en-US" altLang="en-US" dirty="0"/>
              <a:t>slow and exception-unsafe</a:t>
            </a:r>
          </a:p>
          <a:p>
            <a:pPr lvl="4"/>
            <a:r>
              <a:rPr lang="en-US" altLang="en-US" strike="dblStrike" dirty="0"/>
              <a:t>  T </a:t>
            </a:r>
            <a:r>
              <a:rPr lang="en-US" altLang="en-US" strike="dblStrike" dirty="0" err="1"/>
              <a:t>pop_back</a:t>
            </a:r>
            <a:r>
              <a:rPr lang="en-US" altLang="en-US" strike="dblStrike" dirty="0"/>
              <a:t>();</a:t>
            </a:r>
            <a:r>
              <a:rPr lang="cs-CZ" altLang="en-US" strike="dblStrike" dirty="0"/>
              <a:t>	// NO SUCH FUNCTION IN std::vector</a:t>
            </a:r>
            <a:endParaRPr lang="en-US" altLang="en-US" strike="dblStrike" dirty="0"/>
          </a:p>
          <a:p>
            <a:pPr lvl="3"/>
            <a:r>
              <a:rPr lang="en-US" altLang="en-US" dirty="0"/>
              <a:t>therefore, in standard library, the </a:t>
            </a:r>
            <a:r>
              <a:rPr lang="en-US" altLang="en-US" dirty="0" err="1"/>
              <a:t>pop_back</a:t>
            </a:r>
            <a:r>
              <a:rPr lang="en-US" altLang="en-US" dirty="0"/>
              <a:t>() function returns nothing</a:t>
            </a:r>
          </a:p>
          <a:p>
            <a:pPr lvl="4"/>
            <a:r>
              <a:rPr lang="en-US" altLang="en-US" dirty="0"/>
              <a:t>  void </a:t>
            </a:r>
            <a:r>
              <a:rPr lang="en-US" altLang="en-US" dirty="0" err="1"/>
              <a:t>pop_back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// ...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For math-inspired interfaces like operator+, returning by value is necessary</a:t>
            </a:r>
          </a:p>
          <a:p>
            <a:pPr lvl="2"/>
            <a:r>
              <a:rPr lang="en-US" altLang="en-US" dirty="0"/>
              <a:t>Such functions return newly calculated values – no chance to return by reference</a:t>
            </a:r>
          </a:p>
        </p:txBody>
      </p:sp>
    </p:spTree>
    <p:extLst>
      <p:ext uri="{BB962C8B-B14F-4D97-AF65-F5344CB8AC3E}">
        <p14:creationId xmlns:p14="http://schemas.microsoft.com/office/powerpoint/2010/main" val="502516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</a:t>
            </a:r>
            <a:r>
              <a:rPr lang="cs-CZ" dirty="0"/>
              <a:t>v</a:t>
            </a:r>
            <a:r>
              <a:rPr lang="en-US" dirty="0"/>
              <a:t>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6209762"/>
          </a:xfrm>
        </p:spPr>
        <p:txBody>
          <a:bodyPr>
            <a:normAutofit/>
          </a:bodyPr>
          <a:lstStyle/>
          <a:p>
            <a:pPr lvl="1"/>
            <a:r>
              <a:rPr lang="en-US" dirty="0">
                <a:solidFill>
                  <a:schemeClr val="accent1"/>
                </a:solidFill>
              </a:rPr>
              <a:t>(Modifiable) L-value reference</a:t>
            </a:r>
            <a:endParaRPr lang="cs-CZ" dirty="0">
              <a:solidFill>
                <a:schemeClr val="accent1"/>
              </a:solidFill>
            </a:endParaRPr>
          </a:p>
          <a:p>
            <a:pPr lvl="4"/>
            <a:r>
              <a:rPr lang="en-US" dirty="0"/>
              <a:t>T &amp;</a:t>
            </a:r>
            <a:endParaRPr lang="cs-CZ" dirty="0"/>
          </a:p>
          <a:p>
            <a:pPr lvl="2"/>
            <a:r>
              <a:rPr lang="cs-CZ" dirty="0"/>
              <a:t>Inicializační výraz</a:t>
            </a:r>
            <a:r>
              <a:rPr lang="en-US" dirty="0"/>
              <a:t> </a:t>
            </a:r>
            <a:r>
              <a:rPr lang="cs-CZ" dirty="0"/>
              <a:t>musí být</a:t>
            </a:r>
            <a:r>
              <a:rPr lang="en-US" dirty="0"/>
              <a:t> </a:t>
            </a:r>
            <a:r>
              <a:rPr lang="en-US" dirty="0" err="1"/>
              <a:t>modifikovateln</a:t>
            </a:r>
            <a:r>
              <a:rPr lang="cs-CZ" dirty="0"/>
              <a:t>á </a:t>
            </a:r>
            <a:r>
              <a:rPr lang="en-US" b="1" dirty="0"/>
              <a:t>L-value</a:t>
            </a:r>
            <a:r>
              <a:rPr lang="en-US" dirty="0"/>
              <a:t>, </a:t>
            </a:r>
            <a:r>
              <a:rPr lang="cs-CZ" dirty="0"/>
              <a:t>tj. opakovatelně přístupný objekt bez příznaku </a:t>
            </a:r>
            <a:r>
              <a:rPr lang="cs-CZ" b="1" dirty="0"/>
              <a:t>const</a:t>
            </a:r>
            <a:r>
              <a:rPr lang="cs-CZ" dirty="0"/>
              <a:t>:</a:t>
            </a:r>
            <a:endParaRPr lang="en-US" dirty="0"/>
          </a:p>
          <a:p>
            <a:pPr lvl="3"/>
            <a:r>
              <a:rPr lang="cs-CZ" b="1" dirty="0"/>
              <a:t>x</a:t>
            </a:r>
            <a:r>
              <a:rPr lang="cs-CZ" dirty="0"/>
              <a:t>, </a:t>
            </a:r>
            <a:r>
              <a:rPr lang="cs-CZ" b="1" dirty="0"/>
              <a:t>y.x</a:t>
            </a:r>
            <a:r>
              <a:rPr lang="cs-CZ" dirty="0"/>
              <a:t> - </a:t>
            </a:r>
            <a:r>
              <a:rPr lang="en-US" dirty="0"/>
              <a:t>Prom</a:t>
            </a:r>
            <a:r>
              <a:rPr lang="cs-CZ" dirty="0"/>
              <a:t>ěnná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datov</a:t>
            </a:r>
            <a:r>
              <a:rPr lang="cs-CZ" dirty="0"/>
              <a:t>á položka typu </a:t>
            </a:r>
            <a:r>
              <a:rPr lang="cs-CZ" b="1" dirty="0"/>
              <a:t>T</a:t>
            </a:r>
            <a:r>
              <a:rPr lang="cs-CZ" dirty="0"/>
              <a:t>, </a:t>
            </a:r>
            <a:r>
              <a:rPr lang="cs-CZ" b="1" dirty="0"/>
              <a:t>T</a:t>
            </a:r>
            <a:r>
              <a:rPr lang="en-US" b="1" dirty="0"/>
              <a:t>&amp;</a:t>
            </a:r>
            <a:r>
              <a:rPr lang="cs-CZ" b="1" dirty="0"/>
              <a:t> </a:t>
            </a:r>
            <a:r>
              <a:rPr lang="cs-CZ" dirty="0"/>
              <a:t>nebo</a:t>
            </a:r>
            <a:r>
              <a:rPr lang="en-US" dirty="0"/>
              <a:t> </a:t>
            </a:r>
            <a:r>
              <a:rPr lang="en-US" b="1" dirty="0">
                <a:solidFill>
                  <a:schemeClr val="accent1"/>
                </a:solidFill>
              </a:rPr>
              <a:t>T&amp;&amp;</a:t>
            </a:r>
          </a:p>
          <a:p>
            <a:pPr lvl="3"/>
            <a:r>
              <a:rPr lang="cs-CZ" b="1" dirty="0"/>
              <a:t>f</a:t>
            </a:r>
            <a:r>
              <a:rPr lang="en-US" b="1" dirty="0"/>
              <a:t>()</a:t>
            </a:r>
            <a:r>
              <a:rPr lang="cs-CZ" dirty="0"/>
              <a:t>, </a:t>
            </a:r>
            <a:r>
              <a:rPr lang="cs-CZ" b="1" dirty="0"/>
              <a:t>cout</a:t>
            </a:r>
            <a:r>
              <a:rPr lang="en-US" b="1" dirty="0"/>
              <a:t>&lt;&lt;x</a:t>
            </a:r>
            <a:r>
              <a:rPr lang="en-US" dirty="0"/>
              <a:t> - </a:t>
            </a:r>
            <a:r>
              <a:rPr lang="cs-CZ" dirty="0"/>
              <a:t>Volání funkce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cs-CZ" dirty="0"/>
              <a:t>uživatelsky definovaného </a:t>
            </a:r>
            <a:r>
              <a:rPr lang="en-US" dirty="0" err="1"/>
              <a:t>oper</a:t>
            </a:r>
            <a:r>
              <a:rPr lang="cs-CZ" dirty="0"/>
              <a:t>átoru vracející typ </a:t>
            </a:r>
            <a:r>
              <a:rPr lang="cs-CZ" b="1" dirty="0"/>
              <a:t>T</a:t>
            </a:r>
            <a:r>
              <a:rPr lang="en-US" b="1" dirty="0"/>
              <a:t>&amp;</a:t>
            </a:r>
            <a:endParaRPr lang="cs-CZ" b="1" dirty="0"/>
          </a:p>
          <a:p>
            <a:pPr lvl="3"/>
            <a:r>
              <a:rPr lang="en-US" b="1" dirty="0"/>
              <a:t>(T&amp;)e </a:t>
            </a:r>
            <a:r>
              <a:rPr lang="en-US" dirty="0"/>
              <a:t>- v</a:t>
            </a:r>
            <a:r>
              <a:rPr lang="cs-CZ" dirty="0"/>
              <a:t>ýsledek přetypování na</a:t>
            </a:r>
            <a:r>
              <a:rPr lang="cs-CZ" b="1" dirty="0"/>
              <a:t> T</a:t>
            </a:r>
            <a:r>
              <a:rPr lang="en-US" b="1" dirty="0"/>
              <a:t>&amp;</a:t>
            </a:r>
          </a:p>
          <a:p>
            <a:pPr lvl="3"/>
            <a:r>
              <a:rPr lang="en-US" b="1" dirty="0"/>
              <a:t>*p</a:t>
            </a:r>
            <a:r>
              <a:rPr lang="cs-CZ" dirty="0"/>
              <a:t>,</a:t>
            </a:r>
            <a:r>
              <a:rPr lang="cs-CZ" b="1" dirty="0"/>
              <a:t> p</a:t>
            </a:r>
            <a:r>
              <a:rPr lang="en-US" b="1" dirty="0"/>
              <a:t>[i]</a:t>
            </a:r>
            <a:r>
              <a:rPr lang="en-US" dirty="0"/>
              <a:t> - Dereference </a:t>
            </a:r>
            <a:r>
              <a:rPr lang="en-US" dirty="0" err="1"/>
              <a:t>ukazatele</a:t>
            </a:r>
            <a:r>
              <a:rPr lang="en-US" dirty="0"/>
              <a:t> </a:t>
            </a:r>
            <a:r>
              <a:rPr lang="en-US" dirty="0" err="1"/>
              <a:t>typu</a:t>
            </a:r>
            <a:r>
              <a:rPr lang="en-US" dirty="0"/>
              <a:t> </a:t>
            </a:r>
            <a:r>
              <a:rPr lang="en-US" b="1" dirty="0"/>
              <a:t>T*</a:t>
            </a:r>
            <a:r>
              <a:rPr lang="en-US" dirty="0"/>
              <a:t>, </a:t>
            </a:r>
            <a:r>
              <a:rPr lang="en-US" dirty="0" err="1"/>
              <a:t>prvek</a:t>
            </a:r>
            <a:r>
              <a:rPr lang="en-US" dirty="0"/>
              <a:t> pole </a:t>
            </a:r>
            <a:r>
              <a:rPr lang="en-US" dirty="0" err="1"/>
              <a:t>typu</a:t>
            </a:r>
            <a:r>
              <a:rPr lang="en-US" dirty="0"/>
              <a:t> </a:t>
            </a:r>
            <a:r>
              <a:rPr lang="en-US" b="1" dirty="0"/>
              <a:t>T[]</a:t>
            </a:r>
            <a:r>
              <a:rPr lang="en-US" dirty="0"/>
              <a:t> (</a:t>
            </a:r>
            <a:r>
              <a:rPr lang="cs-CZ" dirty="0"/>
              <a:t>pro </a:t>
            </a:r>
            <a:r>
              <a:rPr lang="en-US" dirty="0" err="1"/>
              <a:t>chytr</a:t>
            </a:r>
            <a:r>
              <a:rPr lang="cs-CZ" dirty="0"/>
              <a:t>é ukazetele či kontejnery jde o uživatelsky definovaný operátor)</a:t>
            </a:r>
            <a:endParaRPr lang="en-US" dirty="0"/>
          </a:p>
          <a:p>
            <a:pPr lvl="3"/>
            <a:r>
              <a:rPr lang="en-US" dirty="0"/>
              <a:t>N</a:t>
            </a:r>
            <a:r>
              <a:rPr lang="cs-CZ" dirty="0"/>
              <a:t>ěkolik dalších nevýznamných případů</a:t>
            </a:r>
            <a:endParaRPr lang="en-US" dirty="0"/>
          </a:p>
          <a:p>
            <a:pPr lvl="1"/>
            <a:r>
              <a:rPr lang="en-US" dirty="0" err="1">
                <a:solidFill>
                  <a:schemeClr val="accent1"/>
                </a:solidFill>
              </a:rPr>
              <a:t>Const</a:t>
            </a:r>
            <a:r>
              <a:rPr lang="en-US" dirty="0">
                <a:solidFill>
                  <a:schemeClr val="accent1"/>
                </a:solidFill>
              </a:rPr>
              <a:t> (L-value) reference</a:t>
            </a:r>
            <a:endParaRPr lang="cs-CZ" dirty="0">
              <a:solidFill>
                <a:schemeClr val="accent1"/>
              </a:solidFill>
            </a:endParaRPr>
          </a:p>
          <a:p>
            <a:pPr lvl="4"/>
            <a:r>
              <a:rPr lang="en-US" dirty="0" err="1"/>
              <a:t>const</a:t>
            </a:r>
            <a:r>
              <a:rPr lang="en-US" dirty="0"/>
              <a:t> T &amp;</a:t>
            </a:r>
            <a:endParaRPr lang="cs-CZ" dirty="0"/>
          </a:p>
          <a:p>
            <a:pPr lvl="2"/>
            <a:r>
              <a:rPr lang="cs-CZ" dirty="0"/>
              <a:t>Inicializační výraz může být libovolný </a:t>
            </a:r>
            <a:r>
              <a:rPr lang="en-US" dirty="0"/>
              <a:t>v</a:t>
            </a:r>
            <a:r>
              <a:rPr lang="cs-CZ" dirty="0"/>
              <a:t>ýraz typu</a:t>
            </a:r>
            <a:r>
              <a:rPr lang="en-US" dirty="0"/>
              <a:t> T</a:t>
            </a:r>
            <a:r>
              <a:rPr lang="cs-CZ" dirty="0"/>
              <a:t>, tedy L-value i R-value, a navíc nemusí být modifikovatelný</a:t>
            </a:r>
          </a:p>
          <a:p>
            <a:pPr lvl="3"/>
            <a:r>
              <a:rPr lang="cs-CZ" dirty="0"/>
              <a:t>Název "const L-value reference" odpovídá syntaxi, ne semantice</a:t>
            </a:r>
          </a:p>
          <a:p>
            <a:pPr lvl="3"/>
            <a:r>
              <a:rPr lang="cs-CZ" dirty="0"/>
              <a:t>Výraz formálně nemůže být typu</a:t>
            </a:r>
            <a:r>
              <a:rPr lang="en-US" dirty="0"/>
              <a:t> reference, </a:t>
            </a:r>
            <a:r>
              <a:rPr lang="cs-CZ" dirty="0"/>
              <a:t>protože reference ve výraze se chová jako odkazovaný objekt. Místo toho se sleduje L-value/R-value kategorie a modifikovatelnost</a:t>
            </a:r>
            <a:endParaRPr lang="en-US" dirty="0"/>
          </a:p>
          <a:p>
            <a:pPr lvl="1"/>
            <a:r>
              <a:rPr lang="en-US" dirty="0">
                <a:solidFill>
                  <a:schemeClr val="accent1"/>
                </a:solidFill>
              </a:rPr>
              <a:t>R-value reference</a:t>
            </a:r>
            <a:endParaRPr lang="cs-CZ" dirty="0">
              <a:solidFill>
                <a:schemeClr val="accent1"/>
              </a:solidFill>
            </a:endParaRPr>
          </a:p>
          <a:p>
            <a:pPr lvl="4"/>
            <a:r>
              <a:rPr lang="en-US" dirty="0"/>
              <a:t>T &amp;&amp;</a:t>
            </a:r>
            <a:endParaRPr lang="cs-CZ" dirty="0"/>
          </a:p>
          <a:p>
            <a:pPr lvl="2"/>
            <a:r>
              <a:rPr lang="cs-CZ" dirty="0"/>
              <a:t>Inicializační výraz</a:t>
            </a:r>
            <a:r>
              <a:rPr lang="en-US" dirty="0"/>
              <a:t> </a:t>
            </a:r>
            <a:r>
              <a:rPr lang="cs-CZ" dirty="0"/>
              <a:t>musí být </a:t>
            </a:r>
            <a:r>
              <a:rPr lang="en-US" b="1" dirty="0"/>
              <a:t>R-value</a:t>
            </a:r>
            <a:r>
              <a:rPr lang="cs-CZ" dirty="0"/>
              <a:t>:</a:t>
            </a:r>
          </a:p>
          <a:p>
            <a:pPr lvl="3"/>
            <a:r>
              <a:rPr lang="cs-CZ" b="1" dirty="0"/>
              <a:t>42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en-US" b="1" dirty="0"/>
              <a:t>'c', </a:t>
            </a:r>
            <a:r>
              <a:rPr lang="cs-CZ" b="1" dirty="0"/>
              <a:t>true</a:t>
            </a:r>
            <a:r>
              <a:rPr lang="cs-CZ" dirty="0"/>
              <a:t>,</a:t>
            </a:r>
            <a:r>
              <a:rPr lang="cs-CZ" b="1" dirty="0"/>
              <a:t> nullptr</a:t>
            </a:r>
            <a:r>
              <a:rPr lang="cs-CZ" dirty="0"/>
              <a:t> - konstanta (vyjma řetězcových)</a:t>
            </a:r>
          </a:p>
          <a:p>
            <a:pPr lvl="3"/>
            <a:r>
              <a:rPr lang="cs-CZ" b="1" dirty="0"/>
              <a:t>f(), a+b</a:t>
            </a:r>
            <a:r>
              <a:rPr lang="cs-CZ" dirty="0"/>
              <a:t> - výsledek funkce (nebo operátoru) vracející typ </a:t>
            </a:r>
            <a:r>
              <a:rPr lang="cs-CZ" b="1" dirty="0"/>
              <a:t>T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b="1" dirty="0"/>
              <a:t>T&amp;&amp; </a:t>
            </a:r>
            <a:r>
              <a:rPr lang="en-US" dirty="0"/>
              <a:t>(nap</a:t>
            </a:r>
            <a:r>
              <a:rPr lang="cs-CZ" dirty="0"/>
              <a:t>ř.</a:t>
            </a:r>
            <a:r>
              <a:rPr lang="cs-CZ" b="1" dirty="0"/>
              <a:t> std::move</a:t>
            </a:r>
            <a:r>
              <a:rPr lang="cs-CZ" dirty="0"/>
              <a:t>)</a:t>
            </a:r>
          </a:p>
          <a:p>
            <a:pPr lvl="3"/>
            <a:r>
              <a:rPr lang="en-US" b="1" dirty="0"/>
              <a:t>(T)e</a:t>
            </a:r>
            <a:r>
              <a:rPr lang="en-US" dirty="0"/>
              <a:t>, </a:t>
            </a:r>
            <a:r>
              <a:rPr lang="en-US" b="1" dirty="0"/>
              <a:t>(T&amp;&amp;)e </a:t>
            </a:r>
            <a:r>
              <a:rPr lang="en-US" dirty="0"/>
              <a:t>- v</a:t>
            </a:r>
            <a:r>
              <a:rPr lang="cs-CZ" dirty="0"/>
              <a:t>ýsledek přetypování na</a:t>
            </a:r>
            <a:r>
              <a:rPr lang="cs-CZ" b="1" dirty="0"/>
              <a:t> </a:t>
            </a:r>
            <a:r>
              <a:rPr lang="en-US" b="1" dirty="0"/>
              <a:t>T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cs-CZ" b="1" dirty="0"/>
              <a:t>T</a:t>
            </a:r>
            <a:r>
              <a:rPr lang="en-US" b="1" dirty="0"/>
              <a:t>&amp;&amp;</a:t>
            </a:r>
          </a:p>
          <a:p>
            <a:pPr lvl="3"/>
            <a:r>
              <a:rPr lang="en-US" dirty="0"/>
              <a:t>N</a:t>
            </a:r>
            <a:r>
              <a:rPr lang="cs-CZ" dirty="0"/>
              <a:t>ěkolik dalších nevýznamných případů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904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</a:t>
            </a:r>
            <a:r>
              <a:rPr lang="cs-CZ" dirty="0"/>
              <a:t>v</a:t>
            </a:r>
            <a:r>
              <a:rPr lang="en-US" dirty="0"/>
              <a:t>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6209762"/>
          </a:xfrm>
        </p:spPr>
        <p:txBody>
          <a:bodyPr>
            <a:normAutofit/>
          </a:bodyPr>
          <a:lstStyle/>
          <a:p>
            <a:r>
              <a:rPr lang="en-US" dirty="0"/>
              <a:t>Pro</a:t>
            </a:r>
            <a:r>
              <a:rPr lang="cs-CZ" dirty="0"/>
              <a:t>č </a:t>
            </a:r>
            <a:r>
              <a:rPr lang="en-US" b="1" dirty="0"/>
              <a:t>T &amp;</a:t>
            </a:r>
            <a:r>
              <a:rPr lang="cs-CZ" dirty="0"/>
              <a:t> vyžaduje L-value</a:t>
            </a:r>
          </a:p>
          <a:p>
            <a:pPr lvl="1"/>
            <a:r>
              <a:rPr lang="en-US" dirty="0"/>
              <a:t>T &amp; </a:t>
            </a:r>
            <a:r>
              <a:rPr lang="cs-CZ" dirty="0"/>
              <a:t>nejčastěji používán jako "výstupní parametr"</a:t>
            </a:r>
            <a:endParaRPr lang="en-US" dirty="0"/>
          </a:p>
          <a:p>
            <a:pPr lvl="1"/>
            <a:r>
              <a:rPr lang="cs-CZ" dirty="0"/>
              <a:t>Zákaz R-value je ochrana proti chybám programátora</a:t>
            </a:r>
          </a:p>
          <a:p>
            <a:pPr lvl="4"/>
            <a:r>
              <a:rPr lang="cs-CZ" dirty="0"/>
              <a:t>void setup</a:t>
            </a:r>
            <a:r>
              <a:rPr lang="en-US" dirty="0"/>
              <a:t>(int &amp; p) { p = 42; }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int x; </a:t>
            </a:r>
          </a:p>
          <a:p>
            <a:pPr lvl="4"/>
            <a:r>
              <a:rPr lang="en-US" dirty="0"/>
              <a:t>setup(x);				// OK</a:t>
            </a:r>
          </a:p>
          <a:p>
            <a:pPr lvl="4"/>
            <a:r>
              <a:rPr lang="en-US" dirty="0"/>
              <a:t>setup(x + 1);		// Error</a:t>
            </a:r>
          </a:p>
          <a:p>
            <a:pPr lvl="4"/>
            <a:r>
              <a:rPr lang="en-US" dirty="0"/>
              <a:t>setup(1);				// Error</a:t>
            </a:r>
          </a:p>
          <a:p>
            <a:pPr lvl="4"/>
            <a:endParaRPr lang="en-US" dirty="0"/>
          </a:p>
          <a:p>
            <a:r>
              <a:rPr lang="en-US" dirty="0"/>
              <a:t>Pro</a:t>
            </a:r>
            <a:r>
              <a:rPr lang="cs-CZ" dirty="0"/>
              <a:t>č </a:t>
            </a:r>
            <a:r>
              <a:rPr lang="en-US" b="1" dirty="0"/>
              <a:t>const T &amp;</a:t>
            </a:r>
            <a:r>
              <a:rPr lang="cs-CZ" dirty="0"/>
              <a:t> </a:t>
            </a:r>
            <a:r>
              <a:rPr lang="en-US" dirty="0"/>
              <a:t>p</a:t>
            </a:r>
            <a:r>
              <a:rPr lang="cs-CZ" dirty="0"/>
              <a:t>řipouští L-value i R-value</a:t>
            </a:r>
            <a:endParaRPr lang="en-US" dirty="0"/>
          </a:p>
          <a:p>
            <a:pPr lvl="1"/>
            <a:r>
              <a:rPr lang="en-US" dirty="0"/>
              <a:t>const T &amp; </a:t>
            </a:r>
            <a:r>
              <a:rPr lang="en-US" dirty="0" err="1"/>
              <a:t>znamen</a:t>
            </a:r>
            <a:r>
              <a:rPr lang="cs-CZ" dirty="0"/>
              <a:t>á "vstupní parametr"</a:t>
            </a:r>
          </a:p>
          <a:p>
            <a:pPr lvl="1"/>
            <a:r>
              <a:rPr lang="cs-CZ" dirty="0"/>
              <a:t>reference je to jen kvůli rychlosti předávání</a:t>
            </a:r>
          </a:p>
          <a:p>
            <a:pPr lvl="4"/>
            <a:r>
              <a:rPr lang="cs-CZ" dirty="0"/>
              <a:t>std</a:t>
            </a:r>
            <a:r>
              <a:rPr lang="en-US" dirty="0"/>
              <a:t>::string operator+(const std::string &amp; a, const std::string &amp; b);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std::string x, y, z, u;</a:t>
            </a:r>
          </a:p>
          <a:p>
            <a:pPr lvl="4"/>
            <a:r>
              <a:rPr lang="en-US" dirty="0"/>
              <a:t>u = x + y + z;		// u = ((x + y) + z)</a:t>
            </a:r>
            <a:endParaRPr lang="cs-CZ" dirty="0"/>
          </a:p>
          <a:p>
            <a:pPr lvl="2"/>
            <a:r>
              <a:rPr lang="cs-CZ" dirty="0"/>
              <a:t>(x + y) je R-value, přesto ji chceme předat odkazem</a:t>
            </a:r>
          </a:p>
        </p:txBody>
      </p:sp>
    </p:spTree>
    <p:extLst>
      <p:ext uri="{BB962C8B-B14F-4D97-AF65-F5344CB8AC3E}">
        <p14:creationId xmlns:p14="http://schemas.microsoft.com/office/powerpoint/2010/main" val="2269028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</a:t>
            </a:r>
            <a:r>
              <a:rPr lang="cs-CZ" dirty="0"/>
              <a:t>v</a:t>
            </a:r>
            <a:r>
              <a:rPr lang="en-US" dirty="0"/>
              <a:t>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6209762"/>
          </a:xfrm>
        </p:spPr>
        <p:txBody>
          <a:bodyPr>
            <a:normAutofit/>
          </a:bodyPr>
          <a:lstStyle/>
          <a:p>
            <a:r>
              <a:rPr lang="cs-CZ" dirty="0"/>
              <a:t>Účel </a:t>
            </a:r>
            <a:r>
              <a:rPr lang="en-US" dirty="0"/>
              <a:t>R-value </a:t>
            </a:r>
            <a:r>
              <a:rPr lang="en-US" dirty="0" err="1"/>
              <a:t>referenc</a:t>
            </a:r>
            <a:r>
              <a:rPr lang="cs-CZ" dirty="0"/>
              <a:t>í </a:t>
            </a:r>
            <a:r>
              <a:rPr lang="en-US" b="1" dirty="0"/>
              <a:t>T &amp;&amp;</a:t>
            </a:r>
            <a:endParaRPr lang="cs-CZ" b="1" dirty="0"/>
          </a:p>
          <a:p>
            <a:pPr lvl="2"/>
            <a:r>
              <a:rPr lang="cs-CZ" dirty="0"/>
              <a:t>Inicializační výraz</a:t>
            </a:r>
            <a:r>
              <a:rPr lang="en-US" dirty="0"/>
              <a:t> </a:t>
            </a:r>
            <a:r>
              <a:rPr lang="cs-CZ" dirty="0"/>
              <a:t>musí být </a:t>
            </a:r>
            <a:r>
              <a:rPr lang="en-US" b="1" dirty="0"/>
              <a:t>R-value</a:t>
            </a:r>
            <a:r>
              <a:rPr lang="cs-CZ" dirty="0"/>
              <a:t>:</a:t>
            </a:r>
          </a:p>
          <a:p>
            <a:pPr lvl="3"/>
            <a:r>
              <a:rPr lang="cs-CZ" b="1" dirty="0"/>
              <a:t>42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en-US" b="1" dirty="0"/>
              <a:t>'c', </a:t>
            </a:r>
            <a:r>
              <a:rPr lang="cs-CZ" b="1" dirty="0"/>
              <a:t>true</a:t>
            </a:r>
            <a:r>
              <a:rPr lang="cs-CZ" dirty="0"/>
              <a:t>,</a:t>
            </a:r>
            <a:r>
              <a:rPr lang="cs-CZ" b="1" dirty="0"/>
              <a:t> nullptr</a:t>
            </a:r>
            <a:r>
              <a:rPr lang="cs-CZ" dirty="0"/>
              <a:t> - konstanta (vyjma řetězcových)</a:t>
            </a:r>
          </a:p>
          <a:p>
            <a:pPr lvl="3"/>
            <a:r>
              <a:rPr lang="cs-CZ" b="1" dirty="0"/>
              <a:t>f(), a+b</a:t>
            </a:r>
            <a:r>
              <a:rPr lang="cs-CZ" dirty="0"/>
              <a:t> - výsledek funkce (nebo operátoru) vracející typ </a:t>
            </a:r>
            <a:r>
              <a:rPr lang="cs-CZ" b="1" dirty="0"/>
              <a:t>T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b="1" dirty="0"/>
              <a:t>T&amp;&amp; </a:t>
            </a:r>
            <a:r>
              <a:rPr lang="en-US" dirty="0"/>
              <a:t>(nap</a:t>
            </a:r>
            <a:r>
              <a:rPr lang="cs-CZ" dirty="0"/>
              <a:t>ř.</a:t>
            </a:r>
            <a:r>
              <a:rPr lang="cs-CZ" b="1" dirty="0"/>
              <a:t> std::move</a:t>
            </a:r>
            <a:r>
              <a:rPr lang="cs-CZ" dirty="0"/>
              <a:t>)</a:t>
            </a:r>
          </a:p>
          <a:p>
            <a:pPr lvl="3"/>
            <a:r>
              <a:rPr lang="en-US" b="1" dirty="0"/>
              <a:t>(T)e</a:t>
            </a:r>
            <a:r>
              <a:rPr lang="en-US" dirty="0"/>
              <a:t>, </a:t>
            </a:r>
            <a:r>
              <a:rPr lang="en-US" b="1" dirty="0"/>
              <a:t>(T&amp;&amp;)e </a:t>
            </a:r>
            <a:r>
              <a:rPr lang="en-US" dirty="0"/>
              <a:t>- v</a:t>
            </a:r>
            <a:r>
              <a:rPr lang="cs-CZ" dirty="0"/>
              <a:t>ýsledek přetypování na</a:t>
            </a:r>
            <a:r>
              <a:rPr lang="cs-CZ" b="1" dirty="0"/>
              <a:t> </a:t>
            </a:r>
            <a:r>
              <a:rPr lang="en-US" b="1" dirty="0"/>
              <a:t>T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cs-CZ" b="1" dirty="0"/>
              <a:t>T</a:t>
            </a:r>
            <a:r>
              <a:rPr lang="en-US" b="1" dirty="0"/>
              <a:t>&amp;&amp;</a:t>
            </a:r>
          </a:p>
          <a:p>
            <a:pPr lvl="3"/>
            <a:r>
              <a:rPr lang="en-US" dirty="0"/>
              <a:t>N</a:t>
            </a:r>
            <a:r>
              <a:rPr lang="cs-CZ" dirty="0"/>
              <a:t>ěkolik dalších nevýznamných případů</a:t>
            </a:r>
          </a:p>
          <a:p>
            <a:pPr lvl="2"/>
            <a:r>
              <a:rPr lang="cs-CZ" dirty="0"/>
              <a:t>R-value se dělí na dva případy</a:t>
            </a:r>
          </a:p>
          <a:p>
            <a:pPr lvl="3"/>
            <a:r>
              <a:rPr lang="cs-CZ" i="1" dirty="0"/>
              <a:t>prvalue</a:t>
            </a:r>
            <a:r>
              <a:rPr lang="cs-CZ" dirty="0"/>
              <a:t> - výraz je anonymní dočasný objekt, který nebude víckrát přístupný</a:t>
            </a:r>
          </a:p>
          <a:p>
            <a:pPr lvl="3"/>
            <a:r>
              <a:rPr lang="cs-CZ" i="1" dirty="0"/>
              <a:t>xvalue </a:t>
            </a:r>
            <a:r>
              <a:rPr lang="cs-CZ" b="1" i="1" dirty="0"/>
              <a:t>- </a:t>
            </a:r>
            <a:r>
              <a:rPr lang="cs-CZ" dirty="0"/>
              <a:t>volání funkce či přetypování vracející </a:t>
            </a:r>
            <a:r>
              <a:rPr lang="cs-CZ" b="1" dirty="0"/>
              <a:t>T</a:t>
            </a:r>
            <a:r>
              <a:rPr lang="en-US" b="1" dirty="0"/>
              <a:t>&amp;&amp;</a:t>
            </a:r>
            <a:endParaRPr lang="cs-CZ" b="1" dirty="0"/>
          </a:p>
          <a:p>
            <a:pPr lvl="1"/>
            <a:r>
              <a:rPr lang="cs-CZ" dirty="0"/>
              <a:t>Objekt v R-value výraze lze libovolně modifikovat, protože</a:t>
            </a:r>
          </a:p>
          <a:p>
            <a:pPr lvl="2"/>
            <a:r>
              <a:rPr lang="cs-CZ" dirty="0"/>
              <a:t>pro prvalue to nikdo nepozná</a:t>
            </a:r>
          </a:p>
          <a:p>
            <a:pPr lvl="3"/>
            <a:r>
              <a:rPr lang="cs-CZ" dirty="0"/>
              <a:t>ale pozor, poběží ještě destruktor objektu</a:t>
            </a:r>
          </a:p>
          <a:p>
            <a:pPr lvl="2"/>
            <a:r>
              <a:rPr lang="cs-CZ" dirty="0"/>
              <a:t>pro xvalue s tím programátor souhlasil</a:t>
            </a:r>
          </a:p>
          <a:p>
            <a:pPr lvl="3"/>
            <a:r>
              <a:rPr lang="cs-CZ" dirty="0"/>
              <a:t>semantika T</a:t>
            </a:r>
            <a:r>
              <a:rPr lang="en-US" dirty="0"/>
              <a:t>&amp;&amp;</a:t>
            </a:r>
            <a:r>
              <a:rPr lang="cs-CZ" dirty="0"/>
              <a:t> je "reference na objekt, jehož majitel se o něj již nezajímá"</a:t>
            </a:r>
          </a:p>
          <a:p>
            <a:pPr lvl="3"/>
            <a:r>
              <a:rPr lang="cs-CZ" dirty="0"/>
              <a:t>případné další použití objektu původním majitelem musí začít jeho kompletním úklidem</a:t>
            </a:r>
          </a:p>
          <a:p>
            <a:pPr lvl="1"/>
            <a:r>
              <a:rPr lang="cs-CZ" dirty="0"/>
              <a:t>Nejvýznamnější využití R-value objektu</a:t>
            </a:r>
          </a:p>
          <a:p>
            <a:pPr lvl="2"/>
            <a:r>
              <a:rPr lang="cs-CZ" dirty="0"/>
              <a:t>Odebrání </a:t>
            </a:r>
            <a:r>
              <a:rPr lang="en-US" dirty="0"/>
              <a:t>a </a:t>
            </a:r>
            <a:r>
              <a:rPr lang="cs-CZ" dirty="0"/>
              <a:t>po</a:t>
            </a:r>
            <a:r>
              <a:rPr lang="en-US" dirty="0"/>
              <a:t>u</a:t>
            </a:r>
            <a:r>
              <a:rPr lang="cs-CZ" dirty="0"/>
              <a:t>žití dynamicky alokovaných bloků vlastněných objektem</a:t>
            </a:r>
          </a:p>
          <a:p>
            <a:pPr lvl="3"/>
            <a:r>
              <a:rPr lang="cs-CZ" dirty="0"/>
              <a:t>Ukazatele uvnitř objektu je nutné vynulovat, aby je jeho destruktor nedealokoval</a:t>
            </a:r>
          </a:p>
          <a:p>
            <a:pPr lvl="3"/>
            <a:r>
              <a:rPr lang="cs-CZ" dirty="0"/>
              <a:t>Většinou jako navenek nepřiznaná optimalizace (u kontejnerů ale dokumentovaná)</a:t>
            </a:r>
          </a:p>
          <a:p>
            <a:pPr lvl="2"/>
            <a:r>
              <a:rPr lang="cs-CZ" dirty="0"/>
              <a:t>Převzetí vlastnictví bloku drženého chytrým ukazatelem</a:t>
            </a:r>
          </a:p>
          <a:p>
            <a:pPr lvl="3"/>
            <a:r>
              <a:rPr lang="cs-CZ" dirty="0"/>
              <a:t>Technicky totéž, ale explicitně publikováno jako součást semantiky chytrých ukazatelů</a:t>
            </a:r>
          </a:p>
          <a:p>
            <a:pPr lvl="1"/>
            <a:r>
              <a:rPr lang="cs-CZ" dirty="0"/>
              <a:t>Funkce, jejíž parametr je typu T</a:t>
            </a:r>
            <a:r>
              <a:rPr lang="en-US" dirty="0"/>
              <a:t>&amp;&amp;, </a:t>
            </a:r>
            <a:r>
              <a:rPr lang="en-US" dirty="0" err="1"/>
              <a:t>tento</a:t>
            </a:r>
            <a:r>
              <a:rPr lang="en-US" dirty="0"/>
              <a:t> parameter </a:t>
            </a:r>
            <a:r>
              <a:rPr lang="en-US" dirty="0" err="1"/>
              <a:t>pravd</a:t>
            </a:r>
            <a:r>
              <a:rPr lang="cs-CZ" dirty="0"/>
              <a:t>ěpodobně vyprázdní</a:t>
            </a:r>
          </a:p>
        </p:txBody>
      </p:sp>
    </p:spTree>
    <p:extLst>
      <p:ext uri="{BB962C8B-B14F-4D97-AF65-F5344CB8AC3E}">
        <p14:creationId xmlns:p14="http://schemas.microsoft.com/office/powerpoint/2010/main" val="2753720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</a:t>
            </a:r>
            <a:r>
              <a:rPr lang="cs-CZ" dirty="0"/>
              <a:t>v</a:t>
            </a:r>
            <a:r>
              <a:rPr lang="en-US" dirty="0"/>
              <a:t>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620976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std::move(x) </a:t>
            </a:r>
            <a:r>
              <a:rPr lang="en-US" dirty="0" err="1"/>
              <a:t>vrac</a:t>
            </a:r>
            <a:r>
              <a:rPr lang="cs-CZ" dirty="0"/>
              <a:t>í T</a:t>
            </a:r>
            <a:r>
              <a:rPr lang="en-US" dirty="0"/>
              <a:t>&amp;&amp;, </a:t>
            </a:r>
            <a:r>
              <a:rPr lang="en-US" dirty="0" err="1"/>
              <a:t>tento</a:t>
            </a:r>
            <a:r>
              <a:rPr lang="en-US" dirty="0"/>
              <a:t> v</a:t>
            </a:r>
            <a:r>
              <a:rPr lang="cs-CZ" dirty="0"/>
              <a:t>ýraz je tedy R-value</a:t>
            </a:r>
          </a:p>
          <a:p>
            <a:pPr lvl="1"/>
            <a:r>
              <a:rPr lang="cs-CZ" dirty="0"/>
              <a:t>uvnitř je přetypování x na T</a:t>
            </a:r>
            <a:r>
              <a:rPr lang="en-US" dirty="0"/>
              <a:t>&amp;&amp;</a:t>
            </a:r>
          </a:p>
          <a:p>
            <a:r>
              <a:rPr lang="cs-CZ" dirty="0"/>
              <a:t>Funkce, jejíž parametr je typu T</a:t>
            </a:r>
            <a:r>
              <a:rPr lang="en-US" dirty="0"/>
              <a:t>&amp;&amp;, </a:t>
            </a:r>
            <a:r>
              <a:rPr lang="en-US" dirty="0" err="1"/>
              <a:t>tento</a:t>
            </a:r>
            <a:r>
              <a:rPr lang="en-US" dirty="0"/>
              <a:t> parameter </a:t>
            </a:r>
            <a:r>
              <a:rPr lang="en-US" dirty="0" err="1"/>
              <a:t>pravd</a:t>
            </a:r>
            <a:r>
              <a:rPr lang="cs-CZ" dirty="0"/>
              <a:t>ěpodobně vyprázdní</a:t>
            </a:r>
          </a:p>
          <a:p>
            <a:pPr lvl="1"/>
            <a:r>
              <a:rPr lang="cs-CZ" dirty="0"/>
              <a:t>Nejčastěji move-constructor a move-assignment</a:t>
            </a:r>
          </a:p>
          <a:p>
            <a:pPr lvl="2"/>
            <a:r>
              <a:rPr lang="cs-CZ" dirty="0"/>
              <a:t>oba přemisťují obsah zdroje do cíle</a:t>
            </a:r>
          </a:p>
          <a:p>
            <a:pPr lvl="2"/>
            <a:r>
              <a:rPr lang="cs-CZ" dirty="0"/>
              <a:t>move-assignment navíc řeší úklid předchozího obsahu cíle</a:t>
            </a:r>
          </a:p>
          <a:p>
            <a:pPr lvl="4"/>
            <a:r>
              <a:rPr lang="cs-CZ" dirty="0"/>
              <a:t>class T </a:t>
            </a:r>
            <a:r>
              <a:rPr lang="en-US" dirty="0"/>
              <a:t>{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</a:t>
            </a:r>
            <a:r>
              <a:rPr lang="en-US" b="1" dirty="0"/>
              <a:t>T(T &amp;&amp; b) </a:t>
            </a:r>
            <a:r>
              <a:rPr lang="en-US" b="1" dirty="0" err="1"/>
              <a:t>noexcept</a:t>
            </a:r>
            <a:r>
              <a:rPr lang="en-US" b="1" dirty="0"/>
              <a:t> </a:t>
            </a:r>
            <a:r>
              <a:rPr lang="en-US" dirty="0"/>
              <a:t>: data_(</a:t>
            </a:r>
            <a:r>
              <a:rPr lang="en-US" dirty="0" err="1"/>
              <a:t>b.data</a:t>
            </a:r>
            <a:r>
              <a:rPr lang="en-US" dirty="0"/>
              <a:t>_) { </a:t>
            </a:r>
            <a:r>
              <a:rPr lang="en-US" dirty="0" err="1"/>
              <a:t>b.data</a:t>
            </a:r>
            <a:r>
              <a:rPr lang="en-US" dirty="0"/>
              <a:t>_ = </a:t>
            </a:r>
            <a:r>
              <a:rPr lang="en-US" dirty="0" err="1"/>
              <a:t>nullptr</a:t>
            </a:r>
            <a:r>
              <a:rPr lang="en-US" dirty="0"/>
              <a:t>; }</a:t>
            </a:r>
          </a:p>
          <a:p>
            <a:pPr lvl="4"/>
            <a:r>
              <a:rPr lang="en-US" dirty="0"/>
              <a:t>  </a:t>
            </a:r>
            <a:r>
              <a:rPr lang="en-US" b="1" dirty="0"/>
              <a:t>T&amp; operator=(T &amp;&amp; b) </a:t>
            </a:r>
            <a:r>
              <a:rPr lang="en-US" b="1" dirty="0" err="1"/>
              <a:t>noexcept</a:t>
            </a:r>
            <a:r>
              <a:rPr lang="en-US" b="1" dirty="0"/>
              <a:t> </a:t>
            </a:r>
            <a:r>
              <a:rPr lang="en-US" dirty="0"/>
              <a:t>{ </a:t>
            </a:r>
          </a:p>
          <a:p>
            <a:pPr lvl="4"/>
            <a:r>
              <a:rPr lang="en-US" dirty="0"/>
              <a:t>    T </a:t>
            </a:r>
            <a:r>
              <a:rPr lang="en-US" dirty="0" err="1"/>
              <a:t>tmp</a:t>
            </a:r>
            <a:r>
              <a:rPr lang="en-US" dirty="0"/>
              <a:t>(std::move(b)); </a:t>
            </a:r>
            <a:r>
              <a:rPr lang="cs-CZ" dirty="0"/>
              <a:t>			</a:t>
            </a:r>
            <a:r>
              <a:rPr lang="en-US" dirty="0"/>
              <a:t>// vol</a:t>
            </a:r>
            <a:r>
              <a:rPr lang="cs-CZ" dirty="0"/>
              <a:t>á move-ctor, tedy vyprázdní b</a:t>
            </a:r>
            <a:endParaRPr lang="en-US" dirty="0"/>
          </a:p>
          <a:p>
            <a:pPr lvl="4"/>
            <a:r>
              <a:rPr lang="en-US" dirty="0"/>
              <a:t>	 std::swap(data_, </a:t>
            </a:r>
            <a:r>
              <a:rPr lang="en-US" dirty="0" err="1"/>
              <a:t>tmp.data</a:t>
            </a:r>
            <a:r>
              <a:rPr lang="en-US" dirty="0"/>
              <a:t>_);</a:t>
            </a:r>
            <a:r>
              <a:rPr lang="cs-CZ" dirty="0"/>
              <a:t>	// výměna ukazatelů</a:t>
            </a:r>
          </a:p>
          <a:p>
            <a:pPr lvl="4"/>
            <a:r>
              <a:rPr lang="cs-CZ" dirty="0"/>
              <a:t>    </a:t>
            </a:r>
            <a:r>
              <a:rPr lang="en-US" dirty="0"/>
              <a:t>return * this;</a:t>
            </a:r>
            <a:r>
              <a:rPr lang="cs-CZ" dirty="0"/>
              <a:t>					// následuje volání destruktoru tmp</a:t>
            </a:r>
            <a:endParaRPr lang="en-US" dirty="0"/>
          </a:p>
          <a:p>
            <a:pPr lvl="4"/>
            <a:r>
              <a:rPr lang="en-US" dirty="0"/>
              <a:t>  }</a:t>
            </a:r>
          </a:p>
          <a:p>
            <a:pPr lvl="4"/>
            <a:r>
              <a:rPr lang="en-US" dirty="0"/>
              <a:t>  ~T() {</a:t>
            </a:r>
            <a:r>
              <a:rPr lang="cs-CZ" dirty="0"/>
              <a:t> if </a:t>
            </a:r>
            <a:r>
              <a:rPr lang="en-US" dirty="0"/>
              <a:t>(data_) delete data_; }</a:t>
            </a:r>
            <a:r>
              <a:rPr lang="cs-CZ" dirty="0"/>
              <a:t>		// destruktor uklízí</a:t>
            </a:r>
            <a:endParaRPr lang="en-US" dirty="0"/>
          </a:p>
          <a:p>
            <a:pPr lvl="4"/>
            <a:r>
              <a:rPr lang="en-US" dirty="0"/>
              <a:t>private:</a:t>
            </a:r>
          </a:p>
          <a:p>
            <a:pPr lvl="4"/>
            <a:r>
              <a:rPr lang="en-US" dirty="0"/>
              <a:t>  X * data_;</a:t>
            </a:r>
            <a:r>
              <a:rPr lang="cs-CZ" dirty="0"/>
              <a:t>		// kdyby zde byl unique</a:t>
            </a:r>
            <a:r>
              <a:rPr lang="en-US" dirty="0"/>
              <a:t>_</a:t>
            </a:r>
            <a:r>
              <a:rPr lang="en-US" dirty="0" err="1"/>
              <a:t>ptr</a:t>
            </a:r>
            <a:r>
              <a:rPr lang="en-US" dirty="0"/>
              <a:t>&lt;X&gt;, </a:t>
            </a:r>
            <a:r>
              <a:rPr lang="cs-CZ" dirty="0"/>
              <a:t>metody by nebyly zapotřebí</a:t>
            </a:r>
            <a:endParaRPr lang="en-US" dirty="0"/>
          </a:p>
          <a:p>
            <a:pPr lvl="4"/>
            <a:r>
              <a:rPr lang="en-US" dirty="0"/>
              <a:t>};</a:t>
            </a:r>
            <a:endParaRPr lang="cs-CZ" dirty="0"/>
          </a:p>
          <a:p>
            <a:pPr lvl="2"/>
            <a:r>
              <a:rPr lang="cs-CZ" dirty="0"/>
              <a:t>Vlastní implementace move metod je pokročilá technika</a:t>
            </a:r>
          </a:p>
          <a:p>
            <a:pPr lvl="2"/>
            <a:r>
              <a:rPr lang="cs-CZ" dirty="0"/>
              <a:t>Většinou se tomu lze vyhnout šikovným použitím chytrých ukazatelů apod.</a:t>
            </a:r>
          </a:p>
          <a:p>
            <a:pPr lvl="1"/>
            <a:r>
              <a:rPr lang="cs-CZ" dirty="0"/>
              <a:t>U jiných funkcí se T</a:t>
            </a:r>
            <a:r>
              <a:rPr lang="en-US" dirty="0"/>
              <a:t>&amp;&amp; </a:t>
            </a:r>
            <a:r>
              <a:rPr lang="cs-CZ" dirty="0"/>
              <a:t>používá v případech nekopírovatelných typů nebo jako pokročilá optimalizace rychlosti</a:t>
            </a:r>
          </a:p>
          <a:p>
            <a:pPr lvl="4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5709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</a:t>
            </a:r>
            <a:r>
              <a:rPr lang="cs-CZ" dirty="0"/>
              <a:t>v</a:t>
            </a:r>
            <a:r>
              <a:rPr lang="en-US" dirty="0"/>
              <a:t>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6209762"/>
          </a:xfrm>
        </p:spPr>
        <p:txBody>
          <a:bodyPr>
            <a:normAutofit/>
          </a:bodyPr>
          <a:lstStyle/>
          <a:p>
            <a:r>
              <a:rPr lang="en-US" b="1" dirty="0"/>
              <a:t>std::move(x) </a:t>
            </a:r>
            <a:r>
              <a:rPr lang="en-US" dirty="0" err="1"/>
              <a:t>vrac</a:t>
            </a:r>
            <a:r>
              <a:rPr lang="cs-CZ" dirty="0"/>
              <a:t>í T</a:t>
            </a:r>
            <a:r>
              <a:rPr lang="en-US" dirty="0"/>
              <a:t>&amp;&amp;, </a:t>
            </a:r>
            <a:r>
              <a:rPr lang="en-US" dirty="0" err="1"/>
              <a:t>tento</a:t>
            </a:r>
            <a:r>
              <a:rPr lang="en-US" dirty="0"/>
              <a:t> v</a:t>
            </a:r>
            <a:r>
              <a:rPr lang="cs-CZ" dirty="0"/>
              <a:t>ýraz je tedy R-value</a:t>
            </a:r>
          </a:p>
          <a:p>
            <a:pPr lvl="1"/>
            <a:r>
              <a:rPr lang="cs-CZ" dirty="0"/>
              <a:t>uvnitř je přetypování x na T</a:t>
            </a:r>
            <a:r>
              <a:rPr lang="en-US" dirty="0"/>
              <a:t>&amp;&amp;</a:t>
            </a:r>
          </a:p>
          <a:p>
            <a:pPr lvl="1"/>
            <a:r>
              <a:rPr lang="cs-CZ" dirty="0"/>
              <a:t>příklad použití:</a:t>
            </a:r>
          </a:p>
          <a:p>
            <a:pPr lvl="4"/>
            <a:r>
              <a:rPr lang="cs-CZ" dirty="0"/>
              <a:t>void swap</a:t>
            </a:r>
            <a:r>
              <a:rPr lang="en-US" dirty="0"/>
              <a:t>(T &amp; a, T &amp; b)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T </a:t>
            </a:r>
            <a:r>
              <a:rPr lang="en-US" dirty="0" err="1"/>
              <a:t>tmp</a:t>
            </a:r>
            <a:r>
              <a:rPr lang="en-US" dirty="0"/>
              <a:t>(std::move(a));</a:t>
            </a:r>
            <a:r>
              <a:rPr lang="cs-CZ" dirty="0"/>
              <a:t>		// call move-constructor, a is probably emptied</a:t>
            </a:r>
            <a:endParaRPr lang="en-US" dirty="0"/>
          </a:p>
          <a:p>
            <a:pPr lvl="4"/>
            <a:r>
              <a:rPr lang="en-US" dirty="0"/>
              <a:t>  a = std::move(b);</a:t>
            </a:r>
            <a:r>
              <a:rPr lang="cs-CZ" dirty="0"/>
              <a:t>			// call move-assignment, b is probably emptied</a:t>
            </a:r>
          </a:p>
          <a:p>
            <a:pPr lvl="4"/>
            <a:r>
              <a:rPr lang="en-US" dirty="0"/>
              <a:t>  b = std::move(</a:t>
            </a:r>
            <a:r>
              <a:rPr lang="en-US" dirty="0" err="1"/>
              <a:t>tmp</a:t>
            </a:r>
            <a:r>
              <a:rPr lang="en-US" dirty="0"/>
              <a:t>);</a:t>
            </a:r>
            <a:r>
              <a:rPr lang="cs-CZ" dirty="0"/>
              <a:t>		// call move-assignment, tmp is no longer needed</a:t>
            </a:r>
            <a:endParaRPr lang="en-US" dirty="0"/>
          </a:p>
          <a:p>
            <a:pPr lvl="4"/>
            <a:r>
              <a:rPr lang="en-US" dirty="0"/>
              <a:t>}</a:t>
            </a:r>
            <a:r>
              <a:rPr lang="cs-CZ" dirty="0"/>
              <a:t>								// call destructor on tmp</a:t>
            </a:r>
          </a:p>
          <a:p>
            <a:pPr lvl="3"/>
            <a:r>
              <a:rPr lang="en-US" dirty="0" err="1"/>
              <a:t>Skute</a:t>
            </a:r>
            <a:r>
              <a:rPr lang="cs-CZ" dirty="0"/>
              <a:t>čné std::swap je šablona - </a:t>
            </a:r>
            <a:r>
              <a:rPr lang="en-US" dirty="0" err="1"/>
              <a:t>spr</a:t>
            </a:r>
            <a:r>
              <a:rPr lang="cs-CZ" dirty="0"/>
              <a:t>ávné řešení je složitější</a:t>
            </a:r>
          </a:p>
          <a:p>
            <a:pPr lvl="2"/>
            <a:r>
              <a:rPr lang="cs-CZ" dirty="0"/>
              <a:t>Tři přesuny jsou výrazně rychlejší než tři kopírování</a:t>
            </a:r>
          </a:p>
          <a:p>
            <a:pPr lvl="3"/>
            <a:r>
              <a:rPr lang="cs-CZ" dirty="0"/>
              <a:t>Pokud T drží nějaka dynamicky alokovaná data, jejichž vlastnictví lze převzít</a:t>
            </a:r>
          </a:p>
          <a:p>
            <a:pPr lvl="3"/>
            <a:r>
              <a:rPr lang="cs-CZ" dirty="0"/>
              <a:t>std::string, std::vector</a:t>
            </a:r>
            <a:r>
              <a:rPr lang="en-US" dirty="0"/>
              <a:t>&lt;U&gt; a </a:t>
            </a:r>
            <a:r>
              <a:rPr lang="en-US" dirty="0" err="1"/>
              <a:t>mnoho</a:t>
            </a:r>
            <a:r>
              <a:rPr lang="en-US" dirty="0"/>
              <a:t> dal</a:t>
            </a:r>
            <a:r>
              <a:rPr lang="cs-CZ" dirty="0"/>
              <a:t>ších, včetně tříd tyto typy obsahujících</a:t>
            </a:r>
          </a:p>
          <a:p>
            <a:pPr lvl="2"/>
            <a:r>
              <a:rPr lang="cs-CZ" dirty="0"/>
              <a:t>Řešení s přesuny funguje i pro nekopírovatelné typy</a:t>
            </a:r>
          </a:p>
          <a:p>
            <a:pPr lvl="3"/>
            <a:r>
              <a:rPr lang="cs-CZ" dirty="0"/>
              <a:t>std::unique_ptr</a:t>
            </a:r>
            <a:r>
              <a:rPr lang="en-US" dirty="0"/>
              <a:t>&lt;X&gt;, std::</a:t>
            </a:r>
            <a:r>
              <a:rPr lang="en-US" dirty="0" err="1"/>
              <a:t>fstream</a:t>
            </a:r>
            <a:r>
              <a:rPr lang="en-US" dirty="0"/>
              <a:t>, std::mutex, ...</a:t>
            </a:r>
            <a:endParaRPr lang="cs-CZ" dirty="0"/>
          </a:p>
          <a:p>
            <a:pPr lvl="3"/>
            <a:endParaRPr lang="cs-CZ" dirty="0"/>
          </a:p>
          <a:p>
            <a:pPr lvl="1"/>
            <a:r>
              <a:rPr lang="cs-CZ" dirty="0"/>
              <a:t>Schopnost levně přesouvat obsahy tříd mění architekturu programů</a:t>
            </a:r>
          </a:p>
          <a:p>
            <a:pPr lvl="2"/>
            <a:r>
              <a:rPr lang="cs-CZ" dirty="0"/>
              <a:t>Lze se tak vyhnout dynamické alokaci objektů</a:t>
            </a:r>
          </a:p>
          <a:p>
            <a:pPr lvl="2"/>
            <a:r>
              <a:rPr lang="cs-CZ" dirty="0"/>
              <a:t>Např. fstream lze otevřít uvnitř funkce a vrátit jako návratovou hodnotu</a:t>
            </a:r>
          </a:p>
          <a:p>
            <a:pPr lvl="3"/>
            <a:r>
              <a:rPr lang="cs-CZ" dirty="0"/>
              <a:t>Příkaz return s lokální proměnnou je automaticky realizován přesunem</a:t>
            </a:r>
          </a:p>
          <a:p>
            <a:pPr lvl="4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6842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</a:t>
            </a:r>
            <a:r>
              <a:rPr lang="cs-CZ" dirty="0"/>
              <a:t>v</a:t>
            </a:r>
            <a:r>
              <a:rPr lang="en-US" dirty="0"/>
              <a:t> </a:t>
            </a:r>
            <a:r>
              <a:rPr lang="cs-CZ" dirty="0"/>
              <a:t>šablonách funkcí </a:t>
            </a:r>
            <a:r>
              <a:rPr lang="en-US" dirty="0"/>
              <a:t>a auto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dirty="0" err="1"/>
              <a:t>Univer</a:t>
            </a:r>
            <a:r>
              <a:rPr lang="cs-CZ" dirty="0"/>
              <a:t>zální</a:t>
            </a:r>
            <a:r>
              <a:rPr lang="en-US" dirty="0"/>
              <a:t> </a:t>
            </a:r>
            <a:r>
              <a:rPr lang="cs-CZ" dirty="0"/>
              <a:t>(forwarding) </a:t>
            </a:r>
            <a:r>
              <a:rPr lang="en-US" dirty="0"/>
              <a:t>reference</a:t>
            </a:r>
          </a:p>
          <a:p>
            <a:pPr lvl="2"/>
            <a:r>
              <a:rPr lang="cs-CZ" dirty="0"/>
              <a:t>Jako</a:t>
            </a:r>
            <a:r>
              <a:rPr lang="en-US" dirty="0"/>
              <a:t> </a:t>
            </a:r>
            <a:r>
              <a:rPr lang="cs-CZ" dirty="0"/>
              <a:t>argument šablony funkce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void f( T &amp;&amp; p)</a:t>
            </a:r>
            <a:endParaRPr lang="cs-CZ" dirty="0"/>
          </a:p>
          <a:p>
            <a:pPr lvl="2"/>
            <a:r>
              <a:rPr lang="cs-CZ" dirty="0"/>
              <a:t>Jako</a:t>
            </a:r>
            <a:r>
              <a:rPr lang="en-US" dirty="0"/>
              <a:t> </a:t>
            </a:r>
            <a:r>
              <a:rPr lang="cs-CZ" dirty="0"/>
              <a:t>proměnná s typem </a:t>
            </a:r>
            <a:r>
              <a:rPr lang="en-US" dirty="0"/>
              <a:t>auto</a:t>
            </a:r>
            <a:endParaRPr lang="cs-CZ" dirty="0"/>
          </a:p>
          <a:p>
            <a:pPr lvl="4"/>
            <a:r>
              <a:rPr lang="en-US" dirty="0"/>
              <a:t>auto &amp;&amp; x = /*...*/;</a:t>
            </a:r>
            <a:endParaRPr lang="cs-CZ" dirty="0"/>
          </a:p>
          <a:p>
            <a:pPr lvl="2"/>
            <a:endParaRPr lang="en-US" dirty="0"/>
          </a:p>
          <a:p>
            <a:pPr lvl="2"/>
            <a:r>
              <a:rPr lang="cs-CZ" dirty="0"/>
              <a:t>Sk</a:t>
            </a:r>
            <a:r>
              <a:rPr lang="en-US" dirty="0"/>
              <a:t>u</a:t>
            </a:r>
            <a:r>
              <a:rPr lang="cs-CZ" dirty="0"/>
              <a:t>tečným argumentem může být </a:t>
            </a:r>
            <a:r>
              <a:rPr lang="en-US" dirty="0"/>
              <a:t>R-value </a:t>
            </a:r>
            <a:r>
              <a:rPr lang="cs-CZ" dirty="0"/>
              <a:t>i</a:t>
            </a:r>
            <a:r>
              <a:rPr lang="en-US" dirty="0"/>
              <a:t> L-value</a:t>
            </a:r>
            <a:endParaRPr lang="cs-CZ" dirty="0"/>
          </a:p>
          <a:p>
            <a:pPr lvl="3"/>
            <a:r>
              <a:rPr lang="cs-CZ" dirty="0"/>
              <a:t>Pozor</a:t>
            </a:r>
            <a:r>
              <a:rPr lang="en-US" dirty="0"/>
              <a:t>, </a:t>
            </a:r>
            <a:r>
              <a:rPr lang="cs-CZ" dirty="0"/>
              <a:t>v pozadí je</a:t>
            </a:r>
            <a:r>
              <a:rPr lang="en-US" dirty="0"/>
              <a:t> </a:t>
            </a:r>
            <a:r>
              <a:rPr lang="cs-CZ" i="1" dirty="0"/>
              <a:t>skládání referencí</a:t>
            </a:r>
            <a:endParaRPr lang="en-US" i="1" dirty="0"/>
          </a:p>
          <a:p>
            <a:pPr lvl="4"/>
            <a:r>
              <a:rPr lang="en-US" dirty="0"/>
              <a:t>U a;</a:t>
            </a:r>
          </a:p>
          <a:p>
            <a:pPr lvl="4"/>
            <a:r>
              <a:rPr lang="en-US" dirty="0"/>
              <a:t>auto &amp;&amp; x = a;	// type of x is U &amp;</a:t>
            </a:r>
          </a:p>
          <a:p>
            <a:pPr lvl="4"/>
            <a:r>
              <a:rPr lang="en-US" dirty="0"/>
              <a:t>f( a);				// calls f&lt;U &amp;&gt;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7675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1898</TotalTime>
  <Words>5590</Words>
  <Application>Microsoft Office PowerPoint</Application>
  <PresentationFormat>On-screen Show (4:3)</PresentationFormat>
  <Paragraphs>604</Paragraphs>
  <Slides>30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Consolas</vt:lpstr>
      <vt:lpstr>Tahoma</vt:lpstr>
      <vt:lpstr>Office Theme</vt:lpstr>
      <vt:lpstr>Reference</vt:lpstr>
      <vt:lpstr>Druhy odkazů v C++</vt:lpstr>
      <vt:lpstr>Reference v C++</vt:lpstr>
      <vt:lpstr>Reference v C++</vt:lpstr>
      <vt:lpstr>Reference v C++</vt:lpstr>
      <vt:lpstr>Reference v C++</vt:lpstr>
      <vt:lpstr>Reference v C++</vt:lpstr>
      <vt:lpstr>Reference v C++</vt:lpstr>
      <vt:lpstr>Reference v šablonách funkcí a auto</vt:lpstr>
      <vt:lpstr>Argumenty funkcí</vt:lpstr>
      <vt:lpstr>Předávání parametrů v C++11</vt:lpstr>
      <vt:lpstr>Vstupní parametry předávané odkazem</vt:lpstr>
      <vt:lpstr>Vstupní parametry použité pro inicializaci</vt:lpstr>
      <vt:lpstr>Vstupní parametry použité pro inicializaci</vt:lpstr>
      <vt:lpstr>Recyklace prostředků pomocí R-value argumentů</vt:lpstr>
      <vt:lpstr>Předávání unique_ptr</vt:lpstr>
      <vt:lpstr>Používání chytrých ukazatelů</vt:lpstr>
      <vt:lpstr>Životnost objektů předávaných odkazem</vt:lpstr>
      <vt:lpstr>Životnost objektů předávaných odkazem</vt:lpstr>
      <vt:lpstr>Životnost objektů předávaných odkazem</vt:lpstr>
      <vt:lpstr>Používání referencí a ukazatelů jako parametrů</vt:lpstr>
      <vt:lpstr>Ukládání nevlastnických odkazů</vt:lpstr>
      <vt:lpstr>Návratové hodnoty funkcí</vt:lpstr>
      <vt:lpstr>Předávání návratových hodnot</vt:lpstr>
      <vt:lpstr>Vracení odkazem</vt:lpstr>
      <vt:lpstr>Funkce vracející odkazem</vt:lpstr>
      <vt:lpstr>Funkce vracející odkazem</vt:lpstr>
      <vt:lpstr>Funkce vracející odkazem</vt:lpstr>
      <vt:lpstr>Returning by reference</vt:lpstr>
      <vt:lpstr>Returning by 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69</cp:revision>
  <dcterms:created xsi:type="dcterms:W3CDTF">2020-09-28T08:40:12Z</dcterms:created>
  <dcterms:modified xsi:type="dcterms:W3CDTF">2025-10-27T09:31:01Z</dcterms:modified>
</cp:coreProperties>
</file>