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handoutMasterIdLst>
    <p:handoutMasterId r:id="rId15"/>
  </p:handoutMasterIdLst>
  <p:sldIdLst>
    <p:sldId id="290" r:id="rId2"/>
    <p:sldId id="291" r:id="rId3"/>
    <p:sldId id="314" r:id="rId4"/>
    <p:sldId id="315" r:id="rId5"/>
    <p:sldId id="293" r:id="rId6"/>
    <p:sldId id="294" r:id="rId7"/>
    <p:sldId id="312" r:id="rId8"/>
    <p:sldId id="311" r:id="rId9"/>
    <p:sldId id="295" r:id="rId10"/>
    <p:sldId id="313" r:id="rId11"/>
    <p:sldId id="316" r:id="rId12"/>
    <p:sldId id="31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2205" autoAdjust="0"/>
    <p:restoredTop sz="94660"/>
  </p:normalViewPr>
  <p:slideViewPr>
    <p:cSldViewPr>
      <p:cViewPr varScale="1">
        <p:scale>
          <a:sx n="127" d="100"/>
          <a:sy n="127" d="100"/>
        </p:scale>
        <p:origin x="78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>
      <p:cViewPr varScale="1">
        <p:scale>
          <a:sx n="104" d="100"/>
          <a:sy n="104" d="100"/>
        </p:scale>
        <p:origin x="3480" y="114"/>
      </p:cViewPr>
      <p:guideLst/>
    </p:cSldViewPr>
  </p:notesViewPr>
  <p:gridSpacing cx="90001" cy="90001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A34FAD-59B0-4BA4-8177-B4A69B88E669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49CB1A-010A-479B-B423-AC068FC073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585005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7D2FA3-9092-42B8-A084-0247DD50726A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6E58E3-CAE7-4FE6-B193-1993E838C7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29507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5195" y="1122363"/>
            <a:ext cx="9149195" cy="2387600"/>
          </a:xfrm>
        </p:spPr>
        <p:txBody>
          <a:bodyPr anchor="b">
            <a:normAutofit/>
          </a:bodyPr>
          <a:lstStyle>
            <a:lvl1pPr algn="ctr"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6B916-54DC-4D54-824A-F020DB5C5E41}" type="datetimeFigureOut">
              <a:rPr lang="en-US" smtClean="0"/>
              <a:t>10/13/2025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4D5C6-CE1F-4C1B-8A5B-54FC8F45EF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09044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6B916-54DC-4D54-824A-F020DB5C5E41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4D5C6-CE1F-4C1B-8A5B-54FC8F45EF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71687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6B916-54DC-4D54-824A-F020DB5C5E41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4D5C6-CE1F-4C1B-8A5B-54FC8F45EF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139247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13.10.2025</a:t>
            </a:fld>
            <a:endParaRPr lang="cs-CZ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en-US" dirty="0"/>
              <a:t>Programming</a:t>
            </a:r>
            <a:r>
              <a:rPr lang="cs-CZ" dirty="0"/>
              <a:t> </a:t>
            </a:r>
            <a:r>
              <a:rPr lang="en-US" dirty="0"/>
              <a:t>in</a:t>
            </a:r>
            <a:r>
              <a:rPr lang="cs-CZ" dirty="0"/>
              <a:t> C++ - 20</a:t>
            </a:r>
            <a:r>
              <a:rPr lang="en-US" dirty="0"/>
              <a:t>23</a:t>
            </a:r>
            <a:r>
              <a:rPr lang="cs-CZ" dirty="0"/>
              <a:t>/202</a:t>
            </a:r>
            <a:r>
              <a:rPr lang="en-US" dirty="0"/>
              <a:t>4 </a:t>
            </a:r>
            <a:r>
              <a:rPr lang="cs-CZ" dirty="0"/>
              <a:t>David Bednárek</a:t>
            </a:r>
          </a:p>
        </p:txBody>
      </p:sp>
      <p:sp>
        <p:nvSpPr>
          <p:cNvPr id="14" name="Title 13"/>
          <p:cNvSpPr>
            <a:spLocks noGrp="1"/>
          </p:cNvSpPr>
          <p:nvPr>
            <p:ph type="title"/>
          </p:nvPr>
        </p:nvSpPr>
        <p:spPr>
          <a:xfrm>
            <a:off x="0" y="1988840"/>
            <a:ext cx="9144000" cy="2880320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4670615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Horizontal Com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107504" y="3501008"/>
            <a:ext cx="8928992" cy="2952328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107504" y="3356992"/>
            <a:ext cx="8928992" cy="0"/>
          </a:xfrm>
          <a:prstGeom prst="line">
            <a:avLst/>
          </a:prstGeom>
          <a:ln w="508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13.10.2025</a:t>
            </a:fld>
            <a:endParaRPr lang="cs-CZ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Programování v C++ - 2019/2020 David Bednárek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16631"/>
            <a:ext cx="304774" cy="219438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3485597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 defTabSz="360000">
              <a:lnSpc>
                <a:spcPct val="100000"/>
              </a:lnSpc>
              <a:spcBef>
                <a:spcPts val="0"/>
              </a:spcBef>
              <a:defRPr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6B916-54DC-4D54-824A-F020DB5C5E41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4D5C6-CE1F-4C1B-8A5B-54FC8F45EF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68463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5195" y="1709739"/>
            <a:ext cx="9149195" cy="2852737"/>
          </a:xfrm>
        </p:spPr>
        <p:txBody>
          <a:bodyPr anchor="b">
            <a:normAutofit/>
          </a:bodyPr>
          <a:lstStyle>
            <a:lvl1pPr algn="ctr"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6B916-54DC-4D54-824A-F020DB5C5E41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4D5C6-CE1F-4C1B-8A5B-54FC8F45EF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73501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1950" y="458967"/>
            <a:ext cx="4442900" cy="5940066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458967"/>
            <a:ext cx="4442900" cy="5940066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6B916-54DC-4D54-824A-F020DB5C5E41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4D5C6-CE1F-4C1B-8A5B-54FC8F45EF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22166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9144000" cy="36896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950" y="458967"/>
            <a:ext cx="4426232" cy="36000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50" y="818971"/>
            <a:ext cx="4426232" cy="55800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458967"/>
            <a:ext cx="4442900" cy="36000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818971"/>
            <a:ext cx="4442900" cy="55800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6B916-54DC-4D54-824A-F020DB5C5E41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4D5C6-CE1F-4C1B-8A5B-54FC8F45EF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74876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6B916-54DC-4D54-824A-F020DB5C5E41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4D5C6-CE1F-4C1B-8A5B-54FC8F45EF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41634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6B916-54DC-4D54-824A-F020DB5C5E41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4D5C6-CE1F-4C1B-8A5B-54FC8F45EF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3633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368966"/>
          </a:xfrm>
        </p:spPr>
        <p:txBody>
          <a:bodyPr anchor="b">
            <a:noAutofit/>
          </a:bodyPr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0" y="458967"/>
            <a:ext cx="5184659" cy="594006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950" y="458967"/>
            <a:ext cx="3507069" cy="594006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6B916-54DC-4D54-824A-F020DB5C5E41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4D5C6-CE1F-4C1B-8A5B-54FC8F45EF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454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363539"/>
          </a:xfrm>
        </p:spPr>
        <p:txBody>
          <a:bodyPr anchor="b">
            <a:noAutofit/>
          </a:bodyPr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0" y="457382"/>
            <a:ext cx="5184659" cy="5941652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950" y="458967"/>
            <a:ext cx="3507069" cy="5940066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6B916-54DC-4D54-824A-F020DB5C5E41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4D5C6-CE1F-4C1B-8A5B-54FC8F45EF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57614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"/>
            <a:ext cx="9144000" cy="368966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950" y="458967"/>
            <a:ext cx="9000100" cy="59400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-5195" y="6492875"/>
            <a:ext cx="977155" cy="365125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vert="horz" lIns="91440" tIns="45720" rIns="91440" bIns="45720" rtlCol="0" anchor="ctr"/>
          <a:lstStyle>
            <a:lvl1pPr algn="l">
              <a:defRPr sz="1200">
                <a:ln>
                  <a:noFill/>
                </a:ln>
                <a:solidFill>
                  <a:schemeClr val="bg1"/>
                </a:solidFill>
              </a:defRPr>
            </a:lvl1pPr>
          </a:lstStyle>
          <a:p>
            <a:fld id="{AC26B916-54DC-4D54-824A-F020DB5C5E41}" type="datetimeFigureOut">
              <a:rPr lang="en-US" smtClean="0"/>
              <a:pPr/>
              <a:t>10/13/2025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71960" y="6492875"/>
            <a:ext cx="7200080" cy="365125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NPRG041 - Programming in C++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72040" y="6492875"/>
            <a:ext cx="971960" cy="365125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40B4D5C6-CE1F-4C1B-8A5B-54FC8F45EF7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84895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8" r:id="rId12"/>
    <p:sldLayoutId id="2147483679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000" kern="1200">
          <a:solidFill>
            <a:schemeClr val="bg1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accent3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4pPr>
      <a:lvl5pPr marL="0" indent="0" algn="l" defTabSz="3600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None/>
        <a:defRPr sz="1600" kern="1200">
          <a:solidFill>
            <a:schemeClr val="accent3"/>
          </a:solidFill>
          <a:latin typeface="Consolas" panose="020B0609020204030204" pitchFamily="49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1</a:t>
            </a:fld>
            <a:endParaRPr lang="cs-CZ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en-US" dirty="0"/>
              <a:t>Programming</a:t>
            </a:r>
            <a:r>
              <a:rPr lang="cs-CZ" dirty="0"/>
              <a:t> </a:t>
            </a:r>
            <a:r>
              <a:rPr lang="en-US" dirty="0"/>
              <a:t>in</a:t>
            </a:r>
            <a:r>
              <a:rPr lang="cs-CZ" dirty="0"/>
              <a:t> C++ - 20</a:t>
            </a:r>
            <a:r>
              <a:rPr lang="en-US" dirty="0"/>
              <a:t>23</a:t>
            </a:r>
            <a:r>
              <a:rPr lang="cs-CZ" dirty="0"/>
              <a:t>/202</a:t>
            </a:r>
            <a:r>
              <a:rPr lang="en-US" dirty="0"/>
              <a:t>4</a:t>
            </a:r>
            <a:r>
              <a:rPr lang="cs-CZ" dirty="0"/>
              <a:t> David Bednárek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Values vs. references</a:t>
            </a:r>
          </a:p>
        </p:txBody>
      </p:sp>
    </p:spTree>
    <p:extLst>
      <p:ext uri="{BB962C8B-B14F-4D97-AF65-F5344CB8AC3E}">
        <p14:creationId xmlns:p14="http://schemas.microsoft.com/office/powerpoint/2010/main" val="23170673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Value vs. reference types in C++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71438" y="458788"/>
            <a:ext cx="9001125" cy="5940425"/>
          </a:xfrm>
        </p:spPr>
        <p:txBody>
          <a:bodyPr>
            <a:normAutofit/>
          </a:bodyPr>
          <a:lstStyle/>
          <a:p>
            <a:r>
              <a:rPr lang="en-US" dirty="0"/>
              <a:t>Variable may be an object with complex behavior</a:t>
            </a:r>
          </a:p>
          <a:p>
            <a:pPr lvl="1"/>
            <a:r>
              <a:rPr lang="cs-CZ" dirty="0"/>
              <a:t>C/C++ programmer</a:t>
            </a:r>
            <a:r>
              <a:rPr lang="en-US" dirty="0"/>
              <a:t>s</a:t>
            </a:r>
            <a:r>
              <a:rPr lang="cs-CZ" dirty="0"/>
              <a:t> </a:t>
            </a:r>
            <a:r>
              <a:rPr lang="en-US" dirty="0"/>
              <a:t>expect consistent behavior:</a:t>
            </a:r>
          </a:p>
          <a:p>
            <a:pPr lvl="2"/>
            <a:r>
              <a:rPr lang="en-US" dirty="0"/>
              <a:t>if members are accessed using '.', assignment shall copy contents</a:t>
            </a:r>
          </a:p>
          <a:p>
            <a:pPr lvl="4"/>
            <a:r>
              <a:rPr lang="en-US" dirty="0"/>
              <a:t>y = x;					//</a:t>
            </a:r>
            <a:r>
              <a:rPr lang="cs-CZ" dirty="0"/>
              <a:t> </a:t>
            </a:r>
            <a:r>
              <a:rPr lang="en-US" dirty="0"/>
              <a:t>copy contents</a:t>
            </a:r>
          </a:p>
          <a:p>
            <a:pPr lvl="4"/>
            <a:r>
              <a:rPr lang="en-US" dirty="0" err="1"/>
              <a:t>y.damage_yourself</a:t>
            </a:r>
            <a:r>
              <a:rPr lang="en-US" dirty="0"/>
              <a:t>(50);</a:t>
            </a:r>
          </a:p>
          <a:p>
            <a:pPr lvl="4"/>
            <a:r>
              <a:rPr lang="en-US" dirty="0"/>
              <a:t>print(</a:t>
            </a:r>
            <a:r>
              <a:rPr lang="en-US" dirty="0" err="1"/>
              <a:t>x.health</a:t>
            </a:r>
            <a:r>
              <a:rPr lang="en-US" dirty="0"/>
              <a:t>);		// 100</a:t>
            </a:r>
          </a:p>
          <a:p>
            <a:pPr lvl="2"/>
            <a:r>
              <a:rPr lang="en-US" dirty="0"/>
              <a:t>if members are accessed using '-&gt;', assignment shall share object</a:t>
            </a:r>
            <a:endParaRPr lang="cs-CZ" dirty="0"/>
          </a:p>
          <a:p>
            <a:pPr lvl="4"/>
            <a:r>
              <a:rPr lang="en-US" dirty="0"/>
              <a:t>y = x;					//</a:t>
            </a:r>
            <a:r>
              <a:rPr lang="cs-CZ" dirty="0"/>
              <a:t> </a:t>
            </a:r>
            <a:r>
              <a:rPr lang="en-US" dirty="0"/>
              <a:t>copy link</a:t>
            </a:r>
          </a:p>
          <a:p>
            <a:pPr lvl="4"/>
            <a:r>
              <a:rPr lang="en-US" dirty="0"/>
              <a:t>y-&gt;</a:t>
            </a:r>
            <a:r>
              <a:rPr lang="en-US" dirty="0" err="1"/>
              <a:t>damage_yourself</a:t>
            </a:r>
            <a:r>
              <a:rPr lang="en-US" dirty="0"/>
              <a:t>(50);</a:t>
            </a:r>
          </a:p>
          <a:p>
            <a:pPr lvl="4"/>
            <a:r>
              <a:rPr lang="en-US" dirty="0"/>
              <a:t>print(x-&gt;health);		// 50</a:t>
            </a:r>
          </a:p>
          <a:p>
            <a:pPr lvl="1"/>
            <a:r>
              <a:rPr lang="cs-CZ" dirty="0"/>
              <a:t>If a class assigns by sharing references, it shall signalize it</a:t>
            </a:r>
          </a:p>
          <a:p>
            <a:pPr lvl="2"/>
            <a:r>
              <a:rPr lang="cs-CZ" dirty="0"/>
              <a:t>Name </a:t>
            </a:r>
            <a:r>
              <a:rPr lang="en-US" dirty="0"/>
              <a:t>the class</a:t>
            </a:r>
            <a:r>
              <a:rPr lang="cs-CZ" dirty="0"/>
              <a:t> </a:t>
            </a:r>
            <a:r>
              <a:rPr lang="en-US" dirty="0"/>
              <a:t>like “</a:t>
            </a:r>
            <a:r>
              <a:rPr lang="cs-CZ" dirty="0"/>
              <a:t>Beast</a:t>
            </a:r>
            <a:r>
              <a:rPr lang="en-US" dirty="0"/>
              <a:t>Pointer” (e.g. </a:t>
            </a:r>
            <a:r>
              <a:rPr lang="en-US" dirty="0" err="1"/>
              <a:t>std</a:t>
            </a:r>
            <a:r>
              <a:rPr lang="en-US" dirty="0"/>
              <a:t>::</a:t>
            </a:r>
            <a:r>
              <a:rPr lang="en-US" dirty="0" err="1"/>
              <a:t>shared_ptr</a:t>
            </a:r>
            <a:r>
              <a:rPr lang="en-US" dirty="0"/>
              <a:t>)</a:t>
            </a:r>
            <a:endParaRPr lang="cs-CZ" dirty="0"/>
          </a:p>
          <a:p>
            <a:pPr lvl="2"/>
            <a:r>
              <a:rPr lang="en-US" dirty="0"/>
              <a:t>Use</a:t>
            </a:r>
            <a:r>
              <a:rPr lang="cs-CZ" dirty="0"/>
              <a:t> </a:t>
            </a:r>
            <a:r>
              <a:rPr lang="en-US" dirty="0"/>
              <a:t>-&gt; for member access (define </a:t>
            </a:r>
            <a:r>
              <a:rPr lang="en-US" dirty="0" err="1"/>
              <a:t>BeastPointer</a:t>
            </a:r>
            <a:r>
              <a:rPr lang="en-US" dirty="0"/>
              <a:t>::operator-&gt;)</a:t>
            </a:r>
          </a:p>
          <a:p>
            <a:pPr lvl="1"/>
            <a:r>
              <a:rPr lang="en-US" dirty="0"/>
              <a:t>If a class ...</a:t>
            </a:r>
          </a:p>
          <a:p>
            <a:pPr lvl="2"/>
            <a:r>
              <a:rPr lang="en-US" dirty="0"/>
              <a:t>... assigns by deep-copying the contents, or ...</a:t>
            </a:r>
          </a:p>
          <a:p>
            <a:pPr lvl="2"/>
            <a:r>
              <a:rPr lang="en-US" dirty="0"/>
              <a:t>... the represented object is immutable, or ...</a:t>
            </a:r>
          </a:p>
          <a:p>
            <a:pPr lvl="2"/>
            <a:r>
              <a:rPr lang="en-US" dirty="0"/>
              <a:t>... if it does copy-on-write ...</a:t>
            </a:r>
          </a:p>
          <a:p>
            <a:pPr lvl="1"/>
            <a:r>
              <a:rPr lang="en-US" dirty="0"/>
              <a:t>... then it behaves like a value, therefore</a:t>
            </a:r>
          </a:p>
          <a:p>
            <a:pPr lvl="2"/>
            <a:r>
              <a:rPr lang="en-US" dirty="0"/>
              <a:t>Pretend that the class </a:t>
            </a:r>
            <a:r>
              <a:rPr lang="en-US" i="1" dirty="0"/>
              <a:t>contains</a:t>
            </a:r>
            <a:r>
              <a:rPr lang="en-US" dirty="0"/>
              <a:t> all the data (like containers do)</a:t>
            </a:r>
          </a:p>
          <a:p>
            <a:pPr lvl="2"/>
            <a:r>
              <a:rPr lang="en-US" dirty="0"/>
              <a:t>Name the class like "Beast", not "</a:t>
            </a:r>
            <a:r>
              <a:rPr lang="en-US" dirty="0" err="1"/>
              <a:t>BeastWrapper</a:t>
            </a:r>
            <a:r>
              <a:rPr lang="en-US" dirty="0"/>
              <a:t>"</a:t>
            </a:r>
          </a:p>
          <a:p>
            <a:pPr lvl="2"/>
            <a:r>
              <a:rPr lang="en-US" dirty="0"/>
              <a:t>Use</a:t>
            </a:r>
            <a:r>
              <a:rPr lang="cs-CZ" dirty="0"/>
              <a:t> </a:t>
            </a:r>
            <a:r>
              <a:rPr lang="en-US" dirty="0"/>
              <a:t>. for member access (by implementing all the methods in the object)</a:t>
            </a:r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A8723E3-C62D-4372-A5B7-F817763A1A22}" type="slidenum">
              <a:rPr lang="cs-CZ" smtClean="0"/>
              <a:pPr/>
              <a:t>10</a:t>
            </a:fld>
            <a:endParaRPr lang="cs-CZ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/>
              <a:t>NPRG041 Programming in C++ - 2019/2020 David Bednárek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446330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Value vs. reference types in C++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71438" y="458788"/>
            <a:ext cx="9001125" cy="5940425"/>
          </a:xfrm>
        </p:spPr>
        <p:txBody>
          <a:bodyPr>
            <a:normAutofit/>
          </a:bodyPr>
          <a:lstStyle/>
          <a:p>
            <a:pPr lvl="1"/>
            <a:r>
              <a:rPr lang="en-US" dirty="0"/>
              <a:t>If a class ...</a:t>
            </a:r>
          </a:p>
          <a:p>
            <a:pPr lvl="2"/>
            <a:r>
              <a:rPr lang="en-US" dirty="0"/>
              <a:t>... assigns by deep-copying the contents, or ...</a:t>
            </a:r>
          </a:p>
          <a:p>
            <a:pPr lvl="2"/>
            <a:r>
              <a:rPr lang="en-US" dirty="0"/>
              <a:t>... the represented object is immutable, or ...</a:t>
            </a:r>
          </a:p>
          <a:p>
            <a:pPr lvl="2"/>
            <a:r>
              <a:rPr lang="en-US" dirty="0"/>
              <a:t>... if it does copy-on-write ...</a:t>
            </a:r>
          </a:p>
          <a:p>
            <a:pPr lvl="1"/>
            <a:r>
              <a:rPr lang="en-US" dirty="0"/>
              <a:t>... then it behaves like a value, therefore</a:t>
            </a:r>
          </a:p>
          <a:p>
            <a:pPr lvl="2"/>
            <a:r>
              <a:rPr lang="en-US" dirty="0"/>
              <a:t>Pretend that the class </a:t>
            </a:r>
            <a:r>
              <a:rPr lang="en-US" i="1" dirty="0"/>
              <a:t>contains</a:t>
            </a:r>
            <a:r>
              <a:rPr lang="en-US" dirty="0"/>
              <a:t> all the data (like containers do)</a:t>
            </a:r>
          </a:p>
          <a:p>
            <a:pPr lvl="2"/>
            <a:r>
              <a:rPr lang="en-US" dirty="0"/>
              <a:t>Name the class like "Beast", not "</a:t>
            </a:r>
            <a:r>
              <a:rPr lang="en-US" dirty="0" err="1"/>
              <a:t>BeastWrapper</a:t>
            </a:r>
            <a:r>
              <a:rPr lang="en-US" dirty="0"/>
              <a:t>"</a:t>
            </a:r>
          </a:p>
          <a:p>
            <a:pPr lvl="2"/>
            <a:r>
              <a:rPr lang="en-US" dirty="0"/>
              <a:t>Use</a:t>
            </a:r>
            <a:r>
              <a:rPr lang="cs-CZ" dirty="0"/>
              <a:t> </a:t>
            </a:r>
            <a:r>
              <a:rPr lang="en-US" dirty="0"/>
              <a:t>. for member access (by implementing all the methods in the object)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Example: std::vector&lt;std::string&gt;</a:t>
            </a:r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A8723E3-C62D-4372-A5B7-F817763A1A22}" type="slidenum">
              <a:rPr lang="cs-CZ" smtClean="0"/>
              <a:pPr/>
              <a:t>11</a:t>
            </a:fld>
            <a:endParaRPr lang="cs-CZ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/>
              <a:t>NPRG041 Programming in C++ - 2019/2020 David Bednárek</a:t>
            </a:r>
            <a:endParaRPr lang="cs-CZ" dirty="0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04A0108E-514D-9B84-1D8A-1F76960986BD}"/>
              </a:ext>
            </a:extLst>
          </p:cNvPr>
          <p:cNvGrpSpPr/>
          <p:nvPr/>
        </p:nvGrpSpPr>
        <p:grpSpPr>
          <a:xfrm>
            <a:off x="1601967" y="4869016"/>
            <a:ext cx="1980022" cy="540006"/>
            <a:chOff x="5832015" y="998974"/>
            <a:chExt cx="1980022" cy="540006"/>
          </a:xfrm>
        </p:grpSpPr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7BA0CCF3-C341-F45F-9B69-83F17667A24F}"/>
                </a:ext>
              </a:extLst>
            </p:cNvPr>
            <p:cNvSpPr txBox="1"/>
            <p:nvPr/>
          </p:nvSpPr>
          <p:spPr>
            <a:xfrm>
              <a:off x="6012016" y="1088974"/>
              <a:ext cx="720008" cy="369332"/>
            </a:xfrm>
            <a:prstGeom prst="rect">
              <a:avLst/>
            </a:prstGeom>
            <a:noFill/>
            <a:ln w="38100">
              <a:solidFill>
                <a:schemeClr val="accent5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dirty="0">
                  <a:latin typeface="Consolas" panose="020B0609020204030204" pitchFamily="49" charset="0"/>
                </a:rPr>
                <a:t>SOME</a:t>
              </a:r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56DED957-35F4-B3CB-E7CB-6BBE6497C5C9}"/>
                </a:ext>
              </a:extLst>
            </p:cNvPr>
            <p:cNvSpPr txBox="1"/>
            <p:nvPr/>
          </p:nvSpPr>
          <p:spPr>
            <a:xfrm>
              <a:off x="6912026" y="1089044"/>
              <a:ext cx="720008" cy="369332"/>
            </a:xfrm>
            <a:prstGeom prst="rect">
              <a:avLst/>
            </a:prstGeom>
            <a:noFill/>
            <a:ln w="38100">
              <a:solidFill>
                <a:schemeClr val="accent5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dirty="0">
                  <a:latin typeface="Consolas" panose="020B0609020204030204" pitchFamily="49" charset="0"/>
                </a:rPr>
                <a:t>ARG</a:t>
              </a: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CFCC2801-2822-CD95-7AD7-135FF387F687}"/>
                </a:ext>
              </a:extLst>
            </p:cNvPr>
            <p:cNvSpPr/>
            <p:nvPr/>
          </p:nvSpPr>
          <p:spPr>
            <a:xfrm>
              <a:off x="5832015" y="998974"/>
              <a:ext cx="1980022" cy="540006"/>
            </a:xfrm>
            <a:prstGeom prst="rect">
              <a:avLst/>
            </a:prstGeom>
            <a:noFill/>
            <a:ln w="38100"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id="{4EA5A857-D3B7-2C96-0F44-A28E2C03E7F3}"/>
              </a:ext>
            </a:extLst>
          </p:cNvPr>
          <p:cNvGrpSpPr/>
          <p:nvPr/>
        </p:nvGrpSpPr>
        <p:grpSpPr>
          <a:xfrm>
            <a:off x="4301997" y="3429000"/>
            <a:ext cx="4517298" cy="1909824"/>
            <a:chOff x="4572946" y="458967"/>
            <a:chExt cx="4517298" cy="1909824"/>
          </a:xfrm>
        </p:grpSpPr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8610ACF7-125E-F450-A7DB-440B0B360EA9}"/>
                </a:ext>
              </a:extLst>
            </p:cNvPr>
            <p:cNvSpPr txBox="1"/>
            <p:nvPr/>
          </p:nvSpPr>
          <p:spPr>
            <a:xfrm>
              <a:off x="4572946" y="548968"/>
              <a:ext cx="178810" cy="318924"/>
            </a:xfrm>
            <a:prstGeom prst="rect">
              <a:avLst/>
            </a:prstGeom>
            <a:noFill/>
            <a:ln w="38100">
              <a:solidFill>
                <a:schemeClr val="accent6"/>
              </a:solidFill>
            </a:ln>
          </p:spPr>
          <p:txBody>
            <a:bodyPr wrap="none" lIns="36000" tIns="36000" rIns="36000" bIns="36000" rtlCol="0">
              <a:noAutofit/>
            </a:bodyPr>
            <a:lstStyle/>
            <a:p>
              <a:r>
                <a:rPr lang="en-US" sz="1600" dirty="0">
                  <a:latin typeface="Consolas" panose="020B0609020204030204" pitchFamily="49" charset="0"/>
                </a:rPr>
                <a:t>S</a:t>
              </a:r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1B672149-7822-1A41-D1A2-6EEF285D90D1}"/>
                </a:ext>
              </a:extLst>
            </p:cNvPr>
            <p:cNvSpPr/>
            <p:nvPr/>
          </p:nvSpPr>
          <p:spPr>
            <a:xfrm>
              <a:off x="6021389" y="1996214"/>
              <a:ext cx="884482" cy="372577"/>
            </a:xfrm>
            <a:prstGeom prst="rect">
              <a:avLst/>
            </a:prstGeom>
            <a:noFill/>
            <a:ln w="38100"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D3516785-3822-F890-430E-5063DD005FB0}"/>
                </a:ext>
              </a:extLst>
            </p:cNvPr>
            <p:cNvSpPr txBox="1"/>
            <p:nvPr/>
          </p:nvSpPr>
          <p:spPr>
            <a:xfrm>
              <a:off x="5744072" y="1978011"/>
              <a:ext cx="28405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dirty="0">
                  <a:solidFill>
                    <a:schemeClr val="accent2"/>
                  </a:solidFill>
                </a:rPr>
                <a:t>x</a:t>
              </a:r>
            </a:p>
          </p:txBody>
        </p:sp>
        <p:cxnSp>
          <p:nvCxnSpPr>
            <p:cNvPr id="27" name="Straight Arrow Connector 26">
              <a:extLst>
                <a:ext uri="{FF2B5EF4-FFF2-40B4-BE49-F238E27FC236}">
                  <a16:creationId xmlns:a16="http://schemas.microsoft.com/office/drawing/2014/main" id="{DE1DCF98-635D-406F-2CA8-969A8264FE10}"/>
                </a:ext>
              </a:extLst>
            </p:cNvPr>
            <p:cNvCxnSpPr>
              <a:cxnSpLocks/>
              <a:endCxn id="30" idx="2"/>
            </p:cNvCxnSpPr>
            <p:nvPr/>
          </p:nvCxnSpPr>
          <p:spPr>
            <a:xfrm flipH="1" flipV="1">
              <a:off x="5733899" y="1643428"/>
              <a:ext cx="461295" cy="543035"/>
            </a:xfrm>
            <a:prstGeom prst="straightConnector1">
              <a:avLst/>
            </a:prstGeom>
            <a:ln w="28575">
              <a:solidFill>
                <a:schemeClr val="tx1"/>
              </a:solidFill>
              <a:prstDash val="sysDot"/>
              <a:headEnd type="oval" w="lg" len="lg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Arrow Connector 27">
              <a:extLst>
                <a:ext uri="{FF2B5EF4-FFF2-40B4-BE49-F238E27FC236}">
                  <a16:creationId xmlns:a16="http://schemas.microsoft.com/office/drawing/2014/main" id="{CD12F506-F853-40A8-7A8D-1144B1F082D6}"/>
                </a:ext>
              </a:extLst>
            </p:cNvPr>
            <p:cNvCxnSpPr>
              <a:cxnSpLocks/>
              <a:endCxn id="55" idx="2"/>
            </p:cNvCxnSpPr>
            <p:nvPr/>
          </p:nvCxnSpPr>
          <p:spPr>
            <a:xfrm flipV="1">
              <a:off x="6461709" y="1641553"/>
              <a:ext cx="1088088" cy="554672"/>
            </a:xfrm>
            <a:prstGeom prst="straightConnector1">
              <a:avLst/>
            </a:prstGeom>
            <a:ln w="28575">
              <a:solidFill>
                <a:schemeClr val="tx1"/>
              </a:solidFill>
              <a:prstDash val="sysDot"/>
              <a:headEnd type="oval" w="lg" len="lg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Arrow Connector 28">
              <a:extLst>
                <a:ext uri="{FF2B5EF4-FFF2-40B4-BE49-F238E27FC236}">
                  <a16:creationId xmlns:a16="http://schemas.microsoft.com/office/drawing/2014/main" id="{193BD8B1-D2E6-20C8-324A-E8608C4CE8D5}"/>
                </a:ext>
              </a:extLst>
            </p:cNvPr>
            <p:cNvCxnSpPr/>
            <p:nvPr/>
          </p:nvCxnSpPr>
          <p:spPr>
            <a:xfrm flipV="1">
              <a:off x="6740580" y="1641553"/>
              <a:ext cx="1701463" cy="547450"/>
            </a:xfrm>
            <a:prstGeom prst="straightConnector1">
              <a:avLst/>
            </a:prstGeom>
            <a:ln w="28575">
              <a:solidFill>
                <a:schemeClr val="tx1"/>
              </a:solidFill>
              <a:prstDash val="sysDot"/>
              <a:headEnd type="oval" w="lg" len="lg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38D383B-F9EE-D24B-AC8B-FE153C2E4968}"/>
                </a:ext>
              </a:extLst>
            </p:cNvPr>
            <p:cNvSpPr/>
            <p:nvPr/>
          </p:nvSpPr>
          <p:spPr>
            <a:xfrm>
              <a:off x="5291658" y="1270851"/>
              <a:ext cx="884482" cy="372577"/>
            </a:xfrm>
            <a:prstGeom prst="rect">
              <a:avLst/>
            </a:prstGeom>
            <a:noFill/>
            <a:ln w="38100"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1" name="Straight Arrow Connector 30">
              <a:extLst>
                <a:ext uri="{FF2B5EF4-FFF2-40B4-BE49-F238E27FC236}">
                  <a16:creationId xmlns:a16="http://schemas.microsoft.com/office/drawing/2014/main" id="{B8D53499-CF2B-65E2-33CF-6D8AB09629FC}"/>
                </a:ext>
              </a:extLst>
            </p:cNvPr>
            <p:cNvCxnSpPr/>
            <p:nvPr/>
          </p:nvCxnSpPr>
          <p:spPr>
            <a:xfrm flipH="1" flipV="1">
              <a:off x="4662001" y="867892"/>
              <a:ext cx="803462" cy="593209"/>
            </a:xfrm>
            <a:prstGeom prst="straightConnector1">
              <a:avLst/>
            </a:prstGeom>
            <a:ln w="28575">
              <a:solidFill>
                <a:schemeClr val="tx1"/>
              </a:solidFill>
              <a:prstDash val="sysDot"/>
              <a:headEnd type="oval" w="lg" len="lg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Arrow Connector 31">
              <a:extLst>
                <a:ext uri="{FF2B5EF4-FFF2-40B4-BE49-F238E27FC236}">
                  <a16:creationId xmlns:a16="http://schemas.microsoft.com/office/drawing/2014/main" id="{3F934252-F83A-48C2-9B48-45B187937AF4}"/>
                </a:ext>
              </a:extLst>
            </p:cNvPr>
            <p:cNvCxnSpPr/>
            <p:nvPr/>
          </p:nvCxnSpPr>
          <p:spPr>
            <a:xfrm flipH="1" flipV="1">
              <a:off x="5381063" y="867892"/>
              <a:ext cx="350915" cy="602970"/>
            </a:xfrm>
            <a:prstGeom prst="straightConnector1">
              <a:avLst/>
            </a:prstGeom>
            <a:ln w="28575">
              <a:solidFill>
                <a:schemeClr val="tx1"/>
              </a:solidFill>
              <a:prstDash val="sysDot"/>
              <a:headEnd type="oval" w="lg" len="lg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Arrow Connector 32">
              <a:extLst>
                <a:ext uri="{FF2B5EF4-FFF2-40B4-BE49-F238E27FC236}">
                  <a16:creationId xmlns:a16="http://schemas.microsoft.com/office/drawing/2014/main" id="{3B39C29A-A651-F1EC-2350-0594C8CC7F07}"/>
                </a:ext>
              </a:extLst>
            </p:cNvPr>
            <p:cNvCxnSpPr/>
            <p:nvPr/>
          </p:nvCxnSpPr>
          <p:spPr>
            <a:xfrm flipV="1">
              <a:off x="6010849" y="867892"/>
              <a:ext cx="254696" cy="595748"/>
            </a:xfrm>
            <a:prstGeom prst="straightConnector1">
              <a:avLst/>
            </a:prstGeom>
            <a:ln w="28575">
              <a:solidFill>
                <a:schemeClr val="tx1"/>
              </a:solidFill>
              <a:prstDash val="sysDot"/>
              <a:headEnd type="oval" w="lg" len="lg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473D1367-1BE6-08DB-2EA0-392DF8AFBDF3}"/>
                </a:ext>
              </a:extLst>
            </p:cNvPr>
            <p:cNvSpPr txBox="1"/>
            <p:nvPr/>
          </p:nvSpPr>
          <p:spPr>
            <a:xfrm>
              <a:off x="4752947" y="549125"/>
              <a:ext cx="179058" cy="318924"/>
            </a:xfrm>
            <a:prstGeom prst="rect">
              <a:avLst/>
            </a:prstGeom>
            <a:noFill/>
            <a:ln w="38100">
              <a:solidFill>
                <a:schemeClr val="accent6"/>
              </a:solidFill>
            </a:ln>
          </p:spPr>
          <p:txBody>
            <a:bodyPr wrap="none" lIns="36000" tIns="36000" rIns="36000" bIns="36000" rtlCol="0">
              <a:noAutofit/>
            </a:bodyPr>
            <a:lstStyle/>
            <a:p>
              <a:r>
                <a:rPr lang="en-US" sz="1600" dirty="0">
                  <a:latin typeface="Consolas" panose="020B0609020204030204" pitchFamily="49" charset="0"/>
                </a:rPr>
                <a:t>O</a:t>
              </a:r>
            </a:p>
          </p:txBody>
        </p:sp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8244997F-2982-CCF4-ACF0-83194CE05B81}"/>
                </a:ext>
              </a:extLst>
            </p:cNvPr>
            <p:cNvSpPr txBox="1"/>
            <p:nvPr/>
          </p:nvSpPr>
          <p:spPr>
            <a:xfrm>
              <a:off x="4932005" y="548968"/>
              <a:ext cx="180001" cy="318924"/>
            </a:xfrm>
            <a:prstGeom prst="rect">
              <a:avLst/>
            </a:prstGeom>
            <a:noFill/>
            <a:ln w="38100">
              <a:solidFill>
                <a:schemeClr val="accent6"/>
              </a:solidFill>
            </a:ln>
          </p:spPr>
          <p:txBody>
            <a:bodyPr wrap="none" lIns="36000" tIns="36000" rIns="36000" bIns="36000" rtlCol="0">
              <a:noAutofit/>
            </a:bodyPr>
            <a:lstStyle/>
            <a:p>
              <a:r>
                <a:rPr lang="en-US" sz="1600" dirty="0">
                  <a:latin typeface="Consolas" panose="020B0609020204030204" pitchFamily="49" charset="0"/>
                </a:rPr>
                <a:t>M</a:t>
              </a:r>
            </a:p>
          </p:txBody>
        </p:sp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76D50784-45BD-34AD-5459-AB43D9C82097}"/>
                </a:ext>
              </a:extLst>
            </p:cNvPr>
            <p:cNvSpPr txBox="1"/>
            <p:nvPr/>
          </p:nvSpPr>
          <p:spPr>
            <a:xfrm>
              <a:off x="5109447" y="548968"/>
              <a:ext cx="181618" cy="318924"/>
            </a:xfrm>
            <a:prstGeom prst="rect">
              <a:avLst/>
            </a:prstGeom>
            <a:noFill/>
            <a:ln w="38100">
              <a:solidFill>
                <a:schemeClr val="accent6"/>
              </a:solidFill>
            </a:ln>
          </p:spPr>
          <p:txBody>
            <a:bodyPr wrap="none" lIns="36000" tIns="36000" rIns="36000" bIns="36000" rtlCol="0">
              <a:noAutofit/>
            </a:bodyPr>
            <a:lstStyle/>
            <a:p>
              <a:r>
                <a:rPr lang="en-US" sz="1600" dirty="0">
                  <a:latin typeface="Consolas" panose="020B0609020204030204" pitchFamily="49" charset="0"/>
                </a:rPr>
                <a:t>E</a:t>
              </a:r>
            </a:p>
          </p:txBody>
        </p: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0F58DC4E-AABE-8B2A-DCDE-1505C38FB948}"/>
                </a:ext>
              </a:extLst>
            </p:cNvPr>
            <p:cNvSpPr txBox="1"/>
            <p:nvPr/>
          </p:nvSpPr>
          <p:spPr>
            <a:xfrm>
              <a:off x="5292008" y="548968"/>
              <a:ext cx="178810" cy="318924"/>
            </a:xfrm>
            <a:prstGeom prst="rect">
              <a:avLst/>
            </a:prstGeom>
            <a:noFill/>
            <a:ln w="38100">
              <a:solidFill>
                <a:schemeClr val="accent6"/>
              </a:solidFill>
              <a:prstDash val="sysDot"/>
            </a:ln>
          </p:spPr>
          <p:txBody>
            <a:bodyPr wrap="none" lIns="36000" tIns="36000" rIns="36000" bIns="36000" rtlCol="0">
              <a:noAutofit/>
            </a:bodyPr>
            <a:lstStyle/>
            <a:p>
              <a:endParaRPr lang="en-US" sz="1600" dirty="0">
                <a:latin typeface="Consolas" panose="020B0609020204030204" pitchFamily="49" charset="0"/>
              </a:endParaRPr>
            </a:p>
          </p:txBody>
        </p:sp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FF867FB4-F063-F79E-3459-A13952363D62}"/>
                </a:ext>
              </a:extLst>
            </p:cNvPr>
            <p:cNvSpPr txBox="1"/>
            <p:nvPr/>
          </p:nvSpPr>
          <p:spPr>
            <a:xfrm>
              <a:off x="5472009" y="549125"/>
              <a:ext cx="179058" cy="318924"/>
            </a:xfrm>
            <a:prstGeom prst="rect">
              <a:avLst/>
            </a:prstGeom>
            <a:noFill/>
            <a:ln w="38100">
              <a:solidFill>
                <a:schemeClr val="accent6"/>
              </a:solidFill>
              <a:prstDash val="sysDot"/>
            </a:ln>
          </p:spPr>
          <p:txBody>
            <a:bodyPr wrap="none" lIns="36000" tIns="36000" rIns="36000" bIns="36000" rtlCol="0">
              <a:noAutofit/>
            </a:bodyPr>
            <a:lstStyle/>
            <a:p>
              <a:endParaRPr lang="en-US" sz="1600" dirty="0">
                <a:latin typeface="Consolas" panose="020B0609020204030204" pitchFamily="49" charset="0"/>
              </a:endParaRPr>
            </a:p>
          </p:txBody>
        </p:sp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88F43BD4-C538-C5B4-5123-B76CF714E997}"/>
                </a:ext>
              </a:extLst>
            </p:cNvPr>
            <p:cNvSpPr txBox="1"/>
            <p:nvPr/>
          </p:nvSpPr>
          <p:spPr>
            <a:xfrm>
              <a:off x="5651067" y="548968"/>
              <a:ext cx="180001" cy="318924"/>
            </a:xfrm>
            <a:prstGeom prst="rect">
              <a:avLst/>
            </a:prstGeom>
            <a:noFill/>
            <a:ln w="38100">
              <a:solidFill>
                <a:schemeClr val="accent6"/>
              </a:solidFill>
              <a:prstDash val="sysDot"/>
            </a:ln>
          </p:spPr>
          <p:txBody>
            <a:bodyPr wrap="none" lIns="36000" tIns="36000" rIns="36000" bIns="36000" rtlCol="0">
              <a:noAutofit/>
            </a:bodyPr>
            <a:lstStyle/>
            <a:p>
              <a:endParaRPr lang="en-US" sz="1600" dirty="0">
                <a:latin typeface="Consolas" panose="020B0609020204030204" pitchFamily="49" charset="0"/>
              </a:endParaRPr>
            </a:p>
          </p:txBody>
        </p: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AEE4021B-8499-AFCE-3AF1-B5A368CADCF8}"/>
                </a:ext>
              </a:extLst>
            </p:cNvPr>
            <p:cNvSpPr txBox="1"/>
            <p:nvPr/>
          </p:nvSpPr>
          <p:spPr>
            <a:xfrm>
              <a:off x="5828509" y="548968"/>
              <a:ext cx="181618" cy="318924"/>
            </a:xfrm>
            <a:prstGeom prst="rect">
              <a:avLst/>
            </a:prstGeom>
            <a:noFill/>
            <a:ln w="38100">
              <a:solidFill>
                <a:schemeClr val="accent6"/>
              </a:solidFill>
              <a:prstDash val="sysDot"/>
            </a:ln>
          </p:spPr>
          <p:txBody>
            <a:bodyPr wrap="none" lIns="36000" tIns="36000" rIns="36000" bIns="36000" rtlCol="0">
              <a:noAutofit/>
            </a:bodyPr>
            <a:lstStyle/>
            <a:p>
              <a:endParaRPr lang="en-US" sz="1600" dirty="0">
                <a:latin typeface="Consolas" panose="020B0609020204030204" pitchFamily="49" charset="0"/>
              </a:endParaRPr>
            </a:p>
          </p:txBody>
        </p:sp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FDB3AC2F-309B-8D05-AC2A-475DB4FF4F89}"/>
                </a:ext>
              </a:extLst>
            </p:cNvPr>
            <p:cNvSpPr txBox="1"/>
            <p:nvPr/>
          </p:nvSpPr>
          <p:spPr>
            <a:xfrm>
              <a:off x="6010400" y="548968"/>
              <a:ext cx="181618" cy="318924"/>
            </a:xfrm>
            <a:prstGeom prst="rect">
              <a:avLst/>
            </a:prstGeom>
            <a:noFill/>
            <a:ln w="38100">
              <a:solidFill>
                <a:schemeClr val="accent6"/>
              </a:solidFill>
              <a:prstDash val="sysDot"/>
            </a:ln>
          </p:spPr>
          <p:txBody>
            <a:bodyPr wrap="none" lIns="36000" tIns="36000" rIns="36000" bIns="36000" rtlCol="0">
              <a:noAutofit/>
            </a:bodyPr>
            <a:lstStyle/>
            <a:p>
              <a:endParaRPr lang="en-US" sz="1600" dirty="0">
                <a:latin typeface="Consolas" panose="020B0609020204030204" pitchFamily="49" charset="0"/>
              </a:endParaRPr>
            </a:p>
          </p:txBody>
        </p:sp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71731F33-A8B1-CC60-C601-CC1307ACFB82}"/>
                </a:ext>
              </a:extLst>
            </p:cNvPr>
            <p:cNvSpPr txBox="1"/>
            <p:nvPr/>
          </p:nvSpPr>
          <p:spPr>
            <a:xfrm>
              <a:off x="6732024" y="548968"/>
              <a:ext cx="178810" cy="318924"/>
            </a:xfrm>
            <a:prstGeom prst="rect">
              <a:avLst/>
            </a:prstGeom>
            <a:noFill/>
            <a:ln w="38100">
              <a:solidFill>
                <a:schemeClr val="accent6"/>
              </a:solidFill>
            </a:ln>
          </p:spPr>
          <p:txBody>
            <a:bodyPr wrap="none" lIns="36000" tIns="36000" rIns="36000" bIns="36000" rtlCol="0">
              <a:noAutofit/>
            </a:bodyPr>
            <a:lstStyle/>
            <a:p>
              <a:r>
                <a:rPr lang="en-US" sz="1600" dirty="0">
                  <a:latin typeface="Consolas" panose="020B0609020204030204" pitchFamily="49" charset="0"/>
                </a:rPr>
                <a:t>A</a:t>
              </a:r>
            </a:p>
          </p:txBody>
        </p:sp>
        <p:sp>
          <p:nvSpPr>
            <p:cNvPr id="43" name="Rectangle 42">
              <a:extLst>
                <a:ext uri="{FF2B5EF4-FFF2-40B4-BE49-F238E27FC236}">
                  <a16:creationId xmlns:a16="http://schemas.microsoft.com/office/drawing/2014/main" id="{41C8B5DA-856E-573F-8905-1368A53DD36B}"/>
                </a:ext>
              </a:extLst>
            </p:cNvPr>
            <p:cNvSpPr/>
            <p:nvPr/>
          </p:nvSpPr>
          <p:spPr>
            <a:xfrm>
              <a:off x="6189530" y="1270851"/>
              <a:ext cx="884482" cy="372577"/>
            </a:xfrm>
            <a:prstGeom prst="rect">
              <a:avLst/>
            </a:prstGeom>
            <a:noFill/>
            <a:ln w="38100"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4" name="Straight Arrow Connector 43">
              <a:extLst>
                <a:ext uri="{FF2B5EF4-FFF2-40B4-BE49-F238E27FC236}">
                  <a16:creationId xmlns:a16="http://schemas.microsoft.com/office/drawing/2014/main" id="{95819015-65BC-4950-9178-E21B32BA03D3}"/>
                </a:ext>
              </a:extLst>
            </p:cNvPr>
            <p:cNvCxnSpPr>
              <a:cxnSpLocks/>
              <a:endCxn id="42" idx="2"/>
            </p:cNvCxnSpPr>
            <p:nvPr/>
          </p:nvCxnSpPr>
          <p:spPr>
            <a:xfrm flipV="1">
              <a:off x="6363335" y="867892"/>
              <a:ext cx="458094" cy="593210"/>
            </a:xfrm>
            <a:prstGeom prst="straightConnector1">
              <a:avLst/>
            </a:prstGeom>
            <a:ln w="28575">
              <a:solidFill>
                <a:schemeClr val="tx1"/>
              </a:solidFill>
              <a:prstDash val="sysDot"/>
              <a:headEnd type="oval" w="lg" len="lg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Arrow Connector 44">
              <a:extLst>
                <a:ext uri="{FF2B5EF4-FFF2-40B4-BE49-F238E27FC236}">
                  <a16:creationId xmlns:a16="http://schemas.microsoft.com/office/drawing/2014/main" id="{0C9C5309-116B-5723-DB52-E1A1EFB2A207}"/>
                </a:ext>
              </a:extLst>
            </p:cNvPr>
            <p:cNvCxnSpPr>
              <a:cxnSpLocks/>
              <a:endCxn id="49" idx="2"/>
            </p:cNvCxnSpPr>
            <p:nvPr/>
          </p:nvCxnSpPr>
          <p:spPr>
            <a:xfrm flipV="1">
              <a:off x="6629852" y="867892"/>
              <a:ext cx="729482" cy="602970"/>
            </a:xfrm>
            <a:prstGeom prst="straightConnector1">
              <a:avLst/>
            </a:prstGeom>
            <a:ln w="28575">
              <a:solidFill>
                <a:schemeClr val="tx1"/>
              </a:solidFill>
              <a:prstDash val="sysDot"/>
              <a:headEnd type="oval" w="lg" len="lg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Arrow Connector 45">
              <a:extLst>
                <a:ext uri="{FF2B5EF4-FFF2-40B4-BE49-F238E27FC236}">
                  <a16:creationId xmlns:a16="http://schemas.microsoft.com/office/drawing/2014/main" id="{E7A74DC5-59CC-8EE7-786B-C6D0A284EC14}"/>
                </a:ext>
              </a:extLst>
            </p:cNvPr>
            <p:cNvCxnSpPr/>
            <p:nvPr/>
          </p:nvCxnSpPr>
          <p:spPr>
            <a:xfrm flipV="1">
              <a:off x="6908721" y="863386"/>
              <a:ext cx="1533322" cy="600254"/>
            </a:xfrm>
            <a:prstGeom prst="straightConnector1">
              <a:avLst/>
            </a:prstGeom>
            <a:ln w="28575">
              <a:solidFill>
                <a:schemeClr val="tx1"/>
              </a:solidFill>
              <a:prstDash val="sysDot"/>
              <a:headEnd type="oval" w="lg" len="lg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B4B7D82B-A1E7-8660-42FB-E3C45BF96690}"/>
                </a:ext>
              </a:extLst>
            </p:cNvPr>
            <p:cNvSpPr txBox="1"/>
            <p:nvPr/>
          </p:nvSpPr>
          <p:spPr>
            <a:xfrm>
              <a:off x="6912025" y="549125"/>
              <a:ext cx="179058" cy="318924"/>
            </a:xfrm>
            <a:prstGeom prst="rect">
              <a:avLst/>
            </a:prstGeom>
            <a:noFill/>
            <a:ln w="38100">
              <a:solidFill>
                <a:schemeClr val="accent6"/>
              </a:solidFill>
            </a:ln>
          </p:spPr>
          <p:txBody>
            <a:bodyPr wrap="none" lIns="36000" tIns="36000" rIns="36000" bIns="36000" rtlCol="0">
              <a:noAutofit/>
            </a:bodyPr>
            <a:lstStyle/>
            <a:p>
              <a:r>
                <a:rPr lang="en-US" sz="1600" dirty="0">
                  <a:latin typeface="Consolas" panose="020B0609020204030204" pitchFamily="49" charset="0"/>
                </a:rPr>
                <a:t>R</a:t>
              </a:r>
            </a:p>
          </p:txBody>
        </p:sp>
        <p:sp>
          <p:nvSpPr>
            <p:cNvPr id="48" name="TextBox 47">
              <a:extLst>
                <a:ext uri="{FF2B5EF4-FFF2-40B4-BE49-F238E27FC236}">
                  <a16:creationId xmlns:a16="http://schemas.microsoft.com/office/drawing/2014/main" id="{4A3D6419-EEE6-0065-E058-CAFBF128DF77}"/>
                </a:ext>
              </a:extLst>
            </p:cNvPr>
            <p:cNvSpPr txBox="1"/>
            <p:nvPr/>
          </p:nvSpPr>
          <p:spPr>
            <a:xfrm>
              <a:off x="7091083" y="548968"/>
              <a:ext cx="180001" cy="318924"/>
            </a:xfrm>
            <a:prstGeom prst="rect">
              <a:avLst/>
            </a:prstGeom>
            <a:noFill/>
            <a:ln w="38100">
              <a:solidFill>
                <a:schemeClr val="accent6"/>
              </a:solidFill>
            </a:ln>
          </p:spPr>
          <p:txBody>
            <a:bodyPr wrap="none" lIns="36000" tIns="36000" rIns="36000" bIns="36000" rtlCol="0">
              <a:noAutofit/>
            </a:bodyPr>
            <a:lstStyle/>
            <a:p>
              <a:r>
                <a:rPr lang="en-US" sz="1600" dirty="0">
                  <a:latin typeface="Consolas" panose="020B0609020204030204" pitchFamily="49" charset="0"/>
                </a:rPr>
                <a:t>G</a:t>
              </a:r>
            </a:p>
          </p:txBody>
        </p:sp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AC278E07-C0E3-CBE9-C8ED-192C5EFC6DD7}"/>
                </a:ext>
              </a:extLst>
            </p:cNvPr>
            <p:cNvSpPr txBox="1"/>
            <p:nvPr/>
          </p:nvSpPr>
          <p:spPr>
            <a:xfrm>
              <a:off x="7268525" y="548968"/>
              <a:ext cx="181618" cy="318924"/>
            </a:xfrm>
            <a:prstGeom prst="rect">
              <a:avLst/>
            </a:prstGeom>
            <a:noFill/>
            <a:ln w="38100">
              <a:solidFill>
                <a:schemeClr val="accent6"/>
              </a:solidFill>
              <a:prstDash val="sysDot"/>
            </a:ln>
          </p:spPr>
          <p:txBody>
            <a:bodyPr wrap="none" lIns="36000" tIns="36000" rIns="36000" bIns="36000" rtlCol="0">
              <a:noAutofit/>
            </a:bodyPr>
            <a:lstStyle/>
            <a:p>
              <a:endParaRPr lang="en-US" sz="1600" dirty="0">
                <a:latin typeface="Consolas" panose="020B0609020204030204" pitchFamily="49" charset="0"/>
              </a:endParaRPr>
            </a:p>
          </p:txBody>
        </p:sp>
        <p:sp>
          <p:nvSpPr>
            <p:cNvPr id="50" name="TextBox 49">
              <a:extLst>
                <a:ext uri="{FF2B5EF4-FFF2-40B4-BE49-F238E27FC236}">
                  <a16:creationId xmlns:a16="http://schemas.microsoft.com/office/drawing/2014/main" id="{A372CD4F-6742-B466-7FEA-D4FC381E9A99}"/>
                </a:ext>
              </a:extLst>
            </p:cNvPr>
            <p:cNvSpPr txBox="1"/>
            <p:nvPr/>
          </p:nvSpPr>
          <p:spPr>
            <a:xfrm>
              <a:off x="7451086" y="548968"/>
              <a:ext cx="178810" cy="318924"/>
            </a:xfrm>
            <a:prstGeom prst="rect">
              <a:avLst/>
            </a:prstGeom>
            <a:noFill/>
            <a:ln w="38100">
              <a:solidFill>
                <a:schemeClr val="accent6"/>
              </a:solidFill>
              <a:prstDash val="sysDot"/>
            </a:ln>
          </p:spPr>
          <p:txBody>
            <a:bodyPr wrap="none" lIns="36000" tIns="36000" rIns="36000" bIns="36000" rtlCol="0">
              <a:noAutofit/>
            </a:bodyPr>
            <a:lstStyle/>
            <a:p>
              <a:endParaRPr lang="en-US" sz="1600" dirty="0">
                <a:latin typeface="Consolas" panose="020B0609020204030204" pitchFamily="49" charset="0"/>
              </a:endParaRPr>
            </a:p>
          </p:txBody>
        </p:sp>
        <p:sp>
          <p:nvSpPr>
            <p:cNvPr id="51" name="TextBox 50">
              <a:extLst>
                <a:ext uri="{FF2B5EF4-FFF2-40B4-BE49-F238E27FC236}">
                  <a16:creationId xmlns:a16="http://schemas.microsoft.com/office/drawing/2014/main" id="{6752A58C-05B1-2445-BB3D-8486C516D83B}"/>
                </a:ext>
              </a:extLst>
            </p:cNvPr>
            <p:cNvSpPr txBox="1"/>
            <p:nvPr/>
          </p:nvSpPr>
          <p:spPr>
            <a:xfrm>
              <a:off x="7631087" y="549125"/>
              <a:ext cx="179058" cy="318924"/>
            </a:xfrm>
            <a:prstGeom prst="rect">
              <a:avLst/>
            </a:prstGeom>
            <a:noFill/>
            <a:ln w="38100">
              <a:solidFill>
                <a:schemeClr val="accent6"/>
              </a:solidFill>
              <a:prstDash val="sysDot"/>
            </a:ln>
          </p:spPr>
          <p:txBody>
            <a:bodyPr wrap="none" lIns="36000" tIns="36000" rIns="36000" bIns="36000" rtlCol="0">
              <a:noAutofit/>
            </a:bodyPr>
            <a:lstStyle/>
            <a:p>
              <a:endParaRPr lang="en-US" sz="1600" dirty="0">
                <a:latin typeface="Consolas" panose="020B0609020204030204" pitchFamily="49" charset="0"/>
              </a:endParaRPr>
            </a:p>
          </p:txBody>
        </p:sp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id="{DA30A92B-506B-8200-C22C-32F65282E32A}"/>
                </a:ext>
              </a:extLst>
            </p:cNvPr>
            <p:cNvSpPr txBox="1"/>
            <p:nvPr/>
          </p:nvSpPr>
          <p:spPr>
            <a:xfrm>
              <a:off x="7810145" y="548968"/>
              <a:ext cx="180001" cy="318924"/>
            </a:xfrm>
            <a:prstGeom prst="rect">
              <a:avLst/>
            </a:prstGeom>
            <a:noFill/>
            <a:ln w="38100">
              <a:solidFill>
                <a:schemeClr val="accent6"/>
              </a:solidFill>
              <a:prstDash val="sysDot"/>
            </a:ln>
          </p:spPr>
          <p:txBody>
            <a:bodyPr wrap="none" lIns="36000" tIns="36000" rIns="36000" bIns="36000" rtlCol="0">
              <a:noAutofit/>
            </a:bodyPr>
            <a:lstStyle/>
            <a:p>
              <a:endParaRPr lang="en-US" sz="1600" dirty="0">
                <a:latin typeface="Consolas" panose="020B0609020204030204" pitchFamily="49" charset="0"/>
              </a:endParaRPr>
            </a:p>
          </p:txBody>
        </p:sp>
        <p:sp>
          <p:nvSpPr>
            <p:cNvPr id="53" name="TextBox 52">
              <a:extLst>
                <a:ext uri="{FF2B5EF4-FFF2-40B4-BE49-F238E27FC236}">
                  <a16:creationId xmlns:a16="http://schemas.microsoft.com/office/drawing/2014/main" id="{EFB47BAC-0621-4D25-E1EA-AFB5ADAB9859}"/>
                </a:ext>
              </a:extLst>
            </p:cNvPr>
            <p:cNvSpPr txBox="1"/>
            <p:nvPr/>
          </p:nvSpPr>
          <p:spPr>
            <a:xfrm>
              <a:off x="7987587" y="548968"/>
              <a:ext cx="181618" cy="318924"/>
            </a:xfrm>
            <a:prstGeom prst="rect">
              <a:avLst/>
            </a:prstGeom>
            <a:noFill/>
            <a:ln w="38100">
              <a:solidFill>
                <a:schemeClr val="accent6"/>
              </a:solidFill>
              <a:prstDash val="sysDot"/>
            </a:ln>
          </p:spPr>
          <p:txBody>
            <a:bodyPr wrap="none" lIns="36000" tIns="36000" rIns="36000" bIns="36000" rtlCol="0">
              <a:noAutofit/>
            </a:bodyPr>
            <a:lstStyle/>
            <a:p>
              <a:endParaRPr lang="en-US" sz="1600" dirty="0">
                <a:latin typeface="Consolas" panose="020B0609020204030204" pitchFamily="49" charset="0"/>
              </a:endParaRPr>
            </a:p>
          </p:txBody>
        </p:sp>
        <p:sp>
          <p:nvSpPr>
            <p:cNvPr id="54" name="TextBox 53">
              <a:extLst>
                <a:ext uri="{FF2B5EF4-FFF2-40B4-BE49-F238E27FC236}">
                  <a16:creationId xmlns:a16="http://schemas.microsoft.com/office/drawing/2014/main" id="{AE7B3424-0B85-BD88-76EF-BDDA9083D64C}"/>
                </a:ext>
              </a:extLst>
            </p:cNvPr>
            <p:cNvSpPr txBox="1"/>
            <p:nvPr/>
          </p:nvSpPr>
          <p:spPr>
            <a:xfrm>
              <a:off x="8169478" y="548968"/>
              <a:ext cx="181618" cy="318924"/>
            </a:xfrm>
            <a:prstGeom prst="rect">
              <a:avLst/>
            </a:prstGeom>
            <a:noFill/>
            <a:ln w="38100">
              <a:solidFill>
                <a:schemeClr val="accent6"/>
              </a:solidFill>
              <a:prstDash val="sysDot"/>
            </a:ln>
          </p:spPr>
          <p:txBody>
            <a:bodyPr wrap="none" lIns="36000" tIns="36000" rIns="36000" bIns="36000" rtlCol="0">
              <a:noAutofit/>
            </a:bodyPr>
            <a:lstStyle/>
            <a:p>
              <a:endParaRPr lang="en-US" sz="1600" dirty="0">
                <a:latin typeface="Consolas" panose="020B0609020204030204" pitchFamily="49" charset="0"/>
              </a:endParaRPr>
            </a:p>
          </p:txBody>
        </p:sp>
        <p:sp>
          <p:nvSpPr>
            <p:cNvPr id="55" name="Rectangle 54">
              <a:extLst>
                <a:ext uri="{FF2B5EF4-FFF2-40B4-BE49-F238E27FC236}">
                  <a16:creationId xmlns:a16="http://schemas.microsoft.com/office/drawing/2014/main" id="{80BA6633-1622-78DD-830D-6C1BFA0E662D}"/>
                </a:ext>
              </a:extLst>
            </p:cNvPr>
            <p:cNvSpPr/>
            <p:nvPr/>
          </p:nvSpPr>
          <p:spPr>
            <a:xfrm>
              <a:off x="7107556" y="1268976"/>
              <a:ext cx="884482" cy="372577"/>
            </a:xfrm>
            <a:prstGeom prst="rect">
              <a:avLst/>
            </a:prstGeom>
            <a:noFill/>
            <a:ln w="38100">
              <a:solidFill>
                <a:schemeClr val="accent5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Right Brace 55">
              <a:extLst>
                <a:ext uri="{FF2B5EF4-FFF2-40B4-BE49-F238E27FC236}">
                  <a16:creationId xmlns:a16="http://schemas.microsoft.com/office/drawing/2014/main" id="{21EB9981-A845-D0EA-B2DB-5B11C2BB4CF2}"/>
                </a:ext>
              </a:extLst>
            </p:cNvPr>
            <p:cNvSpPr/>
            <p:nvPr/>
          </p:nvSpPr>
          <p:spPr>
            <a:xfrm>
              <a:off x="8532044" y="458967"/>
              <a:ext cx="180002" cy="1285441"/>
            </a:xfrm>
            <a:prstGeom prst="rightBrac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id="{CDACF516-9CE2-6FE3-F551-DD4C6204FBB1}"/>
                </a:ext>
              </a:extLst>
            </p:cNvPr>
            <p:cNvSpPr txBox="1"/>
            <p:nvPr/>
          </p:nvSpPr>
          <p:spPr>
            <a:xfrm rot="16200000">
              <a:off x="8578405" y="917021"/>
              <a:ext cx="65434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heap</a:t>
              </a:r>
            </a:p>
          </p:txBody>
        </p:sp>
      </p:grpSp>
      <p:sp>
        <p:nvSpPr>
          <p:cNvPr id="60" name="TextBox 59">
            <a:extLst>
              <a:ext uri="{FF2B5EF4-FFF2-40B4-BE49-F238E27FC236}">
                <a16:creationId xmlns:a16="http://schemas.microsoft.com/office/drawing/2014/main" id="{5DFBBF2E-1078-C750-E6C5-AF51F1183C22}"/>
              </a:ext>
            </a:extLst>
          </p:cNvPr>
          <p:cNvSpPr txBox="1"/>
          <p:nvPr/>
        </p:nvSpPr>
        <p:spPr>
          <a:xfrm>
            <a:off x="1327807" y="4965651"/>
            <a:ext cx="2840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>
                <a:solidFill>
                  <a:schemeClr val="accent2"/>
                </a:solidFill>
              </a:rPr>
              <a:t>x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0D433EDA-D774-A7E8-9208-4B4414DF7157}"/>
              </a:ext>
            </a:extLst>
          </p:cNvPr>
          <p:cNvSpPr txBox="1"/>
          <p:nvPr/>
        </p:nvSpPr>
        <p:spPr>
          <a:xfrm>
            <a:off x="1466964" y="5479472"/>
            <a:ext cx="243002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containers and strings pretend that they contain the data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568ECF2C-8753-2546-B78A-B409272AD178}"/>
              </a:ext>
            </a:extLst>
          </p:cNvPr>
          <p:cNvSpPr txBox="1"/>
          <p:nvPr/>
        </p:nvSpPr>
        <p:spPr>
          <a:xfrm>
            <a:off x="4838499" y="5454722"/>
            <a:ext cx="283853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actually, the data reside elsewhere – in dynamically allocated blocks</a:t>
            </a:r>
          </a:p>
        </p:txBody>
      </p:sp>
    </p:spTree>
    <p:extLst>
      <p:ext uri="{BB962C8B-B14F-4D97-AF65-F5344CB8AC3E}">
        <p14:creationId xmlns:p14="http://schemas.microsoft.com/office/powerpoint/2010/main" val="34823548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Value vs. reference types in C++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71438" y="458788"/>
            <a:ext cx="9001125" cy="5940425"/>
          </a:xfrm>
        </p:spPr>
        <p:txBody>
          <a:bodyPr>
            <a:normAutofit fontScale="92500" lnSpcReduction="10000"/>
          </a:bodyPr>
          <a:lstStyle/>
          <a:p>
            <a:pPr lvl="1"/>
            <a:r>
              <a:rPr lang="en-US" dirty="0"/>
              <a:t>Example: std::vector&lt;std::string&gt;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r>
              <a:rPr lang="en-US" dirty="0"/>
              <a:t>The value-like behavior is implemented in these functions:</a:t>
            </a:r>
          </a:p>
          <a:p>
            <a:pPr lvl="4"/>
            <a:r>
              <a:rPr lang="en-US" dirty="0"/>
              <a:t>string::string(const string &amp;) 				// copy-constructor</a:t>
            </a:r>
          </a:p>
          <a:p>
            <a:pPr lvl="4"/>
            <a:r>
              <a:rPr lang="en-US" dirty="0"/>
              <a:t>string &amp; string::operator=(const string &amp;) 	// copy-assignment</a:t>
            </a:r>
          </a:p>
          <a:p>
            <a:pPr lvl="4"/>
            <a:r>
              <a:rPr lang="en-US" dirty="0"/>
              <a:t>string::~string()									// destructor</a:t>
            </a:r>
          </a:p>
          <a:p>
            <a:pPr lvl="2"/>
            <a:r>
              <a:rPr lang="en-US" dirty="0"/>
              <a:t>The copy methods of string and containers perform allocation and deep copying</a:t>
            </a:r>
          </a:p>
          <a:p>
            <a:pPr lvl="3"/>
            <a:r>
              <a:rPr lang="en-US" dirty="0"/>
              <a:t>If they were not implemented explicitly, their behavior would be shallow copying of the pointers</a:t>
            </a:r>
          </a:p>
          <a:p>
            <a:pPr lvl="2"/>
            <a:r>
              <a:rPr lang="en-US" dirty="0"/>
              <a:t>The destructor performs deallocation</a:t>
            </a:r>
          </a:p>
          <a:p>
            <a:pPr lvl="1"/>
            <a:r>
              <a:rPr lang="en-US" dirty="0"/>
              <a:t>Implementing these methods is now considered an </a:t>
            </a:r>
            <a:r>
              <a:rPr lang="en-US" b="1" dirty="0"/>
              <a:t>advanced</a:t>
            </a:r>
            <a:r>
              <a:rPr lang="en-US" dirty="0"/>
              <a:t> technique</a:t>
            </a:r>
          </a:p>
          <a:p>
            <a:pPr lvl="2"/>
            <a:r>
              <a:rPr lang="en-US" dirty="0"/>
              <a:t>It can be avoided in most cases (e.g. </a:t>
            </a:r>
            <a:r>
              <a:rPr lang="en-US"/>
              <a:t>by </a:t>
            </a:r>
            <a:r>
              <a:rPr lang="en-US" dirty="0"/>
              <a:t>using containers as elements)</a:t>
            </a:r>
          </a:p>
          <a:p>
            <a:pPr lvl="2"/>
            <a:r>
              <a:rPr lang="en-US" dirty="0"/>
              <a:t>Details later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A8723E3-C62D-4372-A5B7-F817763A1A22}" type="slidenum">
              <a:rPr lang="cs-CZ" smtClean="0"/>
              <a:pPr/>
              <a:t>12</a:t>
            </a:fld>
            <a:endParaRPr lang="cs-CZ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/>
              <a:t>NPRG041 Programming in C++ - 2019/2020 David Bednárek</a:t>
            </a:r>
            <a:endParaRPr lang="cs-CZ" dirty="0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04A0108E-514D-9B84-1D8A-1F76960986BD}"/>
              </a:ext>
            </a:extLst>
          </p:cNvPr>
          <p:cNvGrpSpPr/>
          <p:nvPr/>
        </p:nvGrpSpPr>
        <p:grpSpPr>
          <a:xfrm>
            <a:off x="1601967" y="2438989"/>
            <a:ext cx="1980022" cy="540006"/>
            <a:chOff x="5832015" y="998974"/>
            <a:chExt cx="1980022" cy="540006"/>
          </a:xfrm>
        </p:grpSpPr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7BA0CCF3-C341-F45F-9B69-83F17667A24F}"/>
                </a:ext>
              </a:extLst>
            </p:cNvPr>
            <p:cNvSpPr txBox="1"/>
            <p:nvPr/>
          </p:nvSpPr>
          <p:spPr>
            <a:xfrm>
              <a:off x="6012016" y="1088974"/>
              <a:ext cx="720008" cy="369332"/>
            </a:xfrm>
            <a:prstGeom prst="rect">
              <a:avLst/>
            </a:prstGeom>
            <a:noFill/>
            <a:ln w="38100">
              <a:solidFill>
                <a:schemeClr val="accent5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dirty="0">
                  <a:latin typeface="Consolas" panose="020B0609020204030204" pitchFamily="49" charset="0"/>
                </a:rPr>
                <a:t>SOME</a:t>
              </a:r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56DED957-35F4-B3CB-E7CB-6BBE6497C5C9}"/>
                </a:ext>
              </a:extLst>
            </p:cNvPr>
            <p:cNvSpPr txBox="1"/>
            <p:nvPr/>
          </p:nvSpPr>
          <p:spPr>
            <a:xfrm>
              <a:off x="6912026" y="1089044"/>
              <a:ext cx="720008" cy="369332"/>
            </a:xfrm>
            <a:prstGeom prst="rect">
              <a:avLst/>
            </a:prstGeom>
            <a:noFill/>
            <a:ln w="38100">
              <a:solidFill>
                <a:schemeClr val="accent5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dirty="0">
                  <a:latin typeface="Consolas" panose="020B0609020204030204" pitchFamily="49" charset="0"/>
                </a:rPr>
                <a:t>ARG</a:t>
              </a: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CFCC2801-2822-CD95-7AD7-135FF387F687}"/>
                </a:ext>
              </a:extLst>
            </p:cNvPr>
            <p:cNvSpPr/>
            <p:nvPr/>
          </p:nvSpPr>
          <p:spPr>
            <a:xfrm>
              <a:off x="5832015" y="998974"/>
              <a:ext cx="1980022" cy="540006"/>
            </a:xfrm>
            <a:prstGeom prst="rect">
              <a:avLst/>
            </a:prstGeom>
            <a:noFill/>
            <a:ln w="38100"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id="{4EA5A857-D3B7-2C96-0F44-A28E2C03E7F3}"/>
              </a:ext>
            </a:extLst>
          </p:cNvPr>
          <p:cNvGrpSpPr/>
          <p:nvPr/>
        </p:nvGrpSpPr>
        <p:grpSpPr>
          <a:xfrm>
            <a:off x="4301997" y="998973"/>
            <a:ext cx="4517298" cy="1909824"/>
            <a:chOff x="4572946" y="458967"/>
            <a:chExt cx="4517298" cy="1909824"/>
          </a:xfrm>
        </p:grpSpPr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8610ACF7-125E-F450-A7DB-440B0B360EA9}"/>
                </a:ext>
              </a:extLst>
            </p:cNvPr>
            <p:cNvSpPr txBox="1"/>
            <p:nvPr/>
          </p:nvSpPr>
          <p:spPr>
            <a:xfrm>
              <a:off x="4572946" y="548968"/>
              <a:ext cx="178810" cy="318924"/>
            </a:xfrm>
            <a:prstGeom prst="rect">
              <a:avLst/>
            </a:prstGeom>
            <a:noFill/>
            <a:ln w="38100">
              <a:solidFill>
                <a:schemeClr val="accent6"/>
              </a:solidFill>
            </a:ln>
          </p:spPr>
          <p:txBody>
            <a:bodyPr wrap="none" lIns="36000" tIns="36000" rIns="36000" bIns="36000" rtlCol="0">
              <a:noAutofit/>
            </a:bodyPr>
            <a:lstStyle/>
            <a:p>
              <a:r>
                <a:rPr lang="en-US" sz="1600" dirty="0">
                  <a:latin typeface="Consolas" panose="020B0609020204030204" pitchFamily="49" charset="0"/>
                </a:rPr>
                <a:t>S</a:t>
              </a:r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1B672149-7822-1A41-D1A2-6EEF285D90D1}"/>
                </a:ext>
              </a:extLst>
            </p:cNvPr>
            <p:cNvSpPr/>
            <p:nvPr/>
          </p:nvSpPr>
          <p:spPr>
            <a:xfrm>
              <a:off x="6021389" y="1996214"/>
              <a:ext cx="884482" cy="372577"/>
            </a:xfrm>
            <a:prstGeom prst="rect">
              <a:avLst/>
            </a:prstGeom>
            <a:noFill/>
            <a:ln w="38100"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D3516785-3822-F890-430E-5063DD005FB0}"/>
                </a:ext>
              </a:extLst>
            </p:cNvPr>
            <p:cNvSpPr txBox="1"/>
            <p:nvPr/>
          </p:nvSpPr>
          <p:spPr>
            <a:xfrm>
              <a:off x="5744072" y="1978011"/>
              <a:ext cx="28405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dirty="0">
                  <a:solidFill>
                    <a:schemeClr val="accent2"/>
                  </a:solidFill>
                </a:rPr>
                <a:t>x</a:t>
              </a:r>
            </a:p>
          </p:txBody>
        </p:sp>
        <p:cxnSp>
          <p:nvCxnSpPr>
            <p:cNvPr id="27" name="Straight Arrow Connector 26">
              <a:extLst>
                <a:ext uri="{FF2B5EF4-FFF2-40B4-BE49-F238E27FC236}">
                  <a16:creationId xmlns:a16="http://schemas.microsoft.com/office/drawing/2014/main" id="{DE1DCF98-635D-406F-2CA8-969A8264FE10}"/>
                </a:ext>
              </a:extLst>
            </p:cNvPr>
            <p:cNvCxnSpPr>
              <a:cxnSpLocks/>
              <a:endCxn id="30" idx="2"/>
            </p:cNvCxnSpPr>
            <p:nvPr/>
          </p:nvCxnSpPr>
          <p:spPr>
            <a:xfrm flipH="1" flipV="1">
              <a:off x="5733899" y="1643428"/>
              <a:ext cx="461295" cy="543035"/>
            </a:xfrm>
            <a:prstGeom prst="straightConnector1">
              <a:avLst/>
            </a:prstGeom>
            <a:ln w="28575">
              <a:solidFill>
                <a:schemeClr val="tx1"/>
              </a:solidFill>
              <a:prstDash val="sysDot"/>
              <a:headEnd type="oval" w="lg" len="lg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Arrow Connector 27">
              <a:extLst>
                <a:ext uri="{FF2B5EF4-FFF2-40B4-BE49-F238E27FC236}">
                  <a16:creationId xmlns:a16="http://schemas.microsoft.com/office/drawing/2014/main" id="{CD12F506-F853-40A8-7A8D-1144B1F082D6}"/>
                </a:ext>
              </a:extLst>
            </p:cNvPr>
            <p:cNvCxnSpPr>
              <a:cxnSpLocks/>
              <a:endCxn id="55" idx="2"/>
            </p:cNvCxnSpPr>
            <p:nvPr/>
          </p:nvCxnSpPr>
          <p:spPr>
            <a:xfrm flipV="1">
              <a:off x="6461709" y="1641553"/>
              <a:ext cx="1088088" cy="554672"/>
            </a:xfrm>
            <a:prstGeom prst="straightConnector1">
              <a:avLst/>
            </a:prstGeom>
            <a:ln w="28575">
              <a:solidFill>
                <a:schemeClr val="tx1"/>
              </a:solidFill>
              <a:prstDash val="sysDot"/>
              <a:headEnd type="oval" w="lg" len="lg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Arrow Connector 28">
              <a:extLst>
                <a:ext uri="{FF2B5EF4-FFF2-40B4-BE49-F238E27FC236}">
                  <a16:creationId xmlns:a16="http://schemas.microsoft.com/office/drawing/2014/main" id="{193BD8B1-D2E6-20C8-324A-E8608C4CE8D5}"/>
                </a:ext>
              </a:extLst>
            </p:cNvPr>
            <p:cNvCxnSpPr/>
            <p:nvPr/>
          </p:nvCxnSpPr>
          <p:spPr>
            <a:xfrm flipV="1">
              <a:off x="6740580" y="1641553"/>
              <a:ext cx="1701463" cy="547450"/>
            </a:xfrm>
            <a:prstGeom prst="straightConnector1">
              <a:avLst/>
            </a:prstGeom>
            <a:ln w="28575">
              <a:solidFill>
                <a:schemeClr val="tx1"/>
              </a:solidFill>
              <a:prstDash val="sysDot"/>
              <a:headEnd type="oval" w="lg" len="lg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38D383B-F9EE-D24B-AC8B-FE153C2E4968}"/>
                </a:ext>
              </a:extLst>
            </p:cNvPr>
            <p:cNvSpPr/>
            <p:nvPr/>
          </p:nvSpPr>
          <p:spPr>
            <a:xfrm>
              <a:off x="5291658" y="1270851"/>
              <a:ext cx="884482" cy="372577"/>
            </a:xfrm>
            <a:prstGeom prst="rect">
              <a:avLst/>
            </a:prstGeom>
            <a:noFill/>
            <a:ln w="38100"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1" name="Straight Arrow Connector 30">
              <a:extLst>
                <a:ext uri="{FF2B5EF4-FFF2-40B4-BE49-F238E27FC236}">
                  <a16:creationId xmlns:a16="http://schemas.microsoft.com/office/drawing/2014/main" id="{B8D53499-CF2B-65E2-33CF-6D8AB09629FC}"/>
                </a:ext>
              </a:extLst>
            </p:cNvPr>
            <p:cNvCxnSpPr/>
            <p:nvPr/>
          </p:nvCxnSpPr>
          <p:spPr>
            <a:xfrm flipH="1" flipV="1">
              <a:off x="4662001" y="867892"/>
              <a:ext cx="803462" cy="593209"/>
            </a:xfrm>
            <a:prstGeom prst="straightConnector1">
              <a:avLst/>
            </a:prstGeom>
            <a:ln w="28575">
              <a:solidFill>
                <a:schemeClr val="tx1"/>
              </a:solidFill>
              <a:prstDash val="sysDot"/>
              <a:headEnd type="oval" w="lg" len="lg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Arrow Connector 31">
              <a:extLst>
                <a:ext uri="{FF2B5EF4-FFF2-40B4-BE49-F238E27FC236}">
                  <a16:creationId xmlns:a16="http://schemas.microsoft.com/office/drawing/2014/main" id="{3F934252-F83A-48C2-9B48-45B187937AF4}"/>
                </a:ext>
              </a:extLst>
            </p:cNvPr>
            <p:cNvCxnSpPr/>
            <p:nvPr/>
          </p:nvCxnSpPr>
          <p:spPr>
            <a:xfrm flipH="1" flipV="1">
              <a:off x="5381063" y="867892"/>
              <a:ext cx="350915" cy="602970"/>
            </a:xfrm>
            <a:prstGeom prst="straightConnector1">
              <a:avLst/>
            </a:prstGeom>
            <a:ln w="28575">
              <a:solidFill>
                <a:schemeClr val="tx1"/>
              </a:solidFill>
              <a:prstDash val="sysDot"/>
              <a:headEnd type="oval" w="lg" len="lg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Arrow Connector 32">
              <a:extLst>
                <a:ext uri="{FF2B5EF4-FFF2-40B4-BE49-F238E27FC236}">
                  <a16:creationId xmlns:a16="http://schemas.microsoft.com/office/drawing/2014/main" id="{3B39C29A-A651-F1EC-2350-0594C8CC7F07}"/>
                </a:ext>
              </a:extLst>
            </p:cNvPr>
            <p:cNvCxnSpPr/>
            <p:nvPr/>
          </p:nvCxnSpPr>
          <p:spPr>
            <a:xfrm flipV="1">
              <a:off x="6010849" y="867892"/>
              <a:ext cx="254696" cy="595748"/>
            </a:xfrm>
            <a:prstGeom prst="straightConnector1">
              <a:avLst/>
            </a:prstGeom>
            <a:ln w="28575">
              <a:solidFill>
                <a:schemeClr val="tx1"/>
              </a:solidFill>
              <a:prstDash val="sysDot"/>
              <a:headEnd type="oval" w="lg" len="lg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473D1367-1BE6-08DB-2EA0-392DF8AFBDF3}"/>
                </a:ext>
              </a:extLst>
            </p:cNvPr>
            <p:cNvSpPr txBox="1"/>
            <p:nvPr/>
          </p:nvSpPr>
          <p:spPr>
            <a:xfrm>
              <a:off x="4752947" y="549125"/>
              <a:ext cx="179058" cy="318924"/>
            </a:xfrm>
            <a:prstGeom prst="rect">
              <a:avLst/>
            </a:prstGeom>
            <a:noFill/>
            <a:ln w="38100">
              <a:solidFill>
                <a:schemeClr val="accent6"/>
              </a:solidFill>
            </a:ln>
          </p:spPr>
          <p:txBody>
            <a:bodyPr wrap="none" lIns="36000" tIns="36000" rIns="36000" bIns="36000" rtlCol="0">
              <a:noAutofit/>
            </a:bodyPr>
            <a:lstStyle/>
            <a:p>
              <a:r>
                <a:rPr lang="en-US" sz="1600" dirty="0">
                  <a:latin typeface="Consolas" panose="020B0609020204030204" pitchFamily="49" charset="0"/>
                </a:rPr>
                <a:t>O</a:t>
              </a:r>
            </a:p>
          </p:txBody>
        </p:sp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8244997F-2982-CCF4-ACF0-83194CE05B81}"/>
                </a:ext>
              </a:extLst>
            </p:cNvPr>
            <p:cNvSpPr txBox="1"/>
            <p:nvPr/>
          </p:nvSpPr>
          <p:spPr>
            <a:xfrm>
              <a:off x="4932005" y="548968"/>
              <a:ext cx="180001" cy="318924"/>
            </a:xfrm>
            <a:prstGeom prst="rect">
              <a:avLst/>
            </a:prstGeom>
            <a:noFill/>
            <a:ln w="38100">
              <a:solidFill>
                <a:schemeClr val="accent6"/>
              </a:solidFill>
            </a:ln>
          </p:spPr>
          <p:txBody>
            <a:bodyPr wrap="none" lIns="36000" tIns="36000" rIns="36000" bIns="36000" rtlCol="0">
              <a:noAutofit/>
            </a:bodyPr>
            <a:lstStyle/>
            <a:p>
              <a:r>
                <a:rPr lang="en-US" sz="1600" dirty="0">
                  <a:latin typeface="Consolas" panose="020B0609020204030204" pitchFamily="49" charset="0"/>
                </a:rPr>
                <a:t>M</a:t>
              </a:r>
            </a:p>
          </p:txBody>
        </p:sp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76D50784-45BD-34AD-5459-AB43D9C82097}"/>
                </a:ext>
              </a:extLst>
            </p:cNvPr>
            <p:cNvSpPr txBox="1"/>
            <p:nvPr/>
          </p:nvSpPr>
          <p:spPr>
            <a:xfrm>
              <a:off x="5109447" y="548968"/>
              <a:ext cx="181618" cy="318924"/>
            </a:xfrm>
            <a:prstGeom prst="rect">
              <a:avLst/>
            </a:prstGeom>
            <a:noFill/>
            <a:ln w="38100">
              <a:solidFill>
                <a:schemeClr val="accent6"/>
              </a:solidFill>
            </a:ln>
          </p:spPr>
          <p:txBody>
            <a:bodyPr wrap="none" lIns="36000" tIns="36000" rIns="36000" bIns="36000" rtlCol="0">
              <a:noAutofit/>
            </a:bodyPr>
            <a:lstStyle/>
            <a:p>
              <a:r>
                <a:rPr lang="en-US" sz="1600" dirty="0">
                  <a:latin typeface="Consolas" panose="020B0609020204030204" pitchFamily="49" charset="0"/>
                </a:rPr>
                <a:t>E</a:t>
              </a:r>
            </a:p>
          </p:txBody>
        </p: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0F58DC4E-AABE-8B2A-DCDE-1505C38FB948}"/>
                </a:ext>
              </a:extLst>
            </p:cNvPr>
            <p:cNvSpPr txBox="1"/>
            <p:nvPr/>
          </p:nvSpPr>
          <p:spPr>
            <a:xfrm>
              <a:off x="5292008" y="548968"/>
              <a:ext cx="178810" cy="318924"/>
            </a:xfrm>
            <a:prstGeom prst="rect">
              <a:avLst/>
            </a:prstGeom>
            <a:noFill/>
            <a:ln w="38100">
              <a:solidFill>
                <a:schemeClr val="accent6"/>
              </a:solidFill>
              <a:prstDash val="sysDot"/>
            </a:ln>
          </p:spPr>
          <p:txBody>
            <a:bodyPr wrap="none" lIns="36000" tIns="36000" rIns="36000" bIns="36000" rtlCol="0">
              <a:noAutofit/>
            </a:bodyPr>
            <a:lstStyle/>
            <a:p>
              <a:endParaRPr lang="en-US" sz="1600" dirty="0">
                <a:latin typeface="Consolas" panose="020B0609020204030204" pitchFamily="49" charset="0"/>
              </a:endParaRPr>
            </a:p>
          </p:txBody>
        </p:sp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FF867FB4-F063-F79E-3459-A13952363D62}"/>
                </a:ext>
              </a:extLst>
            </p:cNvPr>
            <p:cNvSpPr txBox="1"/>
            <p:nvPr/>
          </p:nvSpPr>
          <p:spPr>
            <a:xfrm>
              <a:off x="5472009" y="549125"/>
              <a:ext cx="179058" cy="318924"/>
            </a:xfrm>
            <a:prstGeom prst="rect">
              <a:avLst/>
            </a:prstGeom>
            <a:noFill/>
            <a:ln w="38100">
              <a:solidFill>
                <a:schemeClr val="accent6"/>
              </a:solidFill>
              <a:prstDash val="sysDot"/>
            </a:ln>
          </p:spPr>
          <p:txBody>
            <a:bodyPr wrap="none" lIns="36000" tIns="36000" rIns="36000" bIns="36000" rtlCol="0">
              <a:noAutofit/>
            </a:bodyPr>
            <a:lstStyle/>
            <a:p>
              <a:endParaRPr lang="en-US" sz="1600" dirty="0">
                <a:latin typeface="Consolas" panose="020B0609020204030204" pitchFamily="49" charset="0"/>
              </a:endParaRPr>
            </a:p>
          </p:txBody>
        </p:sp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88F43BD4-C538-C5B4-5123-B76CF714E997}"/>
                </a:ext>
              </a:extLst>
            </p:cNvPr>
            <p:cNvSpPr txBox="1"/>
            <p:nvPr/>
          </p:nvSpPr>
          <p:spPr>
            <a:xfrm>
              <a:off x="5651067" y="548968"/>
              <a:ext cx="180001" cy="318924"/>
            </a:xfrm>
            <a:prstGeom prst="rect">
              <a:avLst/>
            </a:prstGeom>
            <a:noFill/>
            <a:ln w="38100">
              <a:solidFill>
                <a:schemeClr val="accent6"/>
              </a:solidFill>
              <a:prstDash val="sysDot"/>
            </a:ln>
          </p:spPr>
          <p:txBody>
            <a:bodyPr wrap="none" lIns="36000" tIns="36000" rIns="36000" bIns="36000" rtlCol="0">
              <a:noAutofit/>
            </a:bodyPr>
            <a:lstStyle/>
            <a:p>
              <a:endParaRPr lang="en-US" sz="1600" dirty="0">
                <a:latin typeface="Consolas" panose="020B0609020204030204" pitchFamily="49" charset="0"/>
              </a:endParaRPr>
            </a:p>
          </p:txBody>
        </p: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AEE4021B-8499-AFCE-3AF1-B5A368CADCF8}"/>
                </a:ext>
              </a:extLst>
            </p:cNvPr>
            <p:cNvSpPr txBox="1"/>
            <p:nvPr/>
          </p:nvSpPr>
          <p:spPr>
            <a:xfrm>
              <a:off x="5828509" y="548968"/>
              <a:ext cx="181618" cy="318924"/>
            </a:xfrm>
            <a:prstGeom prst="rect">
              <a:avLst/>
            </a:prstGeom>
            <a:noFill/>
            <a:ln w="38100">
              <a:solidFill>
                <a:schemeClr val="accent6"/>
              </a:solidFill>
              <a:prstDash val="sysDot"/>
            </a:ln>
          </p:spPr>
          <p:txBody>
            <a:bodyPr wrap="none" lIns="36000" tIns="36000" rIns="36000" bIns="36000" rtlCol="0">
              <a:noAutofit/>
            </a:bodyPr>
            <a:lstStyle/>
            <a:p>
              <a:endParaRPr lang="en-US" sz="1600" dirty="0">
                <a:latin typeface="Consolas" panose="020B0609020204030204" pitchFamily="49" charset="0"/>
              </a:endParaRPr>
            </a:p>
          </p:txBody>
        </p:sp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FDB3AC2F-309B-8D05-AC2A-475DB4FF4F89}"/>
                </a:ext>
              </a:extLst>
            </p:cNvPr>
            <p:cNvSpPr txBox="1"/>
            <p:nvPr/>
          </p:nvSpPr>
          <p:spPr>
            <a:xfrm>
              <a:off x="6010400" y="548968"/>
              <a:ext cx="181618" cy="318924"/>
            </a:xfrm>
            <a:prstGeom prst="rect">
              <a:avLst/>
            </a:prstGeom>
            <a:noFill/>
            <a:ln w="38100">
              <a:solidFill>
                <a:schemeClr val="accent6"/>
              </a:solidFill>
              <a:prstDash val="sysDot"/>
            </a:ln>
          </p:spPr>
          <p:txBody>
            <a:bodyPr wrap="none" lIns="36000" tIns="36000" rIns="36000" bIns="36000" rtlCol="0">
              <a:noAutofit/>
            </a:bodyPr>
            <a:lstStyle/>
            <a:p>
              <a:endParaRPr lang="en-US" sz="1600" dirty="0">
                <a:latin typeface="Consolas" panose="020B0609020204030204" pitchFamily="49" charset="0"/>
              </a:endParaRPr>
            </a:p>
          </p:txBody>
        </p:sp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71731F33-A8B1-CC60-C601-CC1307ACFB82}"/>
                </a:ext>
              </a:extLst>
            </p:cNvPr>
            <p:cNvSpPr txBox="1"/>
            <p:nvPr/>
          </p:nvSpPr>
          <p:spPr>
            <a:xfrm>
              <a:off x="6732024" y="548968"/>
              <a:ext cx="178810" cy="318924"/>
            </a:xfrm>
            <a:prstGeom prst="rect">
              <a:avLst/>
            </a:prstGeom>
            <a:noFill/>
            <a:ln w="38100">
              <a:solidFill>
                <a:schemeClr val="accent6"/>
              </a:solidFill>
            </a:ln>
          </p:spPr>
          <p:txBody>
            <a:bodyPr wrap="none" lIns="36000" tIns="36000" rIns="36000" bIns="36000" rtlCol="0">
              <a:noAutofit/>
            </a:bodyPr>
            <a:lstStyle/>
            <a:p>
              <a:r>
                <a:rPr lang="en-US" sz="1600" dirty="0">
                  <a:latin typeface="Consolas" panose="020B0609020204030204" pitchFamily="49" charset="0"/>
                </a:rPr>
                <a:t>A</a:t>
              </a:r>
            </a:p>
          </p:txBody>
        </p:sp>
        <p:sp>
          <p:nvSpPr>
            <p:cNvPr id="43" name="Rectangle 42">
              <a:extLst>
                <a:ext uri="{FF2B5EF4-FFF2-40B4-BE49-F238E27FC236}">
                  <a16:creationId xmlns:a16="http://schemas.microsoft.com/office/drawing/2014/main" id="{41C8B5DA-856E-573F-8905-1368A53DD36B}"/>
                </a:ext>
              </a:extLst>
            </p:cNvPr>
            <p:cNvSpPr/>
            <p:nvPr/>
          </p:nvSpPr>
          <p:spPr>
            <a:xfrm>
              <a:off x="6189530" y="1270851"/>
              <a:ext cx="884482" cy="372577"/>
            </a:xfrm>
            <a:prstGeom prst="rect">
              <a:avLst/>
            </a:prstGeom>
            <a:noFill/>
            <a:ln w="38100"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4" name="Straight Arrow Connector 43">
              <a:extLst>
                <a:ext uri="{FF2B5EF4-FFF2-40B4-BE49-F238E27FC236}">
                  <a16:creationId xmlns:a16="http://schemas.microsoft.com/office/drawing/2014/main" id="{95819015-65BC-4950-9178-E21B32BA03D3}"/>
                </a:ext>
              </a:extLst>
            </p:cNvPr>
            <p:cNvCxnSpPr>
              <a:cxnSpLocks/>
              <a:endCxn id="42" idx="2"/>
            </p:cNvCxnSpPr>
            <p:nvPr/>
          </p:nvCxnSpPr>
          <p:spPr>
            <a:xfrm flipV="1">
              <a:off x="6363335" y="867892"/>
              <a:ext cx="458094" cy="593210"/>
            </a:xfrm>
            <a:prstGeom prst="straightConnector1">
              <a:avLst/>
            </a:prstGeom>
            <a:ln w="28575">
              <a:solidFill>
                <a:schemeClr val="tx1"/>
              </a:solidFill>
              <a:prstDash val="sysDot"/>
              <a:headEnd type="oval" w="lg" len="lg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Arrow Connector 44">
              <a:extLst>
                <a:ext uri="{FF2B5EF4-FFF2-40B4-BE49-F238E27FC236}">
                  <a16:creationId xmlns:a16="http://schemas.microsoft.com/office/drawing/2014/main" id="{0C9C5309-116B-5723-DB52-E1A1EFB2A207}"/>
                </a:ext>
              </a:extLst>
            </p:cNvPr>
            <p:cNvCxnSpPr>
              <a:cxnSpLocks/>
              <a:endCxn id="49" idx="2"/>
            </p:cNvCxnSpPr>
            <p:nvPr/>
          </p:nvCxnSpPr>
          <p:spPr>
            <a:xfrm flipV="1">
              <a:off x="6629852" y="867892"/>
              <a:ext cx="729482" cy="602970"/>
            </a:xfrm>
            <a:prstGeom prst="straightConnector1">
              <a:avLst/>
            </a:prstGeom>
            <a:ln w="28575">
              <a:solidFill>
                <a:schemeClr val="tx1"/>
              </a:solidFill>
              <a:prstDash val="sysDot"/>
              <a:headEnd type="oval" w="lg" len="lg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Arrow Connector 45">
              <a:extLst>
                <a:ext uri="{FF2B5EF4-FFF2-40B4-BE49-F238E27FC236}">
                  <a16:creationId xmlns:a16="http://schemas.microsoft.com/office/drawing/2014/main" id="{E7A74DC5-59CC-8EE7-786B-C6D0A284EC14}"/>
                </a:ext>
              </a:extLst>
            </p:cNvPr>
            <p:cNvCxnSpPr/>
            <p:nvPr/>
          </p:nvCxnSpPr>
          <p:spPr>
            <a:xfrm flipV="1">
              <a:off x="6908721" y="863386"/>
              <a:ext cx="1533322" cy="600254"/>
            </a:xfrm>
            <a:prstGeom prst="straightConnector1">
              <a:avLst/>
            </a:prstGeom>
            <a:ln w="28575">
              <a:solidFill>
                <a:schemeClr val="tx1"/>
              </a:solidFill>
              <a:prstDash val="sysDot"/>
              <a:headEnd type="oval" w="lg" len="lg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B4B7D82B-A1E7-8660-42FB-E3C45BF96690}"/>
                </a:ext>
              </a:extLst>
            </p:cNvPr>
            <p:cNvSpPr txBox="1"/>
            <p:nvPr/>
          </p:nvSpPr>
          <p:spPr>
            <a:xfrm>
              <a:off x="6912025" y="549125"/>
              <a:ext cx="179058" cy="318924"/>
            </a:xfrm>
            <a:prstGeom prst="rect">
              <a:avLst/>
            </a:prstGeom>
            <a:noFill/>
            <a:ln w="38100">
              <a:solidFill>
                <a:schemeClr val="accent6"/>
              </a:solidFill>
            </a:ln>
          </p:spPr>
          <p:txBody>
            <a:bodyPr wrap="none" lIns="36000" tIns="36000" rIns="36000" bIns="36000" rtlCol="0">
              <a:noAutofit/>
            </a:bodyPr>
            <a:lstStyle/>
            <a:p>
              <a:r>
                <a:rPr lang="en-US" sz="1600" dirty="0">
                  <a:latin typeface="Consolas" panose="020B0609020204030204" pitchFamily="49" charset="0"/>
                </a:rPr>
                <a:t>R</a:t>
              </a:r>
            </a:p>
          </p:txBody>
        </p:sp>
        <p:sp>
          <p:nvSpPr>
            <p:cNvPr id="48" name="TextBox 47">
              <a:extLst>
                <a:ext uri="{FF2B5EF4-FFF2-40B4-BE49-F238E27FC236}">
                  <a16:creationId xmlns:a16="http://schemas.microsoft.com/office/drawing/2014/main" id="{4A3D6419-EEE6-0065-E058-CAFBF128DF77}"/>
                </a:ext>
              </a:extLst>
            </p:cNvPr>
            <p:cNvSpPr txBox="1"/>
            <p:nvPr/>
          </p:nvSpPr>
          <p:spPr>
            <a:xfrm>
              <a:off x="7091083" y="548968"/>
              <a:ext cx="180001" cy="318924"/>
            </a:xfrm>
            <a:prstGeom prst="rect">
              <a:avLst/>
            </a:prstGeom>
            <a:noFill/>
            <a:ln w="38100">
              <a:solidFill>
                <a:schemeClr val="accent6"/>
              </a:solidFill>
            </a:ln>
          </p:spPr>
          <p:txBody>
            <a:bodyPr wrap="none" lIns="36000" tIns="36000" rIns="36000" bIns="36000" rtlCol="0">
              <a:noAutofit/>
            </a:bodyPr>
            <a:lstStyle/>
            <a:p>
              <a:r>
                <a:rPr lang="en-US" sz="1600" dirty="0">
                  <a:latin typeface="Consolas" panose="020B0609020204030204" pitchFamily="49" charset="0"/>
                </a:rPr>
                <a:t>G</a:t>
              </a:r>
            </a:p>
          </p:txBody>
        </p:sp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AC278E07-C0E3-CBE9-C8ED-192C5EFC6DD7}"/>
                </a:ext>
              </a:extLst>
            </p:cNvPr>
            <p:cNvSpPr txBox="1"/>
            <p:nvPr/>
          </p:nvSpPr>
          <p:spPr>
            <a:xfrm>
              <a:off x="7268525" y="548968"/>
              <a:ext cx="181618" cy="318924"/>
            </a:xfrm>
            <a:prstGeom prst="rect">
              <a:avLst/>
            </a:prstGeom>
            <a:noFill/>
            <a:ln w="38100">
              <a:solidFill>
                <a:schemeClr val="accent6"/>
              </a:solidFill>
              <a:prstDash val="sysDot"/>
            </a:ln>
          </p:spPr>
          <p:txBody>
            <a:bodyPr wrap="none" lIns="36000" tIns="36000" rIns="36000" bIns="36000" rtlCol="0">
              <a:noAutofit/>
            </a:bodyPr>
            <a:lstStyle/>
            <a:p>
              <a:endParaRPr lang="en-US" sz="1600" dirty="0">
                <a:latin typeface="Consolas" panose="020B0609020204030204" pitchFamily="49" charset="0"/>
              </a:endParaRPr>
            </a:p>
          </p:txBody>
        </p:sp>
        <p:sp>
          <p:nvSpPr>
            <p:cNvPr id="50" name="TextBox 49">
              <a:extLst>
                <a:ext uri="{FF2B5EF4-FFF2-40B4-BE49-F238E27FC236}">
                  <a16:creationId xmlns:a16="http://schemas.microsoft.com/office/drawing/2014/main" id="{A372CD4F-6742-B466-7FEA-D4FC381E9A99}"/>
                </a:ext>
              </a:extLst>
            </p:cNvPr>
            <p:cNvSpPr txBox="1"/>
            <p:nvPr/>
          </p:nvSpPr>
          <p:spPr>
            <a:xfrm>
              <a:off x="7451086" y="548968"/>
              <a:ext cx="178810" cy="318924"/>
            </a:xfrm>
            <a:prstGeom prst="rect">
              <a:avLst/>
            </a:prstGeom>
            <a:noFill/>
            <a:ln w="38100">
              <a:solidFill>
                <a:schemeClr val="accent6"/>
              </a:solidFill>
              <a:prstDash val="sysDot"/>
            </a:ln>
          </p:spPr>
          <p:txBody>
            <a:bodyPr wrap="none" lIns="36000" tIns="36000" rIns="36000" bIns="36000" rtlCol="0">
              <a:noAutofit/>
            </a:bodyPr>
            <a:lstStyle/>
            <a:p>
              <a:endParaRPr lang="en-US" sz="1600" dirty="0">
                <a:latin typeface="Consolas" panose="020B0609020204030204" pitchFamily="49" charset="0"/>
              </a:endParaRPr>
            </a:p>
          </p:txBody>
        </p:sp>
        <p:sp>
          <p:nvSpPr>
            <p:cNvPr id="51" name="TextBox 50">
              <a:extLst>
                <a:ext uri="{FF2B5EF4-FFF2-40B4-BE49-F238E27FC236}">
                  <a16:creationId xmlns:a16="http://schemas.microsoft.com/office/drawing/2014/main" id="{6752A58C-05B1-2445-BB3D-8486C516D83B}"/>
                </a:ext>
              </a:extLst>
            </p:cNvPr>
            <p:cNvSpPr txBox="1"/>
            <p:nvPr/>
          </p:nvSpPr>
          <p:spPr>
            <a:xfrm>
              <a:off x="7631087" y="549125"/>
              <a:ext cx="179058" cy="318924"/>
            </a:xfrm>
            <a:prstGeom prst="rect">
              <a:avLst/>
            </a:prstGeom>
            <a:noFill/>
            <a:ln w="38100">
              <a:solidFill>
                <a:schemeClr val="accent6"/>
              </a:solidFill>
              <a:prstDash val="sysDot"/>
            </a:ln>
          </p:spPr>
          <p:txBody>
            <a:bodyPr wrap="none" lIns="36000" tIns="36000" rIns="36000" bIns="36000" rtlCol="0">
              <a:noAutofit/>
            </a:bodyPr>
            <a:lstStyle/>
            <a:p>
              <a:endParaRPr lang="en-US" sz="1600" dirty="0">
                <a:latin typeface="Consolas" panose="020B0609020204030204" pitchFamily="49" charset="0"/>
              </a:endParaRPr>
            </a:p>
          </p:txBody>
        </p:sp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id="{DA30A92B-506B-8200-C22C-32F65282E32A}"/>
                </a:ext>
              </a:extLst>
            </p:cNvPr>
            <p:cNvSpPr txBox="1"/>
            <p:nvPr/>
          </p:nvSpPr>
          <p:spPr>
            <a:xfrm>
              <a:off x="7810145" y="548968"/>
              <a:ext cx="180001" cy="318924"/>
            </a:xfrm>
            <a:prstGeom prst="rect">
              <a:avLst/>
            </a:prstGeom>
            <a:noFill/>
            <a:ln w="38100">
              <a:solidFill>
                <a:schemeClr val="accent6"/>
              </a:solidFill>
              <a:prstDash val="sysDot"/>
            </a:ln>
          </p:spPr>
          <p:txBody>
            <a:bodyPr wrap="none" lIns="36000" tIns="36000" rIns="36000" bIns="36000" rtlCol="0">
              <a:noAutofit/>
            </a:bodyPr>
            <a:lstStyle/>
            <a:p>
              <a:endParaRPr lang="en-US" sz="1600" dirty="0">
                <a:latin typeface="Consolas" panose="020B0609020204030204" pitchFamily="49" charset="0"/>
              </a:endParaRPr>
            </a:p>
          </p:txBody>
        </p:sp>
        <p:sp>
          <p:nvSpPr>
            <p:cNvPr id="53" name="TextBox 52">
              <a:extLst>
                <a:ext uri="{FF2B5EF4-FFF2-40B4-BE49-F238E27FC236}">
                  <a16:creationId xmlns:a16="http://schemas.microsoft.com/office/drawing/2014/main" id="{EFB47BAC-0621-4D25-E1EA-AFB5ADAB9859}"/>
                </a:ext>
              </a:extLst>
            </p:cNvPr>
            <p:cNvSpPr txBox="1"/>
            <p:nvPr/>
          </p:nvSpPr>
          <p:spPr>
            <a:xfrm>
              <a:off x="7987587" y="548968"/>
              <a:ext cx="181618" cy="318924"/>
            </a:xfrm>
            <a:prstGeom prst="rect">
              <a:avLst/>
            </a:prstGeom>
            <a:noFill/>
            <a:ln w="38100">
              <a:solidFill>
                <a:schemeClr val="accent6"/>
              </a:solidFill>
              <a:prstDash val="sysDot"/>
            </a:ln>
          </p:spPr>
          <p:txBody>
            <a:bodyPr wrap="none" lIns="36000" tIns="36000" rIns="36000" bIns="36000" rtlCol="0">
              <a:noAutofit/>
            </a:bodyPr>
            <a:lstStyle/>
            <a:p>
              <a:endParaRPr lang="en-US" sz="1600" dirty="0">
                <a:latin typeface="Consolas" panose="020B0609020204030204" pitchFamily="49" charset="0"/>
              </a:endParaRPr>
            </a:p>
          </p:txBody>
        </p:sp>
        <p:sp>
          <p:nvSpPr>
            <p:cNvPr id="54" name="TextBox 53">
              <a:extLst>
                <a:ext uri="{FF2B5EF4-FFF2-40B4-BE49-F238E27FC236}">
                  <a16:creationId xmlns:a16="http://schemas.microsoft.com/office/drawing/2014/main" id="{AE7B3424-0B85-BD88-76EF-BDDA9083D64C}"/>
                </a:ext>
              </a:extLst>
            </p:cNvPr>
            <p:cNvSpPr txBox="1"/>
            <p:nvPr/>
          </p:nvSpPr>
          <p:spPr>
            <a:xfrm>
              <a:off x="8169478" y="548968"/>
              <a:ext cx="181618" cy="318924"/>
            </a:xfrm>
            <a:prstGeom prst="rect">
              <a:avLst/>
            </a:prstGeom>
            <a:noFill/>
            <a:ln w="38100">
              <a:solidFill>
                <a:schemeClr val="accent6"/>
              </a:solidFill>
              <a:prstDash val="sysDot"/>
            </a:ln>
          </p:spPr>
          <p:txBody>
            <a:bodyPr wrap="none" lIns="36000" tIns="36000" rIns="36000" bIns="36000" rtlCol="0">
              <a:noAutofit/>
            </a:bodyPr>
            <a:lstStyle/>
            <a:p>
              <a:endParaRPr lang="en-US" sz="1600" dirty="0">
                <a:latin typeface="Consolas" panose="020B0609020204030204" pitchFamily="49" charset="0"/>
              </a:endParaRPr>
            </a:p>
          </p:txBody>
        </p:sp>
        <p:sp>
          <p:nvSpPr>
            <p:cNvPr id="55" name="Rectangle 54">
              <a:extLst>
                <a:ext uri="{FF2B5EF4-FFF2-40B4-BE49-F238E27FC236}">
                  <a16:creationId xmlns:a16="http://schemas.microsoft.com/office/drawing/2014/main" id="{80BA6633-1622-78DD-830D-6C1BFA0E662D}"/>
                </a:ext>
              </a:extLst>
            </p:cNvPr>
            <p:cNvSpPr/>
            <p:nvPr/>
          </p:nvSpPr>
          <p:spPr>
            <a:xfrm>
              <a:off x="7107556" y="1268976"/>
              <a:ext cx="884482" cy="372577"/>
            </a:xfrm>
            <a:prstGeom prst="rect">
              <a:avLst/>
            </a:prstGeom>
            <a:noFill/>
            <a:ln w="38100">
              <a:solidFill>
                <a:schemeClr val="accent5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Right Brace 55">
              <a:extLst>
                <a:ext uri="{FF2B5EF4-FFF2-40B4-BE49-F238E27FC236}">
                  <a16:creationId xmlns:a16="http://schemas.microsoft.com/office/drawing/2014/main" id="{21EB9981-A845-D0EA-B2DB-5B11C2BB4CF2}"/>
                </a:ext>
              </a:extLst>
            </p:cNvPr>
            <p:cNvSpPr/>
            <p:nvPr/>
          </p:nvSpPr>
          <p:spPr>
            <a:xfrm>
              <a:off x="8532044" y="458967"/>
              <a:ext cx="180002" cy="1285441"/>
            </a:xfrm>
            <a:prstGeom prst="rightBrac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id="{CDACF516-9CE2-6FE3-F551-DD4C6204FBB1}"/>
                </a:ext>
              </a:extLst>
            </p:cNvPr>
            <p:cNvSpPr txBox="1"/>
            <p:nvPr/>
          </p:nvSpPr>
          <p:spPr>
            <a:xfrm rot="16200000">
              <a:off x="8578405" y="917021"/>
              <a:ext cx="65434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heap</a:t>
              </a:r>
            </a:p>
          </p:txBody>
        </p:sp>
      </p:grpSp>
      <p:sp>
        <p:nvSpPr>
          <p:cNvPr id="60" name="TextBox 59">
            <a:extLst>
              <a:ext uri="{FF2B5EF4-FFF2-40B4-BE49-F238E27FC236}">
                <a16:creationId xmlns:a16="http://schemas.microsoft.com/office/drawing/2014/main" id="{5DFBBF2E-1078-C750-E6C5-AF51F1183C22}"/>
              </a:ext>
            </a:extLst>
          </p:cNvPr>
          <p:cNvSpPr txBox="1"/>
          <p:nvPr/>
        </p:nvSpPr>
        <p:spPr>
          <a:xfrm>
            <a:off x="1327807" y="2535624"/>
            <a:ext cx="2840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>
                <a:solidFill>
                  <a:schemeClr val="accent2"/>
                </a:solidFill>
              </a:rPr>
              <a:t>x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0D433EDA-D774-A7E8-9208-4B4414DF7157}"/>
              </a:ext>
            </a:extLst>
          </p:cNvPr>
          <p:cNvSpPr txBox="1"/>
          <p:nvPr/>
        </p:nvSpPr>
        <p:spPr>
          <a:xfrm>
            <a:off x="1466964" y="3049445"/>
            <a:ext cx="243002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containers and strings pretend that they contain the data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568ECF2C-8753-2546-B78A-B409272AD178}"/>
              </a:ext>
            </a:extLst>
          </p:cNvPr>
          <p:cNvSpPr txBox="1"/>
          <p:nvPr/>
        </p:nvSpPr>
        <p:spPr>
          <a:xfrm>
            <a:off x="4838499" y="3024695"/>
            <a:ext cx="283853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actually, the data reside elsewhere – in dynamically allocated blocks</a:t>
            </a:r>
          </a:p>
        </p:txBody>
      </p:sp>
    </p:spTree>
    <p:extLst>
      <p:ext uri="{BB962C8B-B14F-4D97-AF65-F5344CB8AC3E}">
        <p14:creationId xmlns:p14="http://schemas.microsoft.com/office/powerpoint/2010/main" val="13487751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lvl="2"/>
            <a:r>
              <a:rPr lang="en-US" dirty="0"/>
              <a:t>How does this work in your preferred language?</a:t>
            </a:r>
          </a:p>
          <a:p>
            <a:pPr lvl="4"/>
            <a:r>
              <a:rPr lang="en-US" dirty="0"/>
              <a:t>x = </a:t>
            </a:r>
            <a:r>
              <a:rPr lang="en-US" dirty="0" err="1"/>
              <a:t>create_beast</a:t>
            </a:r>
            <a:r>
              <a:rPr lang="en-US" dirty="0"/>
              <a:t>(100);</a:t>
            </a:r>
          </a:p>
          <a:p>
            <a:pPr lvl="4"/>
            <a:r>
              <a:rPr lang="en-US" dirty="0"/>
              <a:t>print(</a:t>
            </a:r>
            <a:r>
              <a:rPr lang="en-US" dirty="0" err="1"/>
              <a:t>x.health</a:t>
            </a:r>
            <a:r>
              <a:rPr lang="en-US" dirty="0"/>
              <a:t>);		// 100</a:t>
            </a:r>
          </a:p>
          <a:p>
            <a:pPr lvl="4"/>
            <a:r>
              <a:rPr lang="en-US" dirty="0"/>
              <a:t>y = x;			// does it create a copy or share a reference?</a:t>
            </a:r>
          </a:p>
          <a:p>
            <a:pPr lvl="4"/>
            <a:r>
              <a:rPr lang="en-US" dirty="0" err="1"/>
              <a:t>y.damage_yourself</a:t>
            </a:r>
            <a:r>
              <a:rPr lang="en-US" dirty="0"/>
              <a:t>(50);		// </a:t>
            </a:r>
            <a:r>
              <a:rPr lang="en-US" dirty="0" err="1"/>
              <a:t>y.health</a:t>
            </a:r>
            <a:r>
              <a:rPr lang="en-US" dirty="0"/>
              <a:t> -= 50;</a:t>
            </a:r>
          </a:p>
          <a:p>
            <a:pPr lvl="4"/>
            <a:r>
              <a:rPr lang="en-US" dirty="0"/>
              <a:t>print(</a:t>
            </a:r>
            <a:r>
              <a:rPr lang="en-US" dirty="0" err="1"/>
              <a:t>x.health</a:t>
            </a:r>
            <a:r>
              <a:rPr lang="en-US" dirty="0"/>
              <a:t>);		// 100 if copy, 50 if shared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Value vs. reference types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2</a:t>
            </a:fld>
            <a:endParaRPr lang="cs-CZ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/>
              <a:t>NPRG041 Programming in C++ - 2019/2020 David Bednárek</a:t>
            </a:r>
            <a:endParaRPr lang="cs-CZ" dirty="0"/>
          </a:p>
        </p:txBody>
      </p:sp>
      <p:sp>
        <p:nvSpPr>
          <p:cNvPr id="7" name="TextBox 6"/>
          <p:cNvSpPr txBox="1"/>
          <p:nvPr/>
        </p:nvSpPr>
        <p:spPr>
          <a:xfrm>
            <a:off x="1115616" y="775584"/>
            <a:ext cx="864096" cy="369332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100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115616" y="1144916"/>
            <a:ext cx="720080" cy="369332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spAutoFit/>
          </a:bodyPr>
          <a:lstStyle/>
          <a:p>
            <a:r>
              <a:rPr lang="en-US" dirty="0"/>
              <a:t>Beast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83568" y="775584"/>
            <a:ext cx="432048" cy="369332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spAutoFit/>
          </a:bodyPr>
          <a:lstStyle/>
          <a:p>
            <a:pPr algn="r"/>
            <a:r>
              <a:rPr lang="en-US" b="1" dirty="0"/>
              <a:t>x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115616" y="2012816"/>
            <a:ext cx="864096" cy="369332"/>
          </a:xfrm>
          <a:prstGeom prst="rect">
            <a:avLst/>
          </a:prstGeom>
          <a:noFill/>
          <a:ln w="38100">
            <a:solidFill>
              <a:schemeClr val="accent3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100</a:t>
            </a:r>
            <a:r>
              <a:rPr lang="en-US" dirty="0">
                <a:solidFill>
                  <a:srgbClr val="FF0000"/>
                </a:solidFill>
              </a:rPr>
              <a:t> 50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115616" y="2382148"/>
            <a:ext cx="720080" cy="369332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spAutoFit/>
          </a:bodyPr>
          <a:lstStyle/>
          <a:p>
            <a:r>
              <a:rPr lang="en-US" dirty="0"/>
              <a:t>Beast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83568" y="2026400"/>
            <a:ext cx="432048" cy="369332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spAutoFit/>
          </a:bodyPr>
          <a:lstStyle/>
          <a:p>
            <a:pPr algn="r"/>
            <a:r>
              <a:rPr lang="en-US" b="1" dirty="0"/>
              <a:t>y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372200" y="1286080"/>
            <a:ext cx="864096" cy="369332"/>
          </a:xfrm>
          <a:prstGeom prst="rect">
            <a:avLst/>
          </a:prstGeom>
          <a:noFill/>
          <a:ln w="38100">
            <a:solidFill>
              <a:schemeClr val="accent3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100</a:t>
            </a:r>
            <a:r>
              <a:rPr lang="en-US" dirty="0">
                <a:solidFill>
                  <a:srgbClr val="FF0000"/>
                </a:solidFill>
              </a:rPr>
              <a:t> 50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372200" y="1655412"/>
            <a:ext cx="720080" cy="369332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spAutoFit/>
          </a:bodyPr>
          <a:lstStyle/>
          <a:p>
            <a:r>
              <a:rPr lang="en-US" dirty="0"/>
              <a:t>Beast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139952" y="766708"/>
            <a:ext cx="432048" cy="369332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spAutoFit/>
          </a:bodyPr>
          <a:lstStyle/>
          <a:p>
            <a:pPr algn="r"/>
            <a:r>
              <a:rPr lang="en-US" b="1" dirty="0"/>
              <a:t>x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572000" y="2003940"/>
            <a:ext cx="360040" cy="369332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txBody>
          <a:bodyPr wrap="square" rtlCol="0">
            <a:spAutoFit/>
          </a:bodyPr>
          <a:lstStyle/>
          <a:p>
            <a:pPr algn="r"/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4139952" y="2017524"/>
            <a:ext cx="432048" cy="369332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spAutoFit/>
          </a:bodyPr>
          <a:lstStyle/>
          <a:p>
            <a:pPr algn="r"/>
            <a:r>
              <a:rPr lang="en-US" b="1" dirty="0"/>
              <a:t>y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578092" y="769500"/>
            <a:ext cx="360040" cy="369332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txBody>
          <a:bodyPr wrap="square" rtlCol="0">
            <a:spAutoFit/>
          </a:bodyPr>
          <a:lstStyle/>
          <a:p>
            <a:pPr algn="r"/>
            <a:endParaRPr lang="en-US" dirty="0"/>
          </a:p>
        </p:txBody>
      </p:sp>
      <p:cxnSp>
        <p:nvCxnSpPr>
          <p:cNvPr id="21" name="Straight Arrow Connector 20"/>
          <p:cNvCxnSpPr>
            <a:endCxn id="13" idx="1"/>
          </p:cNvCxnSpPr>
          <p:nvPr/>
        </p:nvCxnSpPr>
        <p:spPr>
          <a:xfrm>
            <a:off x="4752020" y="951374"/>
            <a:ext cx="1620180" cy="519372"/>
          </a:xfrm>
          <a:prstGeom prst="straightConnector1">
            <a:avLst/>
          </a:prstGeom>
          <a:noFill/>
          <a:ln w="38100">
            <a:solidFill>
              <a:schemeClr val="accent4"/>
            </a:solidFill>
            <a:headEnd type="oval" w="med" len="med"/>
            <a:tailEnd type="triangle" w="med" len="lg"/>
          </a:ln>
        </p:spPr>
      </p:cxnSp>
      <p:cxnSp>
        <p:nvCxnSpPr>
          <p:cNvPr id="22" name="Straight Arrow Connector 21"/>
          <p:cNvCxnSpPr>
            <a:endCxn id="13" idx="1"/>
          </p:cNvCxnSpPr>
          <p:nvPr/>
        </p:nvCxnSpPr>
        <p:spPr>
          <a:xfrm flipV="1">
            <a:off x="4752020" y="1470746"/>
            <a:ext cx="1620180" cy="726736"/>
          </a:xfrm>
          <a:prstGeom prst="straightConnector1">
            <a:avLst/>
          </a:prstGeom>
          <a:noFill/>
          <a:ln w="38100">
            <a:solidFill>
              <a:schemeClr val="accent4"/>
            </a:solidFill>
            <a:headEnd type="oval" w="med" len="med"/>
            <a:tailEnd type="triangle" w="med" len="lg"/>
          </a:ln>
        </p:spPr>
      </p:cxnSp>
      <p:sp>
        <p:nvSpPr>
          <p:cNvPr id="24" name="TextBox 23"/>
          <p:cNvSpPr txBox="1"/>
          <p:nvPr/>
        </p:nvSpPr>
        <p:spPr>
          <a:xfrm>
            <a:off x="1979712" y="2065615"/>
            <a:ext cx="1944216" cy="276999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spAutoFit/>
          </a:bodyPr>
          <a:lstStyle/>
          <a:p>
            <a:r>
              <a:rPr lang="en-US" sz="1200" dirty="0" err="1">
                <a:solidFill>
                  <a:schemeClr val="accent1"/>
                </a:solidFill>
              </a:rPr>
              <a:t>damage_yourself</a:t>
            </a:r>
            <a:r>
              <a:rPr lang="en-US" sz="1200" dirty="0">
                <a:solidFill>
                  <a:schemeClr val="accent1"/>
                </a:solidFill>
              </a:rPr>
              <a:t>()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7236296" y="1343082"/>
            <a:ext cx="1944216" cy="276999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spAutoFit/>
          </a:bodyPr>
          <a:lstStyle/>
          <a:p>
            <a:r>
              <a:rPr lang="en-US" sz="1200" dirty="0" err="1">
                <a:solidFill>
                  <a:schemeClr val="accent1"/>
                </a:solidFill>
              </a:rPr>
              <a:t>damage_yourself</a:t>
            </a:r>
            <a:r>
              <a:rPr lang="en-US" sz="1200" dirty="0">
                <a:solidFill>
                  <a:schemeClr val="accent1"/>
                </a:solidFill>
              </a:rPr>
              <a:t>()</a:t>
            </a:r>
          </a:p>
        </p:txBody>
      </p:sp>
      <p:grpSp>
        <p:nvGrpSpPr>
          <p:cNvPr id="28" name="Group 27"/>
          <p:cNvGrpSpPr/>
          <p:nvPr/>
        </p:nvGrpSpPr>
        <p:grpSpPr>
          <a:xfrm>
            <a:off x="6554472" y="1380079"/>
            <a:ext cx="172409" cy="203325"/>
            <a:chOff x="3758683" y="1450849"/>
            <a:chExt cx="172409" cy="203325"/>
          </a:xfrm>
        </p:grpSpPr>
        <p:cxnSp>
          <p:nvCxnSpPr>
            <p:cNvPr id="29" name="Straight Arrow Connector 28"/>
            <p:cNvCxnSpPr/>
            <p:nvPr/>
          </p:nvCxnSpPr>
          <p:spPr>
            <a:xfrm flipH="1">
              <a:off x="3758683" y="1450849"/>
              <a:ext cx="172409" cy="203007"/>
            </a:xfrm>
            <a:prstGeom prst="straightConnector1">
              <a:avLst/>
            </a:prstGeom>
            <a:noFill/>
            <a:ln w="38100">
              <a:solidFill>
                <a:schemeClr val="accent3"/>
              </a:solidFill>
              <a:headEnd type="none" w="med" len="med"/>
              <a:tailEnd type="none" w="med" len="med"/>
            </a:ln>
          </p:spPr>
        </p:cxnSp>
        <p:cxnSp>
          <p:nvCxnSpPr>
            <p:cNvPr id="30" name="Straight Arrow Connector 29"/>
            <p:cNvCxnSpPr/>
            <p:nvPr/>
          </p:nvCxnSpPr>
          <p:spPr>
            <a:xfrm>
              <a:off x="3758683" y="1450849"/>
              <a:ext cx="172409" cy="203325"/>
            </a:xfrm>
            <a:prstGeom prst="straightConnector1">
              <a:avLst/>
            </a:prstGeom>
            <a:noFill/>
            <a:ln w="38100">
              <a:solidFill>
                <a:schemeClr val="accent3"/>
              </a:solidFill>
              <a:headEnd type="none" w="med" len="med"/>
              <a:tailEnd type="none" w="med" len="med"/>
            </a:ln>
          </p:spPr>
        </p:cxnSp>
      </p:grpSp>
      <p:grpSp>
        <p:nvGrpSpPr>
          <p:cNvPr id="31" name="Group 30"/>
          <p:cNvGrpSpPr/>
          <p:nvPr/>
        </p:nvGrpSpPr>
        <p:grpSpPr>
          <a:xfrm>
            <a:off x="1295636" y="2102612"/>
            <a:ext cx="172409" cy="203325"/>
            <a:chOff x="3758683" y="1450849"/>
            <a:chExt cx="172409" cy="203325"/>
          </a:xfrm>
        </p:grpSpPr>
        <p:cxnSp>
          <p:nvCxnSpPr>
            <p:cNvPr id="32" name="Straight Arrow Connector 31"/>
            <p:cNvCxnSpPr/>
            <p:nvPr/>
          </p:nvCxnSpPr>
          <p:spPr>
            <a:xfrm flipH="1">
              <a:off x="3758683" y="1450849"/>
              <a:ext cx="172409" cy="203007"/>
            </a:xfrm>
            <a:prstGeom prst="straightConnector1">
              <a:avLst/>
            </a:prstGeom>
            <a:noFill/>
            <a:ln w="38100">
              <a:solidFill>
                <a:schemeClr val="accent3"/>
              </a:solidFill>
              <a:headEnd type="none" w="med" len="med"/>
              <a:tailEnd type="none" w="med" len="med"/>
            </a:ln>
          </p:spPr>
        </p:cxnSp>
        <p:cxnSp>
          <p:nvCxnSpPr>
            <p:cNvPr id="33" name="Straight Arrow Connector 32"/>
            <p:cNvCxnSpPr/>
            <p:nvPr/>
          </p:nvCxnSpPr>
          <p:spPr>
            <a:xfrm>
              <a:off x="3758683" y="1450849"/>
              <a:ext cx="172409" cy="203325"/>
            </a:xfrm>
            <a:prstGeom prst="straightConnector1">
              <a:avLst/>
            </a:prstGeom>
            <a:noFill/>
            <a:ln w="38100">
              <a:solidFill>
                <a:schemeClr val="accent3"/>
              </a:solidFill>
              <a:headEnd type="none" w="med" len="med"/>
              <a:tailEnd type="none" w="med" len="med"/>
            </a:ln>
          </p:spPr>
        </p:cxnSp>
      </p:grpSp>
    </p:spTree>
    <p:extLst>
      <p:ext uri="{BB962C8B-B14F-4D97-AF65-F5344CB8AC3E}">
        <p14:creationId xmlns:p14="http://schemas.microsoft.com/office/powerpoint/2010/main" val="20626423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3B29B967-B405-5CC6-A054-31B9C4203DAC}"/>
              </a:ext>
            </a:extLst>
          </p:cNvPr>
          <p:cNvSpPr txBox="1"/>
          <p:nvPr/>
        </p:nvSpPr>
        <p:spPr>
          <a:xfrm>
            <a:off x="590540" y="1741064"/>
            <a:ext cx="720080" cy="369332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1DB5071-AA85-FCD9-5A55-A3D1EA41C090}"/>
              </a:ext>
            </a:extLst>
          </p:cNvPr>
          <p:cNvSpPr txBox="1"/>
          <p:nvPr/>
        </p:nvSpPr>
        <p:spPr>
          <a:xfrm>
            <a:off x="595014" y="785802"/>
            <a:ext cx="720080" cy="369332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lvl="2"/>
            <a:r>
              <a:rPr lang="en-US" dirty="0"/>
              <a:t>Note: The distinction is irrelevant for immutable types</a:t>
            </a:r>
          </a:p>
          <a:p>
            <a:pPr lvl="3"/>
            <a:r>
              <a:rPr lang="en-US" dirty="0"/>
              <a:t>In many languages (not in C++), strings are immutable</a:t>
            </a:r>
          </a:p>
          <a:p>
            <a:pPr lvl="4"/>
            <a:r>
              <a:rPr lang="en-US" dirty="0"/>
              <a:t>x = "Hell";</a:t>
            </a:r>
          </a:p>
          <a:p>
            <a:pPr lvl="4"/>
            <a:r>
              <a:rPr lang="en-US" dirty="0"/>
              <a:t>y = x;			// is it a copy, deep copy, or shared reference?</a:t>
            </a:r>
          </a:p>
          <a:p>
            <a:pPr lvl="4"/>
            <a:r>
              <a:rPr lang="en-US" dirty="0"/>
              <a:t>// </a:t>
            </a:r>
            <a:r>
              <a:rPr lang="en-US" dirty="0" err="1"/>
              <a:t>y.append</a:t>
            </a:r>
            <a:r>
              <a:rPr lang="en-US" dirty="0"/>
              <a:t>("o");		we cannot tell because we cannot modify y in place</a:t>
            </a:r>
          </a:p>
          <a:p>
            <a:pPr lvl="4"/>
            <a:r>
              <a:rPr lang="en-US" dirty="0"/>
              <a:t>y = </a:t>
            </a:r>
            <a:r>
              <a:rPr lang="en-US" dirty="0" err="1"/>
              <a:t>y.append</a:t>
            </a:r>
            <a:r>
              <a:rPr lang="en-US" dirty="0"/>
              <a:t>("o");		// we only have this interface, returning a new object</a:t>
            </a:r>
          </a:p>
          <a:p>
            <a:pPr lvl="3"/>
            <a:r>
              <a:rPr lang="en-US" dirty="0"/>
              <a:t>Boxed primitive types (e.g. Integer in java) are usually immutable reference types</a:t>
            </a:r>
          </a:p>
          <a:p>
            <a:pPr lvl="3"/>
            <a:r>
              <a:rPr lang="en-US" dirty="0"/>
              <a:t>High-level languages always work with objects – numbers are immutable objects there</a:t>
            </a:r>
          </a:p>
          <a:p>
            <a:pPr lvl="4"/>
            <a:r>
              <a:rPr lang="en-US" dirty="0"/>
              <a:t>z = z + 1			// creates a new object (of type </a:t>
            </a:r>
            <a:r>
              <a:rPr lang="en-US" dirty="0" err="1"/>
              <a:t>int</a:t>
            </a:r>
            <a:r>
              <a:rPr lang="en-US" dirty="0"/>
              <a:t>) in python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Immutable types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3</a:t>
            </a:fld>
            <a:endParaRPr lang="cs-CZ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/>
              <a:t>NPRG041 Programming in C++ - 2019/2020 David Bednárek</a:t>
            </a:r>
            <a:endParaRPr lang="cs-CZ" dirty="0"/>
          </a:p>
        </p:txBody>
      </p:sp>
      <p:sp>
        <p:nvSpPr>
          <p:cNvPr id="7" name="TextBox 6"/>
          <p:cNvSpPr txBox="1"/>
          <p:nvPr/>
        </p:nvSpPr>
        <p:spPr>
          <a:xfrm>
            <a:off x="596375" y="777661"/>
            <a:ext cx="720080" cy="369332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Hell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79512" y="775584"/>
            <a:ext cx="432048" cy="369332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spAutoFit/>
          </a:bodyPr>
          <a:lstStyle/>
          <a:p>
            <a:pPr algn="r"/>
            <a:r>
              <a:rPr lang="en-US" b="1" dirty="0"/>
              <a:t>x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79512" y="1763524"/>
            <a:ext cx="432048" cy="369332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spAutoFit/>
          </a:bodyPr>
          <a:lstStyle/>
          <a:p>
            <a:pPr algn="r"/>
            <a:r>
              <a:rPr lang="en-US" b="1" dirty="0"/>
              <a:t>y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308304" y="1286080"/>
            <a:ext cx="720080" cy="369332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Hell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868144" y="766708"/>
            <a:ext cx="432048" cy="369332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spAutoFit/>
          </a:bodyPr>
          <a:lstStyle/>
          <a:p>
            <a:pPr algn="r"/>
            <a:r>
              <a:rPr lang="en-US" b="1" dirty="0"/>
              <a:t>x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300192" y="1741064"/>
            <a:ext cx="360040" cy="369332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r"/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5868144" y="1754648"/>
            <a:ext cx="432048" cy="369332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spAutoFit/>
          </a:bodyPr>
          <a:lstStyle/>
          <a:p>
            <a:pPr algn="r"/>
            <a:r>
              <a:rPr lang="en-US" b="1" dirty="0"/>
              <a:t>y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306284" y="769500"/>
            <a:ext cx="360040" cy="369332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r"/>
            <a:endParaRPr lang="en-US" dirty="0"/>
          </a:p>
        </p:txBody>
      </p:sp>
      <p:cxnSp>
        <p:nvCxnSpPr>
          <p:cNvPr id="21" name="Straight Arrow Connector 20"/>
          <p:cNvCxnSpPr>
            <a:endCxn id="13" idx="1"/>
          </p:cNvCxnSpPr>
          <p:nvPr/>
        </p:nvCxnSpPr>
        <p:spPr>
          <a:xfrm>
            <a:off x="6480212" y="951374"/>
            <a:ext cx="828092" cy="519372"/>
          </a:xfrm>
          <a:prstGeom prst="straightConnector1">
            <a:avLst/>
          </a:prstGeom>
          <a:noFill/>
          <a:ln w="38100">
            <a:solidFill>
              <a:schemeClr val="accent4"/>
            </a:solidFill>
            <a:headEnd type="oval" w="med" len="med"/>
            <a:tailEnd type="triangle" w="med" len="lg"/>
          </a:ln>
        </p:spPr>
      </p:cxnSp>
      <p:cxnSp>
        <p:nvCxnSpPr>
          <p:cNvPr id="22" name="Straight Arrow Connector 21"/>
          <p:cNvCxnSpPr>
            <a:endCxn id="13" idx="1"/>
          </p:cNvCxnSpPr>
          <p:nvPr/>
        </p:nvCxnSpPr>
        <p:spPr>
          <a:xfrm flipV="1">
            <a:off x="6480212" y="1470746"/>
            <a:ext cx="828092" cy="477444"/>
          </a:xfrm>
          <a:prstGeom prst="straightConnector1">
            <a:avLst/>
          </a:prstGeom>
          <a:noFill/>
          <a:ln w="38100">
            <a:solidFill>
              <a:schemeClr val="accent4"/>
            </a:solidFill>
            <a:headEnd type="oval" w="med" len="med"/>
            <a:tailEnd type="triangle" w="med" len="lg"/>
          </a:ln>
        </p:spPr>
      </p:cxnSp>
      <p:sp>
        <p:nvSpPr>
          <p:cNvPr id="20" name="TextBox 19"/>
          <p:cNvSpPr txBox="1"/>
          <p:nvPr/>
        </p:nvSpPr>
        <p:spPr>
          <a:xfrm>
            <a:off x="4283968" y="775584"/>
            <a:ext cx="720080" cy="369332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Hell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2501770" y="766708"/>
            <a:ext cx="432048" cy="369332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spAutoFit/>
          </a:bodyPr>
          <a:lstStyle/>
          <a:p>
            <a:pPr algn="r"/>
            <a:r>
              <a:rPr lang="en-US" b="1" dirty="0"/>
              <a:t>x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2933818" y="1741064"/>
            <a:ext cx="360040" cy="369332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r"/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2501770" y="1754648"/>
            <a:ext cx="432048" cy="369332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spAutoFit/>
          </a:bodyPr>
          <a:lstStyle/>
          <a:p>
            <a:pPr algn="r"/>
            <a:r>
              <a:rPr lang="en-US" b="1" dirty="0"/>
              <a:t>y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2939910" y="769500"/>
            <a:ext cx="360040" cy="369332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r"/>
            <a:endParaRPr lang="en-US" dirty="0"/>
          </a:p>
        </p:txBody>
      </p:sp>
      <p:cxnSp>
        <p:nvCxnSpPr>
          <p:cNvPr id="27" name="Straight Arrow Connector 26"/>
          <p:cNvCxnSpPr>
            <a:endCxn id="20" idx="1"/>
          </p:cNvCxnSpPr>
          <p:nvPr/>
        </p:nvCxnSpPr>
        <p:spPr>
          <a:xfrm>
            <a:off x="3107746" y="951374"/>
            <a:ext cx="1176222" cy="8876"/>
          </a:xfrm>
          <a:prstGeom prst="straightConnector1">
            <a:avLst/>
          </a:prstGeom>
          <a:noFill/>
          <a:ln w="38100">
            <a:solidFill>
              <a:schemeClr val="accent4"/>
            </a:solidFill>
            <a:headEnd type="oval" w="med" len="med"/>
            <a:tailEnd type="triangle" w="med" len="lg"/>
          </a:ln>
        </p:spPr>
      </p:cxnSp>
      <p:cxnSp>
        <p:nvCxnSpPr>
          <p:cNvPr id="28" name="Straight Arrow Connector 27"/>
          <p:cNvCxnSpPr>
            <a:endCxn id="29" idx="1"/>
          </p:cNvCxnSpPr>
          <p:nvPr/>
        </p:nvCxnSpPr>
        <p:spPr>
          <a:xfrm flipV="1">
            <a:off x="3134259" y="1908702"/>
            <a:ext cx="1149709" cy="17028"/>
          </a:xfrm>
          <a:prstGeom prst="straightConnector1">
            <a:avLst/>
          </a:prstGeom>
          <a:noFill/>
          <a:ln w="38100">
            <a:solidFill>
              <a:schemeClr val="accent4"/>
            </a:solidFill>
            <a:headEnd type="oval" w="med" len="med"/>
            <a:tailEnd type="triangle" w="med" len="lg"/>
          </a:ln>
        </p:spPr>
      </p:cxnSp>
      <p:sp>
        <p:nvSpPr>
          <p:cNvPr id="29" name="TextBox 28"/>
          <p:cNvSpPr txBox="1"/>
          <p:nvPr/>
        </p:nvSpPr>
        <p:spPr>
          <a:xfrm>
            <a:off x="4283968" y="1724036"/>
            <a:ext cx="720080" cy="369332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Hell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611560" y="2621180"/>
            <a:ext cx="720080" cy="369332"/>
          </a:xfrm>
          <a:prstGeom prst="rect">
            <a:avLst/>
          </a:prstGeom>
          <a:noFill/>
          <a:ln w="38100">
            <a:solidFill>
              <a:srgbClr val="FF0000"/>
            </a:solidFill>
            <a:prstDash val="sysDot"/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Hello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4291628" y="2622736"/>
            <a:ext cx="720080" cy="369332"/>
          </a:xfrm>
          <a:prstGeom prst="rect">
            <a:avLst/>
          </a:prstGeom>
          <a:noFill/>
          <a:ln w="38100">
            <a:solidFill>
              <a:srgbClr val="FF0000"/>
            </a:solidFill>
            <a:prstDash val="solid"/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Hello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7308304" y="2622736"/>
            <a:ext cx="720080" cy="369332"/>
          </a:xfrm>
          <a:prstGeom prst="rect">
            <a:avLst/>
          </a:prstGeom>
          <a:noFill/>
          <a:ln w="38100">
            <a:solidFill>
              <a:srgbClr val="FF0000"/>
            </a:solidFill>
            <a:prstDash val="solid"/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Hello</a:t>
            </a:r>
          </a:p>
        </p:txBody>
      </p:sp>
      <p:cxnSp>
        <p:nvCxnSpPr>
          <p:cNvPr id="34" name="Straight Arrow Connector 33"/>
          <p:cNvCxnSpPr>
            <a:endCxn id="33" idx="1"/>
          </p:cNvCxnSpPr>
          <p:nvPr/>
        </p:nvCxnSpPr>
        <p:spPr>
          <a:xfrm>
            <a:off x="6480212" y="1933500"/>
            <a:ext cx="828092" cy="873902"/>
          </a:xfrm>
          <a:prstGeom prst="straightConnector1">
            <a:avLst/>
          </a:prstGeom>
          <a:noFill/>
          <a:ln w="38100">
            <a:solidFill>
              <a:schemeClr val="accent3"/>
            </a:solidFill>
            <a:headEnd type="oval" w="med" len="med"/>
            <a:tailEnd type="triangle" w="med" len="lg"/>
          </a:ln>
        </p:spPr>
      </p:cxnSp>
      <p:cxnSp>
        <p:nvCxnSpPr>
          <p:cNvPr id="37" name="Straight Arrow Connector 36"/>
          <p:cNvCxnSpPr>
            <a:endCxn id="32" idx="1"/>
          </p:cNvCxnSpPr>
          <p:nvPr/>
        </p:nvCxnSpPr>
        <p:spPr>
          <a:xfrm>
            <a:off x="3134259" y="1917216"/>
            <a:ext cx="1157369" cy="890186"/>
          </a:xfrm>
          <a:prstGeom prst="straightConnector1">
            <a:avLst/>
          </a:prstGeom>
          <a:noFill/>
          <a:ln w="38100">
            <a:solidFill>
              <a:schemeClr val="accent3"/>
            </a:solidFill>
            <a:headEnd type="oval" w="med" len="med"/>
            <a:tailEnd type="triangle" w="med" len="lg"/>
          </a:ln>
        </p:spPr>
      </p:cxnSp>
      <p:grpSp>
        <p:nvGrpSpPr>
          <p:cNvPr id="42" name="Group 41"/>
          <p:cNvGrpSpPr/>
          <p:nvPr/>
        </p:nvGrpSpPr>
        <p:grpSpPr>
          <a:xfrm>
            <a:off x="3681930" y="1825110"/>
            <a:ext cx="172409" cy="203325"/>
            <a:chOff x="3758683" y="1450849"/>
            <a:chExt cx="172409" cy="203325"/>
          </a:xfrm>
        </p:grpSpPr>
        <p:cxnSp>
          <p:nvCxnSpPr>
            <p:cNvPr id="38" name="Straight Arrow Connector 37"/>
            <p:cNvCxnSpPr/>
            <p:nvPr/>
          </p:nvCxnSpPr>
          <p:spPr>
            <a:xfrm flipH="1">
              <a:off x="3758683" y="1450849"/>
              <a:ext cx="172409" cy="203007"/>
            </a:xfrm>
            <a:prstGeom prst="straightConnector1">
              <a:avLst/>
            </a:prstGeom>
            <a:noFill/>
            <a:ln w="38100">
              <a:solidFill>
                <a:schemeClr val="accent3"/>
              </a:solidFill>
              <a:headEnd type="none" w="med" len="med"/>
              <a:tailEnd type="none" w="med" len="med"/>
            </a:ln>
          </p:spPr>
        </p:cxnSp>
        <p:cxnSp>
          <p:nvCxnSpPr>
            <p:cNvPr id="40" name="Straight Arrow Connector 39"/>
            <p:cNvCxnSpPr/>
            <p:nvPr/>
          </p:nvCxnSpPr>
          <p:spPr>
            <a:xfrm>
              <a:off x="3758683" y="1450849"/>
              <a:ext cx="172409" cy="203325"/>
            </a:xfrm>
            <a:prstGeom prst="straightConnector1">
              <a:avLst/>
            </a:prstGeom>
            <a:noFill/>
            <a:ln w="38100">
              <a:solidFill>
                <a:schemeClr val="accent3"/>
              </a:solidFill>
              <a:headEnd type="none" w="med" len="med"/>
              <a:tailEnd type="none" w="med" len="med"/>
            </a:ln>
          </p:spPr>
        </p:cxnSp>
      </p:grpSp>
      <p:grpSp>
        <p:nvGrpSpPr>
          <p:cNvPr id="43" name="Group 42"/>
          <p:cNvGrpSpPr/>
          <p:nvPr/>
        </p:nvGrpSpPr>
        <p:grpSpPr>
          <a:xfrm>
            <a:off x="6826152" y="1599595"/>
            <a:ext cx="172409" cy="203325"/>
            <a:chOff x="3758683" y="1450849"/>
            <a:chExt cx="172409" cy="203325"/>
          </a:xfrm>
        </p:grpSpPr>
        <p:cxnSp>
          <p:nvCxnSpPr>
            <p:cNvPr id="44" name="Straight Arrow Connector 43"/>
            <p:cNvCxnSpPr/>
            <p:nvPr/>
          </p:nvCxnSpPr>
          <p:spPr>
            <a:xfrm flipH="1">
              <a:off x="3758683" y="1450849"/>
              <a:ext cx="172409" cy="203007"/>
            </a:xfrm>
            <a:prstGeom prst="straightConnector1">
              <a:avLst/>
            </a:prstGeom>
            <a:noFill/>
            <a:ln w="38100">
              <a:solidFill>
                <a:schemeClr val="accent3"/>
              </a:solidFill>
              <a:headEnd type="none" w="med" len="med"/>
              <a:tailEnd type="none" w="med" len="med"/>
            </a:ln>
          </p:spPr>
        </p:cxnSp>
        <p:cxnSp>
          <p:nvCxnSpPr>
            <p:cNvPr id="45" name="Straight Arrow Connector 44"/>
            <p:cNvCxnSpPr/>
            <p:nvPr/>
          </p:nvCxnSpPr>
          <p:spPr>
            <a:xfrm>
              <a:off x="3758683" y="1450849"/>
              <a:ext cx="172409" cy="203325"/>
            </a:xfrm>
            <a:prstGeom prst="straightConnector1">
              <a:avLst/>
            </a:prstGeom>
            <a:noFill/>
            <a:ln w="38100">
              <a:solidFill>
                <a:schemeClr val="accent3"/>
              </a:solidFill>
              <a:headEnd type="none" w="med" len="med"/>
              <a:tailEnd type="none" w="med" len="med"/>
            </a:ln>
          </p:spPr>
        </p:cxnSp>
      </p:grpSp>
      <p:sp>
        <p:nvSpPr>
          <p:cNvPr id="46" name="TextBox 45"/>
          <p:cNvSpPr txBox="1"/>
          <p:nvPr/>
        </p:nvSpPr>
        <p:spPr>
          <a:xfrm>
            <a:off x="1353900" y="1795000"/>
            <a:ext cx="1084213" cy="276999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accent1"/>
                </a:solidFill>
              </a:rPr>
              <a:t>append()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5020004" y="1770202"/>
            <a:ext cx="1084213" cy="276999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accent1"/>
                </a:solidFill>
              </a:rPr>
              <a:t>append()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8059787" y="1332246"/>
            <a:ext cx="1084213" cy="276999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accent1"/>
                </a:solidFill>
              </a:rPr>
              <a:t>append()</a:t>
            </a:r>
          </a:p>
        </p:txBody>
      </p:sp>
      <p:cxnSp>
        <p:nvCxnSpPr>
          <p:cNvPr id="59" name="Curved Connector 58"/>
          <p:cNvCxnSpPr>
            <a:stCxn id="46" idx="2"/>
            <a:endCxn id="31" idx="3"/>
          </p:cNvCxnSpPr>
          <p:nvPr/>
        </p:nvCxnSpPr>
        <p:spPr>
          <a:xfrm rot="5400000">
            <a:off x="1246901" y="2156739"/>
            <a:ext cx="733847" cy="564367"/>
          </a:xfrm>
          <a:prstGeom prst="curvedConnector2">
            <a:avLst/>
          </a:prstGeom>
          <a:ln w="19050">
            <a:solidFill>
              <a:schemeClr val="accent1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TextBox 60"/>
          <p:cNvSpPr txBox="1"/>
          <p:nvPr/>
        </p:nvSpPr>
        <p:spPr>
          <a:xfrm>
            <a:off x="1721963" y="2386216"/>
            <a:ext cx="909233" cy="276999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accent1"/>
                </a:solidFill>
              </a:rPr>
              <a:t>returns</a:t>
            </a:r>
          </a:p>
        </p:txBody>
      </p:sp>
      <p:cxnSp>
        <p:nvCxnSpPr>
          <p:cNvPr id="62" name="Curved Connector 61"/>
          <p:cNvCxnSpPr/>
          <p:nvPr/>
        </p:nvCxnSpPr>
        <p:spPr>
          <a:xfrm rot="5400000">
            <a:off x="4938161" y="2171398"/>
            <a:ext cx="695450" cy="548356"/>
          </a:xfrm>
          <a:prstGeom prst="curvedConnector2">
            <a:avLst/>
          </a:prstGeom>
          <a:ln w="19050">
            <a:solidFill>
              <a:schemeClr val="accent1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TextBox 62"/>
          <p:cNvSpPr txBox="1"/>
          <p:nvPr/>
        </p:nvSpPr>
        <p:spPr>
          <a:xfrm>
            <a:off x="5402031" y="2373671"/>
            <a:ext cx="909233" cy="276999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accent1"/>
                </a:solidFill>
              </a:rPr>
              <a:t>returns</a:t>
            </a:r>
          </a:p>
        </p:txBody>
      </p:sp>
      <p:cxnSp>
        <p:nvCxnSpPr>
          <p:cNvPr id="64" name="Curved Connector 63"/>
          <p:cNvCxnSpPr>
            <a:endCxn id="33" idx="3"/>
          </p:cNvCxnSpPr>
          <p:nvPr/>
        </p:nvCxnSpPr>
        <p:spPr>
          <a:xfrm rot="5400000">
            <a:off x="7712922" y="1957855"/>
            <a:ext cx="1165009" cy="534084"/>
          </a:xfrm>
          <a:prstGeom prst="curvedConnector2">
            <a:avLst/>
          </a:prstGeom>
          <a:ln w="19050">
            <a:solidFill>
              <a:schemeClr val="accent1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TextBox 64"/>
          <p:cNvSpPr txBox="1"/>
          <p:nvPr/>
        </p:nvSpPr>
        <p:spPr>
          <a:xfrm>
            <a:off x="8287283" y="2482680"/>
            <a:ext cx="909233" cy="276999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accent1"/>
                </a:solidFill>
              </a:rPr>
              <a:t>returns</a:t>
            </a:r>
          </a:p>
        </p:txBody>
      </p:sp>
      <p:cxnSp>
        <p:nvCxnSpPr>
          <p:cNvPr id="68" name="Curved Connector 67"/>
          <p:cNvCxnSpPr/>
          <p:nvPr/>
        </p:nvCxnSpPr>
        <p:spPr>
          <a:xfrm rot="5400000">
            <a:off x="3527856" y="2113738"/>
            <a:ext cx="414785" cy="106635"/>
          </a:xfrm>
          <a:prstGeom prst="curvedConnector3">
            <a:avLst>
              <a:gd name="adj1" fmla="val 50000"/>
            </a:avLst>
          </a:prstGeom>
          <a:ln w="19050">
            <a:solidFill>
              <a:schemeClr val="accent3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TextBox 68"/>
          <p:cNvSpPr txBox="1"/>
          <p:nvPr/>
        </p:nvSpPr>
        <p:spPr>
          <a:xfrm>
            <a:off x="3734775" y="2105902"/>
            <a:ext cx="909233" cy="276999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accent3"/>
                </a:solidFill>
              </a:rPr>
              <a:t>assignment</a:t>
            </a:r>
          </a:p>
        </p:txBody>
      </p:sp>
      <p:cxnSp>
        <p:nvCxnSpPr>
          <p:cNvPr id="72" name="Curved Connector 71"/>
          <p:cNvCxnSpPr/>
          <p:nvPr/>
        </p:nvCxnSpPr>
        <p:spPr>
          <a:xfrm rot="5400000">
            <a:off x="6563794" y="2061582"/>
            <a:ext cx="679826" cy="18898"/>
          </a:xfrm>
          <a:prstGeom prst="curvedConnector3">
            <a:avLst>
              <a:gd name="adj1" fmla="val 50000"/>
            </a:avLst>
          </a:prstGeom>
          <a:ln w="19050">
            <a:solidFill>
              <a:schemeClr val="accent3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TextBox 72"/>
          <p:cNvSpPr txBox="1"/>
          <p:nvPr/>
        </p:nvSpPr>
        <p:spPr>
          <a:xfrm>
            <a:off x="6878214" y="1917216"/>
            <a:ext cx="909233" cy="276999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accent3"/>
                </a:solidFill>
              </a:rPr>
              <a:t>assignment</a:t>
            </a:r>
          </a:p>
        </p:txBody>
      </p:sp>
      <p:cxnSp>
        <p:nvCxnSpPr>
          <p:cNvPr id="75" name="Curved Connector 74"/>
          <p:cNvCxnSpPr>
            <a:stCxn id="31" idx="0"/>
            <a:endCxn id="10" idx="2"/>
          </p:cNvCxnSpPr>
          <p:nvPr/>
        </p:nvCxnSpPr>
        <p:spPr>
          <a:xfrm rot="16200000" flipV="1">
            <a:off x="705389" y="2354968"/>
            <a:ext cx="510784" cy="21639"/>
          </a:xfrm>
          <a:prstGeom prst="curvedConnector3">
            <a:avLst>
              <a:gd name="adj1" fmla="val 50000"/>
            </a:avLst>
          </a:prstGeom>
          <a:ln w="19050">
            <a:solidFill>
              <a:schemeClr val="accent3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TextBox 75"/>
          <p:cNvSpPr txBox="1"/>
          <p:nvPr/>
        </p:nvSpPr>
        <p:spPr>
          <a:xfrm>
            <a:off x="107504" y="2223809"/>
            <a:ext cx="909233" cy="276999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spAutoFit/>
          </a:bodyPr>
          <a:lstStyle/>
          <a:p>
            <a:pPr algn="r"/>
            <a:r>
              <a:rPr lang="en-US" sz="1200" dirty="0">
                <a:solidFill>
                  <a:schemeClr val="accent3"/>
                </a:solidFill>
              </a:rPr>
              <a:t>assignment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A901FC8-7A64-7954-2FE3-F7DD42A2FB21}"/>
              </a:ext>
            </a:extLst>
          </p:cNvPr>
          <p:cNvSpPr txBox="1"/>
          <p:nvPr/>
        </p:nvSpPr>
        <p:spPr>
          <a:xfrm>
            <a:off x="590540" y="1745709"/>
            <a:ext cx="720080" cy="369332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Hell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89921" y="1741064"/>
            <a:ext cx="720080" cy="369332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Hello</a:t>
            </a:r>
          </a:p>
        </p:txBody>
      </p:sp>
    </p:spTree>
    <p:extLst>
      <p:ext uri="{BB962C8B-B14F-4D97-AF65-F5344CB8AC3E}">
        <p14:creationId xmlns:p14="http://schemas.microsoft.com/office/powerpoint/2010/main" val="17061929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1" grpId="0" animBg="1"/>
      <p:bldP spid="7" grpId="0" animBg="1"/>
      <p:bldP spid="13" grpId="0" animBg="1"/>
      <p:bldP spid="20" grpId="0" animBg="1"/>
      <p:bldP spid="29" grpId="0" animBg="1"/>
      <p:bldP spid="31" grpId="0" animBg="1"/>
      <p:bldP spid="32" grpId="0" animBg="1"/>
      <p:bldP spid="33" grpId="0" animBg="1"/>
      <p:bldP spid="46" grpId="0"/>
      <p:bldP spid="47" grpId="0"/>
      <p:bldP spid="48" grpId="0"/>
      <p:bldP spid="61" grpId="0"/>
      <p:bldP spid="63" grpId="0"/>
      <p:bldP spid="65" grpId="0"/>
      <p:bldP spid="69" grpId="0"/>
      <p:bldP spid="73" grpId="0"/>
      <p:bldP spid="76" grpId="0"/>
      <p:bldP spid="6" grpId="0" animBg="1"/>
      <p:bldP spid="6" grpId="1" animBg="1"/>
      <p:bldP spid="1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107504" y="3504952"/>
            <a:ext cx="8928992" cy="2948383"/>
          </a:xfrm>
        </p:spPr>
        <p:txBody>
          <a:bodyPr>
            <a:noAutofit/>
          </a:bodyPr>
          <a:lstStyle/>
          <a:p>
            <a:pPr lvl="1"/>
            <a:r>
              <a:rPr lang="en-US" sz="1600" dirty="0"/>
              <a:t>In C++, std::string is mutable</a:t>
            </a:r>
          </a:p>
          <a:p>
            <a:pPr lvl="4"/>
            <a:r>
              <a:rPr lang="en-US" sz="1400" dirty="0"/>
              <a:t>std::string x, y;</a:t>
            </a:r>
          </a:p>
          <a:p>
            <a:pPr lvl="4"/>
            <a:r>
              <a:rPr lang="en-US" sz="1400" dirty="0"/>
              <a:t>x = "Hell";</a:t>
            </a:r>
          </a:p>
          <a:p>
            <a:pPr lvl="4"/>
            <a:r>
              <a:rPr lang="en-US" sz="1400" dirty="0"/>
              <a:t>y = x;					// this always copies the characters</a:t>
            </a:r>
          </a:p>
          <a:p>
            <a:pPr lvl="4"/>
            <a:r>
              <a:rPr lang="en-US" sz="1400" dirty="0" err="1"/>
              <a:t>y.append</a:t>
            </a:r>
            <a:r>
              <a:rPr lang="en-US" sz="1400" dirty="0"/>
              <a:t>("o");		// this call modifies y but not x</a:t>
            </a:r>
          </a:p>
          <a:p>
            <a:pPr lvl="2"/>
            <a:r>
              <a:rPr lang="en-US" sz="1400" dirty="0" err="1"/>
              <a:t>y.append</a:t>
            </a:r>
            <a:r>
              <a:rPr lang="en-US" sz="1400" dirty="0"/>
              <a:t>() calls a method </a:t>
            </a:r>
            <a:r>
              <a:rPr lang="en-US" sz="1400" dirty="0">
                <a:solidFill>
                  <a:srgbClr val="C00000"/>
                </a:solidFill>
              </a:rPr>
              <a:t>on the variable </a:t>
            </a:r>
            <a:r>
              <a:rPr lang="en-US" sz="1400" dirty="0"/>
              <a:t>y (not on some distant object)</a:t>
            </a:r>
          </a:p>
          <a:p>
            <a:pPr lvl="3"/>
            <a:r>
              <a:rPr lang="en-US" sz="1200" dirty="0"/>
              <a:t>this call (logically) modifies y</a:t>
            </a:r>
          </a:p>
          <a:p>
            <a:pPr lvl="2"/>
            <a:r>
              <a:rPr lang="en-US" sz="1400" dirty="0"/>
              <a:t>(in some implementations) small strings may be located inside the std::string object</a:t>
            </a:r>
          </a:p>
          <a:p>
            <a:pPr lvl="2"/>
            <a:r>
              <a:rPr lang="en-US" sz="1400" dirty="0"/>
              <a:t>(larger) strings are stored in a dynamically allocated block owned by the std::string object</a:t>
            </a:r>
          </a:p>
          <a:p>
            <a:pPr lvl="3"/>
            <a:r>
              <a:rPr lang="en-US" sz="1200" dirty="0"/>
              <a:t>if the appended chars can fit inside the block, they are just appended</a:t>
            </a:r>
          </a:p>
          <a:p>
            <a:pPr lvl="3"/>
            <a:r>
              <a:rPr lang="en-US" sz="1200" dirty="0"/>
              <a:t>otherwise, a larger block is allocated, characters copied, old block deallocated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std::string in C++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4</a:t>
            </a:fld>
            <a:endParaRPr lang="cs-CZ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/>
              <a:t>NPRG041 Programming in C++ - 2019/2020 David Bednárek</a:t>
            </a:r>
            <a:endParaRPr lang="cs-CZ" dirty="0"/>
          </a:p>
        </p:txBody>
      </p:sp>
      <p:sp>
        <p:nvSpPr>
          <p:cNvPr id="7" name="TextBox 6"/>
          <p:cNvSpPr txBox="1"/>
          <p:nvPr/>
        </p:nvSpPr>
        <p:spPr>
          <a:xfrm>
            <a:off x="611560" y="775584"/>
            <a:ext cx="720080" cy="369332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79512" y="775584"/>
            <a:ext cx="432048" cy="369332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spAutoFit/>
          </a:bodyPr>
          <a:lstStyle/>
          <a:p>
            <a:pPr algn="r"/>
            <a:r>
              <a:rPr lang="en-US" b="1" dirty="0"/>
              <a:t>x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11560" y="1749940"/>
            <a:ext cx="720080" cy="369332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79512" y="1763524"/>
            <a:ext cx="432048" cy="369332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spAutoFit/>
          </a:bodyPr>
          <a:lstStyle/>
          <a:p>
            <a:pPr algn="r"/>
            <a:r>
              <a:rPr lang="en-US" b="1" dirty="0"/>
              <a:t>y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283968" y="775584"/>
            <a:ext cx="720080" cy="369332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Hell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2501770" y="766708"/>
            <a:ext cx="432048" cy="369332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spAutoFit/>
          </a:bodyPr>
          <a:lstStyle/>
          <a:p>
            <a:pPr algn="r"/>
            <a:r>
              <a:rPr lang="en-US" b="1" dirty="0"/>
              <a:t>x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2933818" y="1741064"/>
            <a:ext cx="360040" cy="369332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r"/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2501770" y="1754648"/>
            <a:ext cx="432048" cy="369332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spAutoFit/>
          </a:bodyPr>
          <a:lstStyle/>
          <a:p>
            <a:pPr algn="r"/>
            <a:r>
              <a:rPr lang="en-US" b="1" dirty="0"/>
              <a:t>y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2939910" y="769500"/>
            <a:ext cx="360040" cy="369332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r"/>
            <a:endParaRPr lang="en-US" dirty="0"/>
          </a:p>
        </p:txBody>
      </p:sp>
      <p:cxnSp>
        <p:nvCxnSpPr>
          <p:cNvPr id="27" name="Straight Arrow Connector 26"/>
          <p:cNvCxnSpPr>
            <a:endCxn id="20" idx="1"/>
          </p:cNvCxnSpPr>
          <p:nvPr/>
        </p:nvCxnSpPr>
        <p:spPr>
          <a:xfrm>
            <a:off x="3107746" y="951374"/>
            <a:ext cx="1176222" cy="8876"/>
          </a:xfrm>
          <a:prstGeom prst="straightConnector1">
            <a:avLst/>
          </a:prstGeom>
          <a:noFill/>
          <a:ln w="38100">
            <a:solidFill>
              <a:schemeClr val="accent4"/>
            </a:solidFill>
            <a:headEnd type="oval" w="med" len="med"/>
            <a:tailEnd type="triangle" w="med" len="lg"/>
          </a:ln>
        </p:spPr>
      </p:cxnSp>
      <p:cxnSp>
        <p:nvCxnSpPr>
          <p:cNvPr id="28" name="Straight Arrow Connector 27"/>
          <p:cNvCxnSpPr>
            <a:endCxn id="29" idx="1"/>
          </p:cNvCxnSpPr>
          <p:nvPr/>
        </p:nvCxnSpPr>
        <p:spPr>
          <a:xfrm flipV="1">
            <a:off x="3134259" y="1908702"/>
            <a:ext cx="1149709" cy="17028"/>
          </a:xfrm>
          <a:prstGeom prst="straightConnector1">
            <a:avLst/>
          </a:prstGeom>
          <a:noFill/>
          <a:ln w="38100">
            <a:solidFill>
              <a:schemeClr val="accent4"/>
            </a:solidFill>
            <a:headEnd type="oval" w="med" len="med"/>
            <a:tailEnd type="triangle" w="med" len="lg"/>
          </a:ln>
        </p:spPr>
      </p:cxnSp>
      <p:sp>
        <p:nvSpPr>
          <p:cNvPr id="29" name="TextBox 28"/>
          <p:cNvSpPr txBox="1"/>
          <p:nvPr/>
        </p:nvSpPr>
        <p:spPr>
          <a:xfrm>
            <a:off x="4283968" y="1724036"/>
            <a:ext cx="720080" cy="369332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4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Hell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1353900" y="1795000"/>
            <a:ext cx="1084213" cy="276999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accent1"/>
                </a:solidFill>
              </a:rPr>
              <a:t>append()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2798590" y="2149317"/>
            <a:ext cx="909233" cy="276999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accent1"/>
                </a:solidFill>
              </a:rPr>
              <a:t>append()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937438A-2E99-CAE0-B725-A3B1ADCAC24D}"/>
              </a:ext>
            </a:extLst>
          </p:cNvPr>
          <p:cNvSpPr txBox="1"/>
          <p:nvPr/>
        </p:nvSpPr>
        <p:spPr>
          <a:xfrm>
            <a:off x="7677396" y="762511"/>
            <a:ext cx="720080" cy="369332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Hell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D9128CC-856F-DC8A-FC53-D3474CDCC5C3}"/>
              </a:ext>
            </a:extLst>
          </p:cNvPr>
          <p:cNvSpPr txBox="1"/>
          <p:nvPr/>
        </p:nvSpPr>
        <p:spPr>
          <a:xfrm>
            <a:off x="6327246" y="1727991"/>
            <a:ext cx="360040" cy="369332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r"/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E602EAD-C5CF-77B1-1E29-DF3C4F0606C2}"/>
              </a:ext>
            </a:extLst>
          </p:cNvPr>
          <p:cNvSpPr txBox="1"/>
          <p:nvPr/>
        </p:nvSpPr>
        <p:spPr>
          <a:xfrm>
            <a:off x="6333338" y="756427"/>
            <a:ext cx="360040" cy="369332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r"/>
            <a:endParaRPr lang="en-US" dirty="0"/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2E255289-CCF1-D23E-0DD6-8853DB3ABDEE}"/>
              </a:ext>
            </a:extLst>
          </p:cNvPr>
          <p:cNvCxnSpPr>
            <a:endCxn id="6" idx="1"/>
          </p:cNvCxnSpPr>
          <p:nvPr/>
        </p:nvCxnSpPr>
        <p:spPr>
          <a:xfrm>
            <a:off x="6501174" y="938301"/>
            <a:ext cx="1176222" cy="8876"/>
          </a:xfrm>
          <a:prstGeom prst="straightConnector1">
            <a:avLst/>
          </a:prstGeom>
          <a:noFill/>
          <a:ln w="38100">
            <a:solidFill>
              <a:schemeClr val="accent4"/>
            </a:solidFill>
            <a:headEnd type="oval" w="med" len="med"/>
            <a:tailEnd type="triangle" w="med" len="lg"/>
          </a:ln>
        </p:spPr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A22025E9-25D7-D756-C27F-01F53B12FA4A}"/>
              </a:ext>
            </a:extLst>
          </p:cNvPr>
          <p:cNvCxnSpPr>
            <a:endCxn id="30" idx="1"/>
          </p:cNvCxnSpPr>
          <p:nvPr/>
        </p:nvCxnSpPr>
        <p:spPr>
          <a:xfrm flipV="1">
            <a:off x="6527687" y="1895629"/>
            <a:ext cx="1149709" cy="17028"/>
          </a:xfrm>
          <a:prstGeom prst="straightConnector1">
            <a:avLst/>
          </a:prstGeom>
          <a:noFill/>
          <a:ln w="38100">
            <a:solidFill>
              <a:schemeClr val="accent4"/>
            </a:solidFill>
            <a:headEnd type="oval" w="med" len="med"/>
            <a:tailEnd type="triangle" w="med" len="lg"/>
          </a:ln>
        </p:spPr>
      </p:cxnSp>
      <p:sp>
        <p:nvSpPr>
          <p:cNvPr id="30" name="TextBox 29">
            <a:extLst>
              <a:ext uri="{FF2B5EF4-FFF2-40B4-BE49-F238E27FC236}">
                <a16:creationId xmlns:a16="http://schemas.microsoft.com/office/drawing/2014/main" id="{6A69517A-19CE-5DC8-02C3-33064ECD567A}"/>
              </a:ext>
            </a:extLst>
          </p:cNvPr>
          <p:cNvSpPr txBox="1"/>
          <p:nvPr/>
        </p:nvSpPr>
        <p:spPr>
          <a:xfrm>
            <a:off x="7677396" y="1710963"/>
            <a:ext cx="720080" cy="369332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Hell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0E4C3FED-FDA9-5D4B-DAD6-EA1A04A94B60}"/>
              </a:ext>
            </a:extLst>
          </p:cNvPr>
          <p:cNvSpPr txBox="1"/>
          <p:nvPr/>
        </p:nvSpPr>
        <p:spPr>
          <a:xfrm>
            <a:off x="7685056" y="2609663"/>
            <a:ext cx="720080" cy="369332"/>
          </a:xfrm>
          <a:prstGeom prst="rect">
            <a:avLst/>
          </a:prstGeom>
          <a:noFill/>
          <a:ln w="38100">
            <a:solidFill>
              <a:schemeClr val="accent1"/>
            </a:solidFill>
            <a:prstDash val="solid"/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Hello</a:t>
            </a:r>
          </a:p>
        </p:txBody>
      </p: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08379D79-BA09-05B6-76E6-4C5E5B5C2D98}"/>
              </a:ext>
            </a:extLst>
          </p:cNvPr>
          <p:cNvCxnSpPr>
            <a:endCxn id="35" idx="1"/>
          </p:cNvCxnSpPr>
          <p:nvPr/>
        </p:nvCxnSpPr>
        <p:spPr>
          <a:xfrm>
            <a:off x="6527687" y="1904143"/>
            <a:ext cx="1157369" cy="890186"/>
          </a:xfrm>
          <a:prstGeom prst="straightConnector1">
            <a:avLst/>
          </a:prstGeom>
          <a:noFill/>
          <a:ln w="38100">
            <a:solidFill>
              <a:schemeClr val="accent1"/>
            </a:solidFill>
            <a:headEnd type="oval" w="med" len="med"/>
            <a:tailEnd type="triangle" w="med" len="lg"/>
          </a:ln>
        </p:spPr>
      </p:cxnSp>
      <p:grpSp>
        <p:nvGrpSpPr>
          <p:cNvPr id="39" name="Group 38">
            <a:extLst>
              <a:ext uri="{FF2B5EF4-FFF2-40B4-BE49-F238E27FC236}">
                <a16:creationId xmlns:a16="http://schemas.microsoft.com/office/drawing/2014/main" id="{1B28EDD3-7EB7-02F1-32F7-94EC8B62477B}"/>
              </a:ext>
            </a:extLst>
          </p:cNvPr>
          <p:cNvGrpSpPr/>
          <p:nvPr/>
        </p:nvGrpSpPr>
        <p:grpSpPr>
          <a:xfrm>
            <a:off x="7075358" y="1812037"/>
            <a:ext cx="172409" cy="203325"/>
            <a:chOff x="3758683" y="1450849"/>
            <a:chExt cx="172409" cy="203325"/>
          </a:xfrm>
        </p:grpSpPr>
        <p:cxnSp>
          <p:nvCxnSpPr>
            <p:cNvPr id="41" name="Straight Arrow Connector 40">
              <a:extLst>
                <a:ext uri="{FF2B5EF4-FFF2-40B4-BE49-F238E27FC236}">
                  <a16:creationId xmlns:a16="http://schemas.microsoft.com/office/drawing/2014/main" id="{E35D769F-3478-7021-94AF-5DEE6B246058}"/>
                </a:ext>
              </a:extLst>
            </p:cNvPr>
            <p:cNvCxnSpPr/>
            <p:nvPr/>
          </p:nvCxnSpPr>
          <p:spPr>
            <a:xfrm flipH="1">
              <a:off x="3758683" y="1450849"/>
              <a:ext cx="172409" cy="203007"/>
            </a:xfrm>
            <a:prstGeom prst="straightConnector1">
              <a:avLst/>
            </a:prstGeom>
            <a:noFill/>
            <a:ln w="38100">
              <a:solidFill>
                <a:schemeClr val="accent1"/>
              </a:solidFill>
              <a:headEnd type="none" w="med" len="med"/>
              <a:tailEnd type="none" w="med" len="med"/>
            </a:ln>
          </p:spPr>
        </p:cxnSp>
        <p:cxnSp>
          <p:nvCxnSpPr>
            <p:cNvPr id="49" name="Straight Arrow Connector 48">
              <a:extLst>
                <a:ext uri="{FF2B5EF4-FFF2-40B4-BE49-F238E27FC236}">
                  <a16:creationId xmlns:a16="http://schemas.microsoft.com/office/drawing/2014/main" id="{3FEE7E0B-4A47-DB15-8920-482A0FAA37EE}"/>
                </a:ext>
              </a:extLst>
            </p:cNvPr>
            <p:cNvCxnSpPr/>
            <p:nvPr/>
          </p:nvCxnSpPr>
          <p:spPr>
            <a:xfrm>
              <a:off x="3758683" y="1450849"/>
              <a:ext cx="172409" cy="203325"/>
            </a:xfrm>
            <a:prstGeom prst="straightConnector1">
              <a:avLst/>
            </a:prstGeom>
            <a:noFill/>
            <a:ln w="38100">
              <a:solidFill>
                <a:schemeClr val="accent1"/>
              </a:solidFill>
              <a:headEnd type="none" w="med" len="med"/>
              <a:tailEnd type="none" w="med" len="med"/>
            </a:ln>
          </p:spPr>
        </p:cxnSp>
      </p:grpSp>
      <p:cxnSp>
        <p:nvCxnSpPr>
          <p:cNvPr id="50" name="Curved Connector 67">
            <a:extLst>
              <a:ext uri="{FF2B5EF4-FFF2-40B4-BE49-F238E27FC236}">
                <a16:creationId xmlns:a16="http://schemas.microsoft.com/office/drawing/2014/main" id="{90BAB1DA-A8EF-179A-E011-6ADDF1F6DADF}"/>
              </a:ext>
            </a:extLst>
          </p:cNvPr>
          <p:cNvCxnSpPr/>
          <p:nvPr/>
        </p:nvCxnSpPr>
        <p:spPr>
          <a:xfrm rot="5400000">
            <a:off x="6921284" y="2100665"/>
            <a:ext cx="414785" cy="106635"/>
          </a:xfrm>
          <a:prstGeom prst="curvedConnector3">
            <a:avLst>
              <a:gd name="adj1" fmla="val 50000"/>
            </a:avLst>
          </a:prstGeom>
          <a:ln w="19050">
            <a:solidFill>
              <a:schemeClr val="accent1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Box 50">
            <a:extLst>
              <a:ext uri="{FF2B5EF4-FFF2-40B4-BE49-F238E27FC236}">
                <a16:creationId xmlns:a16="http://schemas.microsoft.com/office/drawing/2014/main" id="{12F927EE-89C8-6E7A-4A10-FF4139B29161}"/>
              </a:ext>
            </a:extLst>
          </p:cNvPr>
          <p:cNvSpPr txBox="1"/>
          <p:nvPr/>
        </p:nvSpPr>
        <p:spPr>
          <a:xfrm>
            <a:off x="6192018" y="2136244"/>
            <a:ext cx="909233" cy="276999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accent1"/>
                </a:solidFill>
              </a:rPr>
              <a:t>append()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585ED92-002A-2741-3A26-58E39F6BC79D}"/>
              </a:ext>
            </a:extLst>
          </p:cNvPr>
          <p:cNvSpPr txBox="1"/>
          <p:nvPr/>
        </p:nvSpPr>
        <p:spPr>
          <a:xfrm>
            <a:off x="615568" y="1753706"/>
            <a:ext cx="720080" cy="369332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Hell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B9F2034B-3F69-EEEE-FC11-CD0B6C909035}"/>
              </a:ext>
            </a:extLst>
          </p:cNvPr>
          <p:cNvSpPr txBox="1"/>
          <p:nvPr/>
        </p:nvSpPr>
        <p:spPr>
          <a:xfrm>
            <a:off x="614519" y="1756732"/>
            <a:ext cx="720080" cy="369332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Hell</a:t>
            </a:r>
            <a:r>
              <a:rPr lang="en-US" dirty="0">
                <a:solidFill>
                  <a:schemeClr val="accent1"/>
                </a:solidFill>
              </a:rPr>
              <a:t>o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781C4C96-BA2D-B2FF-38FC-4CFF191F84D9}"/>
              </a:ext>
            </a:extLst>
          </p:cNvPr>
          <p:cNvSpPr txBox="1"/>
          <p:nvPr/>
        </p:nvSpPr>
        <p:spPr>
          <a:xfrm>
            <a:off x="605468" y="766708"/>
            <a:ext cx="720080" cy="369332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Hell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787A523A-955B-BA47-8785-0692079374ED}"/>
              </a:ext>
            </a:extLst>
          </p:cNvPr>
          <p:cNvSpPr txBox="1"/>
          <p:nvPr/>
        </p:nvSpPr>
        <p:spPr>
          <a:xfrm>
            <a:off x="4280138" y="1737894"/>
            <a:ext cx="720080" cy="369332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4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Hell</a:t>
            </a:r>
            <a:r>
              <a:rPr lang="en-US" dirty="0">
                <a:solidFill>
                  <a:schemeClr val="accent1"/>
                </a:solidFill>
              </a:rPr>
              <a:t>o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C971046E-A82B-64E4-8600-DD3F7DBAB526}"/>
              </a:ext>
            </a:extLst>
          </p:cNvPr>
          <p:cNvSpPr txBox="1"/>
          <p:nvPr/>
        </p:nvSpPr>
        <p:spPr>
          <a:xfrm>
            <a:off x="5868144" y="766708"/>
            <a:ext cx="432048" cy="369332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spAutoFit/>
          </a:bodyPr>
          <a:lstStyle/>
          <a:p>
            <a:pPr algn="r"/>
            <a:r>
              <a:rPr lang="en-US" b="1" dirty="0"/>
              <a:t>x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95CE9CF3-08E4-43D9-84D2-38AE1A0F6768}"/>
              </a:ext>
            </a:extLst>
          </p:cNvPr>
          <p:cNvSpPr txBox="1"/>
          <p:nvPr/>
        </p:nvSpPr>
        <p:spPr>
          <a:xfrm>
            <a:off x="5868144" y="1754648"/>
            <a:ext cx="432048" cy="369332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spAutoFit/>
          </a:bodyPr>
          <a:lstStyle/>
          <a:p>
            <a:pPr algn="r"/>
            <a:r>
              <a:rPr lang="en-US" b="1" dirty="0"/>
              <a:t>y</a:t>
            </a:r>
          </a:p>
        </p:txBody>
      </p:sp>
    </p:spTree>
    <p:extLst>
      <p:ext uri="{BB962C8B-B14F-4D97-AF65-F5344CB8AC3E}">
        <p14:creationId xmlns:p14="http://schemas.microsoft.com/office/powerpoint/2010/main" val="16643858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0" grpId="0" animBg="1"/>
      <p:bldP spid="20" grpId="0" animBg="1"/>
      <p:bldP spid="29" grpId="0" animBg="1"/>
      <p:bldP spid="29" grpId="1" animBg="1"/>
      <p:bldP spid="46" grpId="0"/>
      <p:bldP spid="69" grpId="0"/>
      <p:bldP spid="6" grpId="0" animBg="1"/>
      <p:bldP spid="30" grpId="0" animBg="1"/>
      <p:bldP spid="35" grpId="0" animBg="1"/>
      <p:bldP spid="51" grpId="0"/>
      <p:bldP spid="13" grpId="0" animBg="1"/>
      <p:bldP spid="13" grpId="1" animBg="1"/>
      <p:bldP spid="15" grpId="0" animBg="1"/>
      <p:bldP spid="16" grpId="0" animBg="1"/>
      <p:bldP spid="1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Value vs. reference types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71438" y="458788"/>
            <a:ext cx="9001125" cy="5940425"/>
          </a:xfrm>
        </p:spPr>
        <p:txBody>
          <a:bodyPr/>
          <a:lstStyle/>
          <a:p>
            <a:r>
              <a:rPr lang="en-US" dirty="0"/>
              <a:t>How does this work in various languages?</a:t>
            </a:r>
          </a:p>
          <a:p>
            <a:pPr lvl="4"/>
            <a:r>
              <a:rPr lang="en-US" dirty="0"/>
              <a:t>x = </a:t>
            </a:r>
            <a:r>
              <a:rPr lang="en-US" dirty="0" err="1"/>
              <a:t>create_beast</a:t>
            </a:r>
            <a:r>
              <a:rPr lang="en-US" dirty="0"/>
              <a:t>(100);</a:t>
            </a:r>
          </a:p>
          <a:p>
            <a:pPr lvl="4"/>
            <a:r>
              <a:rPr lang="en-US" dirty="0"/>
              <a:t>print(</a:t>
            </a:r>
            <a:r>
              <a:rPr lang="en-US" dirty="0" err="1"/>
              <a:t>x.health</a:t>
            </a:r>
            <a:r>
              <a:rPr lang="en-US" dirty="0"/>
              <a:t>);		// 100</a:t>
            </a:r>
          </a:p>
          <a:p>
            <a:pPr lvl="4"/>
            <a:r>
              <a:rPr lang="en-US" dirty="0"/>
              <a:t>y = x;			// does it create a copy or shared reference?</a:t>
            </a:r>
          </a:p>
          <a:p>
            <a:pPr lvl="4"/>
            <a:r>
              <a:rPr lang="en-US" dirty="0" err="1"/>
              <a:t>y.damage_yourself</a:t>
            </a:r>
            <a:r>
              <a:rPr lang="en-US" dirty="0"/>
              <a:t>(50);</a:t>
            </a:r>
          </a:p>
          <a:p>
            <a:pPr lvl="4"/>
            <a:r>
              <a:rPr lang="en-US" dirty="0"/>
              <a:t>print(</a:t>
            </a:r>
            <a:r>
              <a:rPr lang="en-US" dirty="0" err="1"/>
              <a:t>x.health</a:t>
            </a:r>
            <a:r>
              <a:rPr lang="en-US" dirty="0"/>
              <a:t>);		// 100 if copy, 50 if shared</a:t>
            </a:r>
          </a:p>
          <a:p>
            <a:pPr lvl="1"/>
            <a:r>
              <a:rPr lang="en-US" dirty="0"/>
              <a:t>Modern languages are reference-based</a:t>
            </a:r>
          </a:p>
          <a:p>
            <a:pPr lvl="2"/>
            <a:r>
              <a:rPr lang="en-US" dirty="0"/>
              <a:t>At least when working with classes and objects</a:t>
            </a:r>
          </a:p>
          <a:p>
            <a:pPr lvl="2"/>
            <a:r>
              <a:rPr lang="en-US" dirty="0"/>
              <a:t>Modifying y will also modify x</a:t>
            </a:r>
          </a:p>
          <a:p>
            <a:pPr lvl="2"/>
            <a:r>
              <a:rPr lang="en-US" dirty="0"/>
              <a:t>Garbage collector takes care of recycling the memory</a:t>
            </a:r>
          </a:p>
          <a:p>
            <a:pPr lvl="1"/>
            <a:r>
              <a:rPr lang="en-US" dirty="0"/>
              <a:t>Archaic languages sometimes give the programmer a choice</a:t>
            </a:r>
          </a:p>
          <a:p>
            <a:pPr lvl="2"/>
            <a:r>
              <a:rPr lang="en-US" dirty="0"/>
              <a:t>The behavior depends on the type of </a:t>
            </a:r>
            <a:r>
              <a:rPr lang="en-US" dirty="0" err="1"/>
              <a:t>x,y</a:t>
            </a:r>
            <a:r>
              <a:rPr lang="en-US" dirty="0"/>
              <a:t> ...</a:t>
            </a:r>
          </a:p>
          <a:p>
            <a:pPr lvl="2"/>
            <a:r>
              <a:rPr lang="en-US" dirty="0"/>
              <a:t>... if </a:t>
            </a:r>
            <a:r>
              <a:rPr lang="en-US" dirty="0" err="1"/>
              <a:t>x,y</a:t>
            </a:r>
            <a:r>
              <a:rPr lang="en-US" dirty="0"/>
              <a:t> are “structures”, assignment copies their contents</a:t>
            </a:r>
          </a:p>
          <a:p>
            <a:pPr lvl="3"/>
            <a:r>
              <a:rPr lang="en-US" dirty="0"/>
              <a:t>Records in Pascal, structs in C#, structs/classes in C++</a:t>
            </a:r>
          </a:p>
          <a:p>
            <a:pPr lvl="2"/>
            <a:r>
              <a:rPr lang="en-US" dirty="0"/>
              <a:t>... if </a:t>
            </a:r>
            <a:r>
              <a:rPr lang="en-US" dirty="0" err="1"/>
              <a:t>x,y</a:t>
            </a:r>
            <a:r>
              <a:rPr lang="en-US" dirty="0"/>
              <a:t> are pointers, assignment produces two pointers to the same object</a:t>
            </a:r>
          </a:p>
          <a:p>
            <a:pPr lvl="3"/>
            <a:r>
              <a:rPr lang="en-US" dirty="0"/>
              <a:t>Which pointer is now responsible for deallocating the object?</a:t>
            </a:r>
          </a:p>
          <a:p>
            <a:pPr lvl="2"/>
            <a:r>
              <a:rPr lang="en-US" dirty="0"/>
              <a:t>Usually, different syntax is required when accessing members via pointers:</a:t>
            </a:r>
          </a:p>
          <a:p>
            <a:pPr lvl="4"/>
            <a:r>
              <a:rPr lang="en-US" dirty="0" err="1"/>
              <a:t>x^.health</a:t>
            </a:r>
            <a:r>
              <a:rPr lang="en-US" dirty="0"/>
              <a:t>			(* Pascal *)</a:t>
            </a:r>
          </a:p>
          <a:p>
            <a:pPr lvl="4"/>
            <a:r>
              <a:rPr lang="en-US" dirty="0"/>
              <a:t>(*x).health or x-&gt;health	/* C/C++ */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A8723E3-C62D-4372-A5B7-F817763A1A22}" type="slidenum">
              <a:rPr lang="cs-CZ" smtClean="0"/>
              <a:pPr/>
              <a:t>5</a:t>
            </a:fld>
            <a:endParaRPr lang="cs-CZ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/>
              <a:t>NPRG041 Programming in C++ - 2019/2020 David Bednárek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346540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When variable is the object</a:t>
            </a:r>
          </a:p>
          <a:p>
            <a:pPr lvl="4"/>
            <a:r>
              <a:rPr lang="en-US" dirty="0"/>
              <a:t>Beast x, y;</a:t>
            </a:r>
          </a:p>
          <a:p>
            <a:pPr lvl="1"/>
            <a:r>
              <a:rPr lang="en-US" dirty="0"/>
              <a:t>What are the values now?</a:t>
            </a:r>
          </a:p>
          <a:p>
            <a:pPr lvl="2"/>
            <a:r>
              <a:rPr lang="en-US" dirty="0"/>
              <a:t>Defined by the default constructor Beast::Beast()</a:t>
            </a:r>
          </a:p>
          <a:p>
            <a:pPr lvl="4"/>
            <a:endParaRPr lang="cs-CZ" dirty="0"/>
          </a:p>
          <a:p>
            <a:pPr lvl="4"/>
            <a:endParaRPr lang="cs-CZ" dirty="0"/>
          </a:p>
          <a:p>
            <a:pPr lvl="4"/>
            <a:endParaRPr lang="en-US" dirty="0"/>
          </a:p>
          <a:p>
            <a:pPr lvl="4"/>
            <a:endParaRPr lang="en-US" dirty="0"/>
          </a:p>
          <a:p>
            <a:pPr lvl="4"/>
            <a:r>
              <a:rPr lang="en-US" dirty="0"/>
              <a:t>x = </a:t>
            </a:r>
            <a:r>
              <a:rPr lang="en-US" dirty="0" err="1"/>
              <a:t>create_beast</a:t>
            </a:r>
            <a:r>
              <a:rPr lang="en-US" dirty="0"/>
              <a:t>(100);</a:t>
            </a:r>
          </a:p>
          <a:p>
            <a:pPr lvl="4"/>
            <a:r>
              <a:rPr lang="en-US" dirty="0"/>
              <a:t>print(</a:t>
            </a:r>
            <a:r>
              <a:rPr lang="en-US" dirty="0" err="1"/>
              <a:t>x.health</a:t>
            </a:r>
            <a:r>
              <a:rPr lang="en-US" dirty="0"/>
              <a:t>);	// 100</a:t>
            </a:r>
          </a:p>
          <a:p>
            <a:pPr lvl="1"/>
            <a:r>
              <a:rPr lang="en-US" dirty="0"/>
              <a:t>Assignment copies x over the previous value of y</a:t>
            </a:r>
          </a:p>
          <a:p>
            <a:pPr lvl="4"/>
            <a:r>
              <a:rPr lang="en-US" dirty="0"/>
              <a:t>y = x;	</a:t>
            </a:r>
          </a:p>
          <a:p>
            <a:pPr lvl="4"/>
            <a:r>
              <a:rPr lang="en-US" dirty="0" err="1"/>
              <a:t>y.damage_yourself</a:t>
            </a:r>
            <a:r>
              <a:rPr lang="en-US" dirty="0"/>
              <a:t>(50);</a:t>
            </a:r>
          </a:p>
          <a:p>
            <a:pPr lvl="4"/>
            <a:r>
              <a:rPr lang="en-US" dirty="0"/>
              <a:t>print(</a:t>
            </a:r>
            <a:r>
              <a:rPr lang="en-US" dirty="0" err="1"/>
              <a:t>x.health</a:t>
            </a:r>
            <a:r>
              <a:rPr lang="en-US" dirty="0"/>
              <a:t>);	// </a:t>
            </a:r>
            <a:r>
              <a:rPr lang="en-US" dirty="0">
                <a:solidFill>
                  <a:srgbClr val="FF0000"/>
                </a:solidFill>
              </a:rPr>
              <a:t>100</a:t>
            </a:r>
          </a:p>
          <a:p>
            <a:pPr lvl="1"/>
            <a:r>
              <a:rPr lang="en-US" dirty="0"/>
              <a:t>Who will kill the Beasts?</a:t>
            </a:r>
          </a:p>
          <a:p>
            <a:pPr lvl="2"/>
            <a:r>
              <a:rPr lang="en-US" dirty="0"/>
              <a:t>The compiler takes care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quarter" idx="2"/>
          </p:nvPr>
        </p:nvSpPr>
        <p:spPr/>
        <p:txBody>
          <a:bodyPr>
            <a:normAutofit/>
          </a:bodyPr>
          <a:lstStyle/>
          <a:p>
            <a:r>
              <a:rPr lang="en-US" dirty="0"/>
              <a:t>When variable is a pointer</a:t>
            </a:r>
          </a:p>
          <a:p>
            <a:pPr lvl="1"/>
            <a:r>
              <a:rPr lang="en-US" dirty="0"/>
              <a:t>Raw (C) pointers</a:t>
            </a:r>
          </a:p>
          <a:p>
            <a:pPr lvl="4"/>
            <a:r>
              <a:rPr lang="en-US" dirty="0"/>
              <a:t>Beast </a:t>
            </a:r>
            <a:r>
              <a:rPr lang="en-US" b="1" dirty="0">
                <a:solidFill>
                  <a:srgbClr val="FF0000"/>
                </a:solidFill>
              </a:rPr>
              <a:t>*</a:t>
            </a:r>
            <a:r>
              <a:rPr lang="en-US" dirty="0"/>
              <a:t> x, </a:t>
            </a:r>
            <a:r>
              <a:rPr lang="en-US" b="1" dirty="0">
                <a:solidFill>
                  <a:srgbClr val="FF0000"/>
                </a:solidFill>
              </a:rPr>
              <a:t>*</a:t>
            </a:r>
            <a:r>
              <a:rPr lang="en-US" dirty="0"/>
              <a:t> y;</a:t>
            </a:r>
          </a:p>
          <a:p>
            <a:pPr lvl="2"/>
            <a:r>
              <a:rPr lang="en-US" dirty="0">
                <a:solidFill>
                  <a:srgbClr val="FF0000"/>
                </a:solidFill>
              </a:rPr>
              <a:t>Undefined</a:t>
            </a:r>
            <a:r>
              <a:rPr lang="en-US" dirty="0"/>
              <a:t> values now!</a:t>
            </a:r>
          </a:p>
          <a:p>
            <a:pPr lvl="1"/>
            <a:r>
              <a:rPr lang="en-US" dirty="0"/>
              <a:t>C++11 smart pointers</a:t>
            </a:r>
          </a:p>
          <a:p>
            <a:pPr lvl="4"/>
            <a:r>
              <a:rPr lang="en-US" dirty="0" err="1"/>
              <a:t>std</a:t>
            </a:r>
            <a:r>
              <a:rPr lang="en-US" dirty="0"/>
              <a:t>::</a:t>
            </a:r>
            <a:r>
              <a:rPr lang="en-US" dirty="0" err="1">
                <a:solidFill>
                  <a:srgbClr val="FF0000"/>
                </a:solidFill>
              </a:rPr>
              <a:t>shared_ptr</a:t>
            </a:r>
            <a:r>
              <a:rPr lang="en-US" dirty="0"/>
              <a:t>&lt; Beast&gt; x, y;</a:t>
            </a:r>
          </a:p>
          <a:p>
            <a:pPr lvl="2"/>
            <a:r>
              <a:rPr lang="en-US" dirty="0"/>
              <a:t>Initialized as null pointers</a:t>
            </a:r>
          </a:p>
          <a:p>
            <a:pPr lvl="1"/>
            <a:r>
              <a:rPr lang="en-US" dirty="0"/>
              <a:t>Different syntax of member access!</a:t>
            </a:r>
          </a:p>
          <a:p>
            <a:pPr lvl="4"/>
            <a:r>
              <a:rPr lang="en-US" dirty="0"/>
              <a:t>x = </a:t>
            </a:r>
            <a:r>
              <a:rPr lang="en-US" dirty="0" err="1"/>
              <a:t>create_beast</a:t>
            </a:r>
            <a:r>
              <a:rPr lang="en-US" dirty="0"/>
              <a:t>(100);</a:t>
            </a:r>
          </a:p>
          <a:p>
            <a:pPr lvl="4"/>
            <a:r>
              <a:rPr lang="en-US" dirty="0"/>
              <a:t>print(x</a:t>
            </a:r>
            <a:r>
              <a:rPr lang="en-US" b="1" dirty="0">
                <a:solidFill>
                  <a:srgbClr val="FF0000"/>
                </a:solidFill>
              </a:rPr>
              <a:t>-&gt;</a:t>
            </a:r>
            <a:r>
              <a:rPr lang="en-US" dirty="0"/>
              <a:t>health);	// 100</a:t>
            </a:r>
          </a:p>
          <a:p>
            <a:pPr lvl="1"/>
            <a:r>
              <a:rPr lang="en-US" dirty="0"/>
              <a:t>Assignment creates a second link to the same object</a:t>
            </a:r>
          </a:p>
          <a:p>
            <a:pPr lvl="4"/>
            <a:r>
              <a:rPr lang="en-US" dirty="0"/>
              <a:t>y = x;</a:t>
            </a:r>
          </a:p>
          <a:p>
            <a:pPr lvl="4"/>
            <a:r>
              <a:rPr lang="en-US" dirty="0"/>
              <a:t>y</a:t>
            </a:r>
            <a:r>
              <a:rPr lang="en-US" b="1" dirty="0">
                <a:solidFill>
                  <a:srgbClr val="FF0000"/>
                </a:solidFill>
              </a:rPr>
              <a:t>-&gt;</a:t>
            </a:r>
            <a:r>
              <a:rPr lang="en-US" dirty="0" err="1"/>
              <a:t>damage_yourself</a:t>
            </a:r>
            <a:r>
              <a:rPr lang="en-US" dirty="0"/>
              <a:t>(50);</a:t>
            </a:r>
          </a:p>
          <a:p>
            <a:pPr lvl="4"/>
            <a:r>
              <a:rPr lang="en-US" dirty="0"/>
              <a:t>print(x</a:t>
            </a:r>
            <a:r>
              <a:rPr lang="en-US" b="1" dirty="0">
                <a:solidFill>
                  <a:srgbClr val="FF0000"/>
                </a:solidFill>
              </a:rPr>
              <a:t>-&gt;</a:t>
            </a:r>
            <a:r>
              <a:rPr lang="en-US" dirty="0"/>
              <a:t>health);	// </a:t>
            </a:r>
            <a:r>
              <a:rPr lang="en-US" dirty="0">
                <a:solidFill>
                  <a:srgbClr val="FF0000"/>
                </a:solidFill>
              </a:rPr>
              <a:t>50</a:t>
            </a:r>
          </a:p>
          <a:p>
            <a:pPr lvl="1"/>
            <a:r>
              <a:rPr lang="en-US" dirty="0"/>
              <a:t>Who will kill the Beast?</a:t>
            </a:r>
          </a:p>
          <a:p>
            <a:pPr lvl="2"/>
            <a:r>
              <a:rPr lang="en-US" dirty="0"/>
              <a:t>Raw (C) pointers:</a:t>
            </a:r>
          </a:p>
          <a:p>
            <a:pPr lvl="4"/>
            <a:r>
              <a:rPr lang="en-US" dirty="0">
                <a:solidFill>
                  <a:srgbClr val="FF0000"/>
                </a:solidFill>
              </a:rPr>
              <a:t>delete</a:t>
            </a:r>
            <a:r>
              <a:rPr lang="en-US" dirty="0"/>
              <a:t> x;	// or y, but </a:t>
            </a:r>
            <a:r>
              <a:rPr lang="en-US" dirty="0">
                <a:solidFill>
                  <a:srgbClr val="FF0000"/>
                </a:solidFill>
              </a:rPr>
              <a:t>not both</a:t>
            </a:r>
            <a:r>
              <a:rPr lang="en-US" dirty="0"/>
              <a:t>!</a:t>
            </a:r>
          </a:p>
          <a:p>
            <a:pPr lvl="2"/>
            <a:r>
              <a:rPr lang="en-US" dirty="0" err="1">
                <a:solidFill>
                  <a:srgbClr val="FF0000"/>
                </a:solidFill>
              </a:rPr>
              <a:t>shared_ptr</a:t>
            </a:r>
            <a:r>
              <a:rPr lang="en-US" dirty="0"/>
              <a:t> takes care by counting references (run-time cost!)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Value vs. pointer types in C++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6</a:t>
            </a:fld>
            <a:endParaRPr lang="cs-CZ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/>
              <a:t>NPRG041 Programming in C++ - 2019/2020 David Bednárek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656708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When variable is a reference</a:t>
            </a:r>
          </a:p>
          <a:p>
            <a:pPr lvl="4"/>
            <a:r>
              <a:rPr lang="en-US" dirty="0"/>
              <a:t>Beast </a:t>
            </a:r>
            <a:r>
              <a:rPr lang="en-US" dirty="0">
                <a:solidFill>
                  <a:srgbClr val="FF0000"/>
                </a:solidFill>
              </a:rPr>
              <a:t>&amp;</a:t>
            </a:r>
            <a:r>
              <a:rPr lang="en-US" dirty="0"/>
              <a:t> x = </a:t>
            </a:r>
            <a:r>
              <a:rPr lang="en-US" dirty="0" err="1"/>
              <a:t>some_beast</a:t>
            </a:r>
            <a:r>
              <a:rPr lang="en-US" dirty="0"/>
              <a:t>(100);</a:t>
            </a:r>
          </a:p>
          <a:p>
            <a:pPr lvl="4"/>
            <a:r>
              <a:rPr lang="en-US" dirty="0"/>
              <a:t>Beast </a:t>
            </a:r>
            <a:r>
              <a:rPr lang="en-US" dirty="0">
                <a:solidFill>
                  <a:srgbClr val="FF0000"/>
                </a:solidFill>
              </a:rPr>
              <a:t>&amp;</a:t>
            </a:r>
            <a:r>
              <a:rPr lang="en-US" dirty="0"/>
              <a:t> y2 = </a:t>
            </a:r>
            <a:r>
              <a:rPr lang="en-US" dirty="0" err="1"/>
              <a:t>some_beast</a:t>
            </a:r>
            <a:r>
              <a:rPr lang="en-US" dirty="0"/>
              <a:t>(200);</a:t>
            </a:r>
          </a:p>
          <a:p>
            <a:pPr lvl="2"/>
            <a:r>
              <a:rPr lang="en-US" dirty="0"/>
              <a:t>References must be initialized!</a:t>
            </a:r>
          </a:p>
          <a:p>
            <a:pPr lvl="2"/>
            <a:r>
              <a:rPr lang="en-US" dirty="0"/>
              <a:t>After initialization, references behave as if they were the objects</a:t>
            </a:r>
          </a:p>
          <a:p>
            <a:pPr lvl="1"/>
            <a:r>
              <a:rPr lang="en-US" dirty="0">
                <a:solidFill>
                  <a:srgbClr val="FF0000"/>
                </a:solidFill>
              </a:rPr>
              <a:t>Assignment copies </a:t>
            </a:r>
            <a:r>
              <a:rPr lang="en-US" dirty="0"/>
              <a:t>the object!</a:t>
            </a:r>
          </a:p>
          <a:p>
            <a:pPr lvl="4"/>
            <a:r>
              <a:rPr lang="en-US" dirty="0"/>
              <a:t>y2 = x;         </a:t>
            </a:r>
          </a:p>
          <a:p>
            <a:pPr lvl="2"/>
            <a:r>
              <a:rPr lang="en-US" dirty="0"/>
              <a:t>The effect of assignment is consistent with the syntax of member access</a:t>
            </a:r>
          </a:p>
          <a:p>
            <a:pPr lvl="4"/>
            <a:r>
              <a:rPr lang="en-US" dirty="0"/>
              <a:t>print(y2.health);	// 100</a:t>
            </a:r>
          </a:p>
          <a:p>
            <a:pPr lvl="4"/>
            <a:r>
              <a:rPr lang="en-US" dirty="0"/>
              <a:t>y2.damage_yourself(50);</a:t>
            </a:r>
          </a:p>
          <a:p>
            <a:pPr lvl="4"/>
            <a:r>
              <a:rPr lang="en-US" dirty="0"/>
              <a:t>print(</a:t>
            </a:r>
            <a:r>
              <a:rPr lang="en-US" dirty="0" err="1"/>
              <a:t>x.health</a:t>
            </a:r>
            <a:r>
              <a:rPr lang="en-US" dirty="0"/>
              <a:t>);		// </a:t>
            </a:r>
            <a:r>
              <a:rPr lang="en-US" dirty="0">
                <a:solidFill>
                  <a:srgbClr val="FF0000"/>
                </a:solidFill>
              </a:rPr>
              <a:t>100</a:t>
            </a:r>
          </a:p>
          <a:p>
            <a:pPr lvl="1"/>
            <a:r>
              <a:rPr lang="en-US" dirty="0"/>
              <a:t>Who will kill the Beasts?</a:t>
            </a:r>
          </a:p>
          <a:p>
            <a:pPr lvl="2"/>
            <a:r>
              <a:rPr lang="en-US" dirty="0">
                <a:solidFill>
                  <a:srgbClr val="FF0000"/>
                </a:solidFill>
              </a:rPr>
              <a:t>Someone else must own the Beasts</a:t>
            </a:r>
          </a:p>
          <a:p>
            <a:pPr lvl="2"/>
            <a:r>
              <a:rPr lang="en-US" dirty="0" err="1"/>
              <a:t>some_beast</a:t>
            </a:r>
            <a:r>
              <a:rPr lang="en-US" dirty="0"/>
              <a:t>() only makes it accessible by returning a reference</a:t>
            </a:r>
          </a:p>
          <a:p>
            <a:pPr lvl="3"/>
            <a:r>
              <a:rPr lang="en-US" dirty="0"/>
              <a:t>It must not kill them while the references are alive</a:t>
            </a:r>
          </a:p>
          <a:p>
            <a:pPr lvl="3"/>
            <a:r>
              <a:rPr lang="en-US" dirty="0"/>
              <a:t>That's why the name is not "create"</a:t>
            </a:r>
          </a:p>
          <a:p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When variable is a pointer</a:t>
            </a:r>
          </a:p>
          <a:p>
            <a:pPr lvl="4"/>
            <a:r>
              <a:rPr lang="en-US" dirty="0"/>
              <a:t>Beast </a:t>
            </a:r>
            <a:r>
              <a:rPr lang="en-US" b="1" dirty="0">
                <a:solidFill>
                  <a:srgbClr val="FF0000"/>
                </a:solidFill>
              </a:rPr>
              <a:t>*</a:t>
            </a:r>
            <a:r>
              <a:rPr lang="en-US" dirty="0"/>
              <a:t> x, </a:t>
            </a:r>
            <a:r>
              <a:rPr lang="en-US" b="1" dirty="0">
                <a:solidFill>
                  <a:srgbClr val="FF0000"/>
                </a:solidFill>
              </a:rPr>
              <a:t>*</a:t>
            </a:r>
            <a:r>
              <a:rPr lang="en-US" dirty="0"/>
              <a:t> y2;	// either </a:t>
            </a:r>
            <a:r>
              <a:rPr lang="en-US" dirty="0">
                <a:solidFill>
                  <a:srgbClr val="FF0000"/>
                </a:solidFill>
              </a:rPr>
              <a:t>raw</a:t>
            </a:r>
            <a:r>
              <a:rPr lang="en-US" dirty="0"/>
              <a:t> ...</a:t>
            </a:r>
          </a:p>
          <a:p>
            <a:pPr lvl="4"/>
            <a:r>
              <a:rPr lang="en-US" dirty="0"/>
              <a:t>std::</a:t>
            </a:r>
            <a:r>
              <a:rPr lang="en-US" dirty="0" err="1">
                <a:solidFill>
                  <a:srgbClr val="FF0000"/>
                </a:solidFill>
              </a:rPr>
              <a:t>shared_ptr</a:t>
            </a:r>
            <a:r>
              <a:rPr lang="en-US" dirty="0"/>
              <a:t>&lt; Beast&gt; x, y2;//or </a:t>
            </a:r>
            <a:r>
              <a:rPr lang="en-US" dirty="0">
                <a:solidFill>
                  <a:srgbClr val="FF0000"/>
                </a:solidFill>
              </a:rPr>
              <a:t>smart</a:t>
            </a:r>
          </a:p>
          <a:p>
            <a:pPr lvl="4"/>
            <a:r>
              <a:rPr lang="en-US" dirty="0"/>
              <a:t>x = </a:t>
            </a:r>
            <a:r>
              <a:rPr lang="en-US" dirty="0" err="1"/>
              <a:t>create_beast</a:t>
            </a:r>
            <a:r>
              <a:rPr lang="en-US" dirty="0"/>
              <a:t>(100);</a:t>
            </a:r>
          </a:p>
          <a:p>
            <a:pPr lvl="4"/>
            <a:r>
              <a:rPr lang="en-US" dirty="0"/>
              <a:t>y2 = </a:t>
            </a:r>
            <a:r>
              <a:rPr lang="en-US" dirty="0" err="1"/>
              <a:t>create_beast</a:t>
            </a:r>
            <a:r>
              <a:rPr lang="en-US" dirty="0"/>
              <a:t>(200);</a:t>
            </a:r>
          </a:p>
          <a:p>
            <a:pPr lvl="4"/>
            <a:endParaRPr lang="en-US" dirty="0"/>
          </a:p>
          <a:p>
            <a:pPr lvl="2"/>
            <a:r>
              <a:rPr lang="en-US" dirty="0"/>
              <a:t>For copying contents, * is needed</a:t>
            </a:r>
          </a:p>
          <a:p>
            <a:pPr lvl="4"/>
            <a:r>
              <a:rPr lang="en-US" dirty="0">
                <a:solidFill>
                  <a:srgbClr val="FF0000"/>
                </a:solidFill>
              </a:rPr>
              <a:t>*</a:t>
            </a:r>
            <a:r>
              <a:rPr lang="en-US" dirty="0" err="1"/>
              <a:t>y2</a:t>
            </a:r>
            <a:r>
              <a:rPr lang="en-US" dirty="0"/>
              <a:t> = </a:t>
            </a:r>
            <a:r>
              <a:rPr lang="en-US" dirty="0">
                <a:solidFill>
                  <a:srgbClr val="FF0000"/>
                </a:solidFill>
              </a:rPr>
              <a:t>*</a:t>
            </a:r>
            <a:r>
              <a:rPr lang="en-US" dirty="0"/>
              <a:t>x;	</a:t>
            </a:r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lvl="2"/>
            <a:r>
              <a:rPr lang="en-US" dirty="0"/>
              <a:t>Member access requires -&gt;</a:t>
            </a:r>
          </a:p>
          <a:p>
            <a:pPr lvl="4"/>
            <a:r>
              <a:rPr lang="en-US" dirty="0"/>
              <a:t>print(y2</a:t>
            </a:r>
            <a:r>
              <a:rPr lang="en-US" b="1" dirty="0">
                <a:solidFill>
                  <a:srgbClr val="FF0000"/>
                </a:solidFill>
              </a:rPr>
              <a:t>-&gt;</a:t>
            </a:r>
            <a:r>
              <a:rPr lang="en-US" dirty="0"/>
              <a:t>health);	// 100</a:t>
            </a:r>
          </a:p>
          <a:p>
            <a:pPr lvl="4"/>
            <a:r>
              <a:rPr lang="en-US" dirty="0"/>
              <a:t>y2</a:t>
            </a:r>
            <a:r>
              <a:rPr lang="en-US" b="1" dirty="0">
                <a:solidFill>
                  <a:srgbClr val="FF0000"/>
                </a:solidFill>
              </a:rPr>
              <a:t>-&gt;</a:t>
            </a:r>
            <a:r>
              <a:rPr lang="en-US" dirty="0" err="1"/>
              <a:t>damage_yourself</a:t>
            </a:r>
            <a:r>
              <a:rPr lang="en-US" dirty="0"/>
              <a:t>(50);</a:t>
            </a:r>
          </a:p>
          <a:p>
            <a:pPr lvl="4"/>
            <a:r>
              <a:rPr lang="en-US" dirty="0"/>
              <a:t>print(x</a:t>
            </a:r>
            <a:r>
              <a:rPr lang="en-US" b="1" dirty="0">
                <a:solidFill>
                  <a:srgbClr val="FF0000"/>
                </a:solidFill>
              </a:rPr>
              <a:t>-&gt;</a:t>
            </a:r>
            <a:r>
              <a:rPr lang="en-US" dirty="0"/>
              <a:t>health);	// </a:t>
            </a:r>
            <a:r>
              <a:rPr lang="en-US" dirty="0">
                <a:solidFill>
                  <a:srgbClr val="FF0000"/>
                </a:solidFill>
              </a:rPr>
              <a:t>100</a:t>
            </a:r>
          </a:p>
          <a:p>
            <a:pPr lvl="1"/>
            <a:r>
              <a:rPr lang="en-US" dirty="0"/>
              <a:t>Who will kill the Beasts?</a:t>
            </a:r>
          </a:p>
          <a:p>
            <a:pPr lvl="2"/>
            <a:r>
              <a:rPr lang="en-US" dirty="0"/>
              <a:t>Depends on the semantics of </a:t>
            </a:r>
            <a:r>
              <a:rPr lang="en-US" dirty="0" err="1"/>
              <a:t>create_beast</a:t>
            </a:r>
            <a:r>
              <a:rPr lang="en-US" dirty="0"/>
              <a:t>()</a:t>
            </a:r>
          </a:p>
          <a:p>
            <a:pPr lvl="2"/>
            <a:r>
              <a:rPr lang="en-US" dirty="0"/>
              <a:t>If it gives away ownership, the pointers will be responsible</a:t>
            </a:r>
          </a:p>
          <a:p>
            <a:pPr lvl="3"/>
            <a:r>
              <a:rPr lang="en-US" dirty="0"/>
              <a:t>difficult with raw (C) pointers</a:t>
            </a:r>
          </a:p>
          <a:p>
            <a:pPr lvl="3"/>
            <a:r>
              <a:rPr lang="en-US" dirty="0" err="1">
                <a:solidFill>
                  <a:srgbClr val="FF0000"/>
                </a:solidFill>
              </a:rPr>
              <a:t>shared_ptr</a:t>
            </a:r>
            <a:r>
              <a:rPr lang="en-US" dirty="0"/>
              <a:t> takes care</a:t>
            </a:r>
          </a:p>
          <a:p>
            <a:pPr lvl="2"/>
            <a:r>
              <a:rPr lang="en-US" dirty="0"/>
              <a:t>Otherwise, the creator must keep the object (or a pointer) and take care</a:t>
            </a:r>
          </a:p>
          <a:p>
            <a:pPr lvl="3"/>
            <a:r>
              <a:rPr lang="en-US" dirty="0"/>
              <a:t>It must not kill while the raw pointers are alive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 vs. pointer types in C++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7</a:t>
            </a:fld>
            <a:endParaRPr lang="cs-CZ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/>
              <a:t>NPRG041 Programming in C++ - 2019/2020 David Bednárek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206439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When variable is the object</a:t>
            </a:r>
          </a:p>
          <a:p>
            <a:pPr lvl="4"/>
            <a:r>
              <a:rPr lang="en-US" dirty="0"/>
              <a:t>Beast x, y;</a:t>
            </a:r>
          </a:p>
          <a:p>
            <a:pPr lvl="1"/>
            <a:r>
              <a:rPr lang="en-US" dirty="0"/>
              <a:t>What are the values now?</a:t>
            </a:r>
          </a:p>
          <a:p>
            <a:pPr lvl="2"/>
            <a:r>
              <a:rPr lang="en-US" dirty="0"/>
              <a:t>Defined by the default constructor Beast::Beast()</a:t>
            </a:r>
          </a:p>
          <a:p>
            <a:pPr lvl="4"/>
            <a:endParaRPr lang="cs-CZ" dirty="0"/>
          </a:p>
          <a:p>
            <a:pPr lvl="4"/>
            <a:endParaRPr lang="en-US" dirty="0"/>
          </a:p>
          <a:p>
            <a:pPr lvl="4"/>
            <a:r>
              <a:rPr lang="en-US" dirty="0"/>
              <a:t>x = </a:t>
            </a:r>
            <a:r>
              <a:rPr lang="en-US" dirty="0" err="1"/>
              <a:t>create_beast</a:t>
            </a:r>
            <a:r>
              <a:rPr lang="en-US" dirty="0"/>
              <a:t>(100);</a:t>
            </a:r>
          </a:p>
          <a:p>
            <a:pPr lvl="4"/>
            <a:r>
              <a:rPr lang="en-US" dirty="0"/>
              <a:t>print(</a:t>
            </a:r>
            <a:r>
              <a:rPr lang="en-US" dirty="0" err="1"/>
              <a:t>x.health</a:t>
            </a:r>
            <a:r>
              <a:rPr lang="en-US" dirty="0"/>
              <a:t>);	// 100</a:t>
            </a:r>
          </a:p>
          <a:p>
            <a:pPr lvl="4"/>
            <a:endParaRPr lang="en-US" dirty="0"/>
          </a:p>
          <a:p>
            <a:pPr lvl="4"/>
            <a:endParaRPr lang="en-US" dirty="0"/>
          </a:p>
          <a:p>
            <a:pPr lvl="1"/>
            <a:r>
              <a:rPr lang="en-US" dirty="0"/>
              <a:t>Assignment copies the object</a:t>
            </a:r>
          </a:p>
          <a:p>
            <a:pPr lvl="4"/>
            <a:r>
              <a:rPr lang="en-US" dirty="0"/>
              <a:t>y2 = x;	</a:t>
            </a:r>
          </a:p>
          <a:p>
            <a:pPr lvl="4"/>
            <a:r>
              <a:rPr lang="en-US" dirty="0"/>
              <a:t>y2.damage_yourself(50);</a:t>
            </a:r>
          </a:p>
          <a:p>
            <a:pPr lvl="4"/>
            <a:r>
              <a:rPr lang="en-US" dirty="0"/>
              <a:t>print(</a:t>
            </a:r>
            <a:r>
              <a:rPr lang="en-US" dirty="0" err="1"/>
              <a:t>x.health</a:t>
            </a:r>
            <a:r>
              <a:rPr lang="en-US" dirty="0"/>
              <a:t>);	// </a:t>
            </a:r>
            <a:r>
              <a:rPr lang="en-US" dirty="0">
                <a:solidFill>
                  <a:srgbClr val="FF0000"/>
                </a:solidFill>
              </a:rPr>
              <a:t>100</a:t>
            </a:r>
          </a:p>
          <a:p>
            <a:pPr lvl="4"/>
            <a:endParaRPr lang="en-US" dirty="0"/>
          </a:p>
          <a:p>
            <a:pPr lvl="4"/>
            <a:endParaRPr lang="en-US" dirty="0"/>
          </a:p>
          <a:p>
            <a:pPr lvl="4"/>
            <a:endParaRPr lang="en-US" dirty="0"/>
          </a:p>
          <a:p>
            <a:pPr lvl="4"/>
            <a:endParaRPr lang="en-US" dirty="0"/>
          </a:p>
          <a:p>
            <a:pPr lvl="4"/>
            <a:endParaRPr lang="en-US" dirty="0"/>
          </a:p>
          <a:p>
            <a:pPr lvl="1"/>
            <a:r>
              <a:rPr lang="en-US" dirty="0"/>
              <a:t>Who will kill the Beasts?</a:t>
            </a:r>
          </a:p>
          <a:p>
            <a:pPr lvl="2"/>
            <a:r>
              <a:rPr lang="en-US" dirty="0"/>
              <a:t>The compiler takes care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quarter" idx="2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When variable is a reference</a:t>
            </a:r>
          </a:p>
          <a:p>
            <a:pPr lvl="1"/>
            <a:r>
              <a:rPr lang="en-US" dirty="0"/>
              <a:t>References </a:t>
            </a:r>
            <a:r>
              <a:rPr lang="en-US" dirty="0">
                <a:solidFill>
                  <a:srgbClr val="FF0000"/>
                </a:solidFill>
              </a:rPr>
              <a:t>must be initialized</a:t>
            </a:r>
            <a:r>
              <a:rPr lang="en-US" dirty="0"/>
              <a:t>!</a:t>
            </a:r>
          </a:p>
          <a:p>
            <a:pPr lvl="4"/>
            <a:r>
              <a:rPr lang="en-US" strike="dblStrike" dirty="0"/>
              <a:t>// Beast &amp; x, &amp; y;</a:t>
            </a:r>
          </a:p>
          <a:p>
            <a:pPr lvl="4"/>
            <a:r>
              <a:rPr lang="en-US" dirty="0"/>
              <a:t>Beast </a:t>
            </a:r>
            <a:r>
              <a:rPr lang="en-US" dirty="0">
                <a:solidFill>
                  <a:srgbClr val="FF0000"/>
                </a:solidFill>
              </a:rPr>
              <a:t>&amp;</a:t>
            </a:r>
            <a:r>
              <a:rPr lang="en-US" dirty="0"/>
              <a:t> x </a:t>
            </a:r>
            <a:r>
              <a:rPr lang="en-US" dirty="0">
                <a:solidFill>
                  <a:srgbClr val="FF0000"/>
                </a:solidFill>
              </a:rPr>
              <a:t>=</a:t>
            </a:r>
            <a:r>
              <a:rPr lang="en-US" dirty="0"/>
              <a:t> </a:t>
            </a:r>
            <a:r>
              <a:rPr lang="en-US" dirty="0" err="1"/>
              <a:t>some_beast</a:t>
            </a:r>
            <a:r>
              <a:rPr lang="en-US" dirty="0"/>
              <a:t>(100);</a:t>
            </a:r>
          </a:p>
          <a:p>
            <a:pPr lvl="2"/>
            <a:r>
              <a:rPr lang="en-US" dirty="0"/>
              <a:t>Initialization ensures that the reference points to something</a:t>
            </a:r>
          </a:p>
          <a:p>
            <a:pPr lvl="2"/>
            <a:r>
              <a:rPr lang="en-US" dirty="0"/>
              <a:t>The programmer can see that it is an initialization of a reference</a:t>
            </a:r>
          </a:p>
          <a:p>
            <a:pPr lvl="2"/>
            <a:r>
              <a:rPr lang="en-US" dirty="0"/>
              <a:t>References </a:t>
            </a:r>
            <a:r>
              <a:rPr lang="en-US" b="1" u="sng" dirty="0">
                <a:solidFill>
                  <a:srgbClr val="FF0000"/>
                </a:solidFill>
              </a:rPr>
              <a:t>cannot be redirected</a:t>
            </a:r>
            <a:endParaRPr lang="en-US" dirty="0"/>
          </a:p>
          <a:p>
            <a:pPr lvl="1"/>
            <a:r>
              <a:rPr lang="en-US" dirty="0"/>
              <a:t>References act as the objects</a:t>
            </a:r>
          </a:p>
          <a:p>
            <a:pPr lvl="4"/>
            <a:r>
              <a:rPr lang="en-US" dirty="0"/>
              <a:t>print(</a:t>
            </a:r>
            <a:r>
              <a:rPr lang="en-US" dirty="0" err="1"/>
              <a:t>x</a:t>
            </a:r>
            <a:r>
              <a:rPr lang="en-US" dirty="0" err="1">
                <a:solidFill>
                  <a:srgbClr val="FF0000"/>
                </a:solidFill>
              </a:rPr>
              <a:t>.</a:t>
            </a:r>
            <a:r>
              <a:rPr lang="en-US" dirty="0" err="1"/>
              <a:t>health</a:t>
            </a:r>
            <a:r>
              <a:rPr lang="en-US" dirty="0"/>
              <a:t>);	// 100</a:t>
            </a:r>
          </a:p>
          <a:p>
            <a:pPr lvl="1"/>
            <a:r>
              <a:rPr lang="en-US" dirty="0"/>
              <a:t>Assignment copies the object</a:t>
            </a:r>
          </a:p>
          <a:p>
            <a:pPr lvl="4"/>
            <a:r>
              <a:rPr lang="en-US" dirty="0"/>
              <a:t>Beast </a:t>
            </a:r>
            <a:r>
              <a:rPr lang="en-US" dirty="0">
                <a:solidFill>
                  <a:srgbClr val="FF0000"/>
                </a:solidFill>
              </a:rPr>
              <a:t>&amp;</a:t>
            </a:r>
            <a:r>
              <a:rPr lang="en-US" dirty="0"/>
              <a:t> y2 </a:t>
            </a:r>
            <a:r>
              <a:rPr lang="en-US" dirty="0">
                <a:solidFill>
                  <a:srgbClr val="FF0000"/>
                </a:solidFill>
              </a:rPr>
              <a:t>=</a:t>
            </a:r>
            <a:r>
              <a:rPr lang="en-US" dirty="0"/>
              <a:t> </a:t>
            </a:r>
            <a:r>
              <a:rPr lang="en-US" dirty="0" err="1"/>
              <a:t>some_beast</a:t>
            </a:r>
            <a:r>
              <a:rPr lang="en-US" dirty="0"/>
              <a:t>(200);</a:t>
            </a:r>
          </a:p>
          <a:p>
            <a:pPr lvl="4"/>
            <a:r>
              <a:rPr lang="en-US" dirty="0"/>
              <a:t>y2 </a:t>
            </a:r>
            <a:r>
              <a:rPr lang="en-US" dirty="0">
                <a:solidFill>
                  <a:srgbClr val="FF0000"/>
                </a:solidFill>
              </a:rPr>
              <a:t>=</a:t>
            </a:r>
            <a:r>
              <a:rPr lang="en-US" dirty="0"/>
              <a:t> x;         // </a:t>
            </a:r>
            <a:r>
              <a:rPr lang="en-US" dirty="0">
                <a:solidFill>
                  <a:srgbClr val="FF0000"/>
                </a:solidFill>
              </a:rPr>
              <a:t>copy of contents</a:t>
            </a:r>
          </a:p>
          <a:p>
            <a:pPr lvl="4"/>
            <a:r>
              <a:rPr lang="en-US" dirty="0"/>
              <a:t>print(y2</a:t>
            </a:r>
            <a:r>
              <a:rPr lang="en-US" dirty="0">
                <a:solidFill>
                  <a:srgbClr val="FF0000"/>
                </a:solidFill>
              </a:rPr>
              <a:t>.</a:t>
            </a:r>
            <a:r>
              <a:rPr lang="en-US" dirty="0"/>
              <a:t>health);	// </a:t>
            </a:r>
            <a:r>
              <a:rPr lang="en-US" dirty="0">
                <a:solidFill>
                  <a:srgbClr val="FF0000"/>
                </a:solidFill>
              </a:rPr>
              <a:t>100</a:t>
            </a:r>
          </a:p>
          <a:p>
            <a:pPr lvl="1"/>
            <a:r>
              <a:rPr lang="en-US" dirty="0"/>
              <a:t>For references, </a:t>
            </a:r>
            <a:r>
              <a:rPr lang="en-US" b="1" u="sng" dirty="0">
                <a:solidFill>
                  <a:srgbClr val="FF0000"/>
                </a:solidFill>
              </a:rPr>
              <a:t>initialization is different from assignment</a:t>
            </a:r>
          </a:p>
          <a:p>
            <a:pPr lvl="4"/>
            <a:r>
              <a:rPr lang="en-US" dirty="0"/>
              <a:t>Beast </a:t>
            </a:r>
            <a:r>
              <a:rPr lang="en-US" dirty="0">
                <a:solidFill>
                  <a:srgbClr val="FF0000"/>
                </a:solidFill>
              </a:rPr>
              <a:t>&amp;</a:t>
            </a:r>
            <a:r>
              <a:rPr lang="en-US" dirty="0"/>
              <a:t> y </a:t>
            </a:r>
            <a:r>
              <a:rPr lang="en-US" dirty="0">
                <a:solidFill>
                  <a:srgbClr val="FF0000"/>
                </a:solidFill>
              </a:rPr>
              <a:t>=</a:t>
            </a:r>
            <a:r>
              <a:rPr lang="en-US" dirty="0"/>
              <a:t> x;	// </a:t>
            </a:r>
            <a:r>
              <a:rPr lang="en-US" dirty="0">
                <a:solidFill>
                  <a:srgbClr val="FF0000"/>
                </a:solidFill>
              </a:rPr>
              <a:t>shared reference</a:t>
            </a:r>
          </a:p>
          <a:p>
            <a:pPr lvl="4"/>
            <a:r>
              <a:rPr lang="en-US" dirty="0" err="1"/>
              <a:t>y</a:t>
            </a:r>
            <a:r>
              <a:rPr lang="en-US" dirty="0" err="1">
                <a:solidFill>
                  <a:srgbClr val="FF0000"/>
                </a:solidFill>
              </a:rPr>
              <a:t>.</a:t>
            </a:r>
            <a:r>
              <a:rPr lang="en-US" dirty="0" err="1"/>
              <a:t>damage_yourself</a:t>
            </a:r>
            <a:r>
              <a:rPr lang="en-US" dirty="0"/>
              <a:t>(50);</a:t>
            </a:r>
          </a:p>
          <a:p>
            <a:pPr lvl="4"/>
            <a:r>
              <a:rPr lang="en-US" dirty="0"/>
              <a:t>print(</a:t>
            </a:r>
            <a:r>
              <a:rPr lang="en-US" dirty="0" err="1"/>
              <a:t>x</a:t>
            </a:r>
            <a:r>
              <a:rPr lang="en-US" dirty="0" err="1">
                <a:solidFill>
                  <a:srgbClr val="FF0000"/>
                </a:solidFill>
              </a:rPr>
              <a:t>.</a:t>
            </a:r>
            <a:r>
              <a:rPr lang="en-US" dirty="0" err="1"/>
              <a:t>health</a:t>
            </a:r>
            <a:r>
              <a:rPr lang="en-US" dirty="0"/>
              <a:t>);	// </a:t>
            </a:r>
            <a:r>
              <a:rPr lang="en-US" dirty="0">
                <a:solidFill>
                  <a:srgbClr val="FF0000"/>
                </a:solidFill>
              </a:rPr>
              <a:t>50</a:t>
            </a:r>
          </a:p>
          <a:p>
            <a:pPr lvl="1"/>
            <a:r>
              <a:rPr lang="en-US" dirty="0"/>
              <a:t>Who will kill the Beast?</a:t>
            </a:r>
          </a:p>
          <a:p>
            <a:pPr lvl="2"/>
            <a:r>
              <a:rPr lang="en-US" dirty="0"/>
              <a:t>The references cannot kill!</a:t>
            </a:r>
          </a:p>
          <a:p>
            <a:pPr lvl="4"/>
            <a:r>
              <a:rPr lang="en-US" strike="dblStrike" dirty="0"/>
              <a:t>// delete &amp;x;</a:t>
            </a:r>
          </a:p>
          <a:p>
            <a:pPr lvl="2"/>
            <a:r>
              <a:rPr lang="en-US" dirty="0"/>
              <a:t>Someone else must own the Beast</a:t>
            </a:r>
          </a:p>
          <a:p>
            <a:pPr lvl="2"/>
            <a:r>
              <a:rPr lang="en-US" dirty="0" err="1"/>
              <a:t>some_beast</a:t>
            </a:r>
            <a:r>
              <a:rPr lang="en-US" dirty="0"/>
              <a:t>() only makes it accessible by returning a reference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Value vs. reference types in C++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8</a:t>
            </a:fld>
            <a:endParaRPr lang="cs-CZ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/>
              <a:t>NPRG041 Programming in C++ - 2019/2020 David Bednárek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393262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Value vs. reference types in C++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71438" y="458788"/>
            <a:ext cx="9001125" cy="5940425"/>
          </a:xfrm>
        </p:spPr>
        <p:txBody>
          <a:bodyPr>
            <a:normAutofit/>
          </a:bodyPr>
          <a:lstStyle/>
          <a:p>
            <a:r>
              <a:rPr lang="en-US" dirty="0"/>
              <a:t>Variable may be an object with complex behavior</a:t>
            </a:r>
          </a:p>
          <a:p>
            <a:pPr lvl="1"/>
            <a:r>
              <a:rPr lang="en-US" dirty="0"/>
              <a:t>The object may contain a pointer to another object</a:t>
            </a:r>
          </a:p>
          <a:p>
            <a:pPr lvl="4"/>
            <a:r>
              <a:rPr lang="en-US" dirty="0" err="1"/>
              <a:t>BeastWrapper</a:t>
            </a:r>
            <a:r>
              <a:rPr lang="en-US" dirty="0"/>
              <a:t> x, y;</a:t>
            </a:r>
          </a:p>
          <a:p>
            <a:pPr lvl="4"/>
            <a:r>
              <a:rPr lang="en-US" dirty="0"/>
              <a:t>x = </a:t>
            </a:r>
            <a:r>
              <a:rPr lang="en-US" dirty="0" err="1"/>
              <a:t>create_beast</a:t>
            </a:r>
            <a:r>
              <a:rPr lang="en-US" dirty="0"/>
              <a:t>(100);</a:t>
            </a:r>
          </a:p>
          <a:p>
            <a:pPr lvl="4"/>
            <a:r>
              <a:rPr lang="en-US" dirty="0"/>
              <a:t>print(</a:t>
            </a:r>
            <a:r>
              <a:rPr lang="en-US" dirty="0" err="1"/>
              <a:t>x.health</a:t>
            </a:r>
            <a:r>
              <a:rPr lang="en-US" dirty="0"/>
              <a:t>);	// 100</a:t>
            </a:r>
          </a:p>
          <a:p>
            <a:pPr lvl="1"/>
            <a:r>
              <a:rPr lang="en-US" dirty="0"/>
              <a:t>Assignment does what the author of the </a:t>
            </a:r>
            <a:r>
              <a:rPr lang="cs-CZ" dirty="0"/>
              <a:t>class</a:t>
            </a:r>
            <a:r>
              <a:rPr lang="en-US" dirty="0"/>
              <a:t> wanted</a:t>
            </a:r>
          </a:p>
          <a:p>
            <a:pPr lvl="2"/>
            <a:r>
              <a:rPr lang="en-US" dirty="0"/>
              <a:t>defined by </a:t>
            </a:r>
            <a:r>
              <a:rPr lang="en-US" dirty="0" err="1"/>
              <a:t>BeastWrapper</a:t>
            </a:r>
            <a:r>
              <a:rPr lang="en-US" dirty="0"/>
              <a:t>::operator=</a:t>
            </a:r>
          </a:p>
          <a:p>
            <a:pPr lvl="4"/>
            <a:r>
              <a:rPr lang="en-US" dirty="0"/>
              <a:t>y = x;					//</a:t>
            </a:r>
            <a:r>
              <a:rPr lang="cs-CZ" dirty="0"/>
              <a:t> ???</a:t>
            </a:r>
            <a:endParaRPr lang="en-US" dirty="0"/>
          </a:p>
          <a:p>
            <a:pPr lvl="4"/>
            <a:r>
              <a:rPr lang="en-US" dirty="0" err="1"/>
              <a:t>y.damage_yourself</a:t>
            </a:r>
            <a:r>
              <a:rPr lang="en-US" dirty="0"/>
              <a:t>(50);</a:t>
            </a:r>
          </a:p>
          <a:p>
            <a:pPr lvl="4"/>
            <a:r>
              <a:rPr lang="en-US" dirty="0"/>
              <a:t>print(</a:t>
            </a:r>
            <a:r>
              <a:rPr lang="en-US" dirty="0" err="1"/>
              <a:t>x.health</a:t>
            </a:r>
            <a:r>
              <a:rPr lang="en-US" dirty="0"/>
              <a:t>);		// ???</a:t>
            </a:r>
          </a:p>
          <a:p>
            <a:pPr lvl="1"/>
            <a:r>
              <a:rPr lang="cs-CZ" dirty="0"/>
              <a:t>C/C++ programmer</a:t>
            </a:r>
            <a:r>
              <a:rPr lang="en-US" dirty="0"/>
              <a:t>s</a:t>
            </a:r>
            <a:r>
              <a:rPr lang="cs-CZ" dirty="0"/>
              <a:t> </a:t>
            </a:r>
            <a:r>
              <a:rPr lang="en-US" dirty="0"/>
              <a:t>expect consistent behavior:</a:t>
            </a:r>
          </a:p>
          <a:p>
            <a:pPr lvl="2"/>
            <a:r>
              <a:rPr lang="en-US" dirty="0"/>
              <a:t>if members are accessed using '.', assignment shall copy contents</a:t>
            </a:r>
          </a:p>
          <a:p>
            <a:pPr lvl="4"/>
            <a:r>
              <a:rPr lang="en-US" dirty="0"/>
              <a:t>y = x;					//</a:t>
            </a:r>
            <a:r>
              <a:rPr lang="cs-CZ" dirty="0"/>
              <a:t> </a:t>
            </a:r>
            <a:r>
              <a:rPr lang="en-US" dirty="0"/>
              <a:t>copy contents</a:t>
            </a:r>
          </a:p>
          <a:p>
            <a:pPr lvl="4"/>
            <a:r>
              <a:rPr lang="en-US" dirty="0" err="1"/>
              <a:t>y.damage_yourself</a:t>
            </a:r>
            <a:r>
              <a:rPr lang="en-US" dirty="0"/>
              <a:t>(50);</a:t>
            </a:r>
          </a:p>
          <a:p>
            <a:pPr lvl="4"/>
            <a:r>
              <a:rPr lang="en-US" dirty="0"/>
              <a:t>print(</a:t>
            </a:r>
            <a:r>
              <a:rPr lang="en-US" dirty="0" err="1"/>
              <a:t>x.health</a:t>
            </a:r>
            <a:r>
              <a:rPr lang="en-US" dirty="0"/>
              <a:t>);		// 100</a:t>
            </a:r>
          </a:p>
          <a:p>
            <a:pPr lvl="2"/>
            <a:r>
              <a:rPr lang="en-US" dirty="0"/>
              <a:t>if members are accessed using '-&gt;', assignment shall share object</a:t>
            </a:r>
            <a:endParaRPr lang="cs-CZ" dirty="0"/>
          </a:p>
          <a:p>
            <a:pPr lvl="4"/>
            <a:r>
              <a:rPr lang="en-US" dirty="0"/>
              <a:t>y = x;					//</a:t>
            </a:r>
            <a:r>
              <a:rPr lang="cs-CZ" dirty="0"/>
              <a:t> </a:t>
            </a:r>
            <a:r>
              <a:rPr lang="en-US" dirty="0"/>
              <a:t>copy link</a:t>
            </a:r>
          </a:p>
          <a:p>
            <a:pPr lvl="4"/>
            <a:r>
              <a:rPr lang="en-US" dirty="0"/>
              <a:t>y-&gt;</a:t>
            </a:r>
            <a:r>
              <a:rPr lang="en-US" dirty="0" err="1"/>
              <a:t>damage_yourself</a:t>
            </a:r>
            <a:r>
              <a:rPr lang="en-US" dirty="0"/>
              <a:t>(50);</a:t>
            </a:r>
          </a:p>
          <a:p>
            <a:pPr lvl="4"/>
            <a:r>
              <a:rPr lang="en-US" dirty="0"/>
              <a:t>print(x-&gt;health);		// 50</a:t>
            </a:r>
          </a:p>
          <a:p>
            <a:pPr lvl="1"/>
            <a:r>
              <a:rPr lang="en-US" dirty="0"/>
              <a:t>Who will kill the Beast?</a:t>
            </a:r>
          </a:p>
          <a:p>
            <a:pPr lvl="2"/>
            <a:r>
              <a:rPr lang="en-US" dirty="0"/>
              <a:t>The destructor </a:t>
            </a:r>
            <a:r>
              <a:rPr lang="en-US" dirty="0" err="1"/>
              <a:t>BeastWrapper</a:t>
            </a:r>
            <a:r>
              <a:rPr lang="en-US" dirty="0"/>
              <a:t>::~</a:t>
            </a:r>
            <a:r>
              <a:rPr lang="en-US" dirty="0" err="1"/>
              <a:t>BeastWrapper</a:t>
            </a:r>
            <a:endParaRPr lang="en-US" dirty="0"/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A8723E3-C62D-4372-A5B7-F817763A1A22}" type="slidenum">
              <a:rPr lang="cs-CZ" smtClean="0"/>
              <a:pPr/>
              <a:t>9</a:t>
            </a:fld>
            <a:endParaRPr lang="cs-CZ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/>
              <a:t>NPRG041 Programming in C++ - 2019/2020 David Bednárek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102848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darkRGB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C00000"/>
      </a:accent1>
      <a:accent2>
        <a:srgbClr val="00B050"/>
      </a:accent2>
      <a:accent3>
        <a:srgbClr val="4472C4"/>
      </a:accent3>
      <a:accent4>
        <a:srgbClr val="FFC000"/>
      </a:accent4>
      <a:accent5>
        <a:srgbClr val="00B0F0"/>
      </a:accent5>
      <a:accent6>
        <a:srgbClr val="7030A0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1331</TotalTime>
  <Words>2235</Words>
  <Application>Microsoft Office PowerPoint</Application>
  <PresentationFormat>On-screen Show (4:3)</PresentationFormat>
  <Paragraphs>352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Consolas</vt:lpstr>
      <vt:lpstr>Tahoma</vt:lpstr>
      <vt:lpstr>Office Theme</vt:lpstr>
      <vt:lpstr>Values vs. references</vt:lpstr>
      <vt:lpstr>Value vs. reference types</vt:lpstr>
      <vt:lpstr>Immutable types</vt:lpstr>
      <vt:lpstr>std::string in C++</vt:lpstr>
      <vt:lpstr>Value vs. reference types</vt:lpstr>
      <vt:lpstr>Value vs. pointer types in C++</vt:lpstr>
      <vt:lpstr>Reference vs. pointer types in C++</vt:lpstr>
      <vt:lpstr>Value vs. reference types in C++</vt:lpstr>
      <vt:lpstr>Value vs. reference types in C++</vt:lpstr>
      <vt:lpstr>Value vs. reference types in C++</vt:lpstr>
      <vt:lpstr>Value vs. reference types in C++</vt:lpstr>
      <vt:lpstr>Value vs. reference types in C++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Programming in C++</dc:title>
  <dc:creator>David Bednárek</dc:creator>
  <cp:lastModifiedBy>David Bednárek</cp:lastModifiedBy>
  <cp:revision>54</cp:revision>
  <dcterms:created xsi:type="dcterms:W3CDTF">2020-09-28T08:40:12Z</dcterms:created>
  <dcterms:modified xsi:type="dcterms:W3CDTF">2025-10-13T08:35:10Z</dcterms:modified>
</cp:coreProperties>
</file>