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9" r:id="rId4"/>
    <p:sldId id="289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87" r:id="rId14"/>
    <p:sldId id="286" r:id="rId15"/>
    <p:sldId id="291" r:id="rId16"/>
    <p:sldId id="288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5" r:id="rId26"/>
    <p:sldId id="29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>
      <p:cViewPr varScale="1">
        <p:scale>
          <a:sx n="102" d="100"/>
          <a:sy n="102" d="100"/>
        </p:scale>
        <p:origin x="13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59085-33F3-4CD5-AA5F-DDE1106FAE1C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B599E-CA64-4345-8747-A4CA9CB276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589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17AF3C4-04E4-DA1E-40CD-E62715D5F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3428999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34" y="3602038"/>
            <a:ext cx="11880132" cy="306699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1721C-B707-5188-D835-F78A948182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2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 marL="1657350" indent="-285750">
              <a:buFont typeface="Arial" panose="020B0604020202020204" pitchFamily="34" charset="0"/>
              <a:buChar char="•"/>
              <a:defRPr lang="en-US" dirty="0" smtClean="0"/>
            </a:lvl4pPr>
            <a:lvl5pPr marL="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4DC66-FC57-BAF3-2928-18E2C45813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4840435-A6BB-4743-2855-F9F07891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60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CB699-BDFC-6F68-A0B3-8BE483C071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48328A8-6CB8-F48C-3E96-6CA75C6A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17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548968"/>
            <a:ext cx="6019800" cy="6309032"/>
          </a:xfrm>
        </p:spPr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 marL="1657350" indent="-285750">
              <a:buFont typeface="Arial" panose="020B0604020202020204" pitchFamily="34" charset="0"/>
              <a:buChar char="•"/>
              <a:defRPr lang="en-US" dirty="0" smtClean="0"/>
            </a:lvl4pPr>
            <a:lvl5pPr marL="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548968"/>
            <a:ext cx="6019800" cy="6309031"/>
          </a:xfrm>
        </p:spPr>
        <p:txBody>
          <a:bodyPr/>
          <a:lstStyle>
            <a:lvl4pPr marL="1657350" indent="-285750">
              <a:buFont typeface="Arial" panose="020B0604020202020204" pitchFamily="34" charset="0"/>
              <a:buChar char="•"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EAB83B0-7A58-3270-4AB9-FC7C1A6AC5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F2E98FD-C24A-7632-DAC2-AE0D3E7C6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94B17EA-FF5A-1B8E-3735-DD9AE7E8A125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548968"/>
            <a:ext cx="0" cy="6210069"/>
          </a:xfrm>
          <a:prstGeom prst="line">
            <a:avLst/>
          </a:prstGeom>
          <a:ln w="508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287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471586"/>
            <a:ext cx="5997574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25398" y="1308116"/>
            <a:ext cx="6022974" cy="5549883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4pPr marL="1657350" indent="-28575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80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025" y="490550"/>
            <a:ext cx="6022974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1346045"/>
            <a:ext cx="6019799" cy="5511954"/>
          </a:xfrm>
        </p:spPr>
        <p:txBody>
          <a:bodyPr/>
          <a:lstStyle>
            <a:lvl4pPr marL="1657350" indent="-285750">
              <a:buFont typeface="Arial" panose="020B0604020202020204" pitchFamily="34" charset="0"/>
              <a:buChar char="•"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E4E47-C47E-06B6-546F-9913B0E1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40E329E-06DA-3573-AF3E-310097759D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2E17BFD-BD28-30F9-EDD3-EE16884413A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548968"/>
            <a:ext cx="0" cy="6210069"/>
          </a:xfrm>
          <a:prstGeom prst="line">
            <a:avLst/>
          </a:prstGeom>
          <a:ln w="508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03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CABA8-4DFA-F11B-316D-560E72FE3E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D30919A-5668-ACD3-9CB5-F2B98F5E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9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20B8605-876D-C252-9F85-24F74050E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C96BB5-885F-AE5B-07F1-D8D9864FD5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8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43341" y="4725143"/>
            <a:ext cx="11905323" cy="2033887"/>
          </a:xfrm>
        </p:spPr>
        <p:txBody>
          <a:bodyPr/>
          <a:lstStyle>
            <a:lvl4pPr marL="1657350" indent="-285750">
              <a:buFont typeface="Arial" panose="020B0604020202020204" pitchFamily="34" charset="0"/>
              <a:buChar char="•"/>
              <a:defRPr/>
            </a:lvl4pPr>
            <a:lvl5pPr marL="0" indent="0">
              <a:buNone/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43341" y="4581128"/>
            <a:ext cx="11905323" cy="0"/>
          </a:xfrm>
          <a:prstGeom prst="line">
            <a:avLst/>
          </a:prstGeom>
          <a:ln w="508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8A872C-5925-46CF-3958-F5644E36CD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B4FA6F-15AF-DC80-8571-488C6934A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01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" y="458967"/>
            <a:ext cx="12191999" cy="639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657350" lvl="3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  <a:p>
            <a:pPr marL="0" lvl="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6060" y="0"/>
            <a:ext cx="605939" cy="4589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4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9" r:id="rId7"/>
    <p:sldLayoutId id="2147483690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sz="1800" b="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>
          <a:solidFill>
            <a:schemeClr val="accent2">
              <a:lumMod val="50000"/>
            </a:schemeClr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tackoverflow.com/questions/388242/the-definitive-c-book-guide-and-lis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isocpp/CppCoreGuidelines" TargetMode="External"/><Relationship Id="rId2" Type="http://schemas.openxmlformats.org/officeDocument/2006/relationships/hyperlink" Target="http://stackoverflow.com/questions/388242/the-definitive-c-book-guide-and-li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~$nprg041-20181.en.ppt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3428999"/>
          </a:xfrm>
        </p:spPr>
        <p:txBody>
          <a:bodyPr/>
          <a:lstStyle/>
          <a:p>
            <a:r>
              <a:rPr lang="en-US" dirty="0"/>
              <a:t>Programming in C++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34" y="3602038"/>
            <a:ext cx="11880132" cy="3066998"/>
          </a:xfrm>
        </p:spPr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 err="1"/>
              <a:t>árek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46273-A787-8E1A-A627-88B5159ED6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86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988840"/>
            <a:ext cx="12192000" cy="2880320"/>
          </a:xfrm>
        </p:spPr>
        <p:txBody>
          <a:bodyPr/>
          <a:lstStyle/>
          <a:p>
            <a:r>
              <a:rPr lang="en-US" dirty="0"/>
              <a:t>Major features specific for C++</a:t>
            </a:r>
            <a:br>
              <a:rPr lang="en-US" dirty="0"/>
            </a:br>
            <a:r>
              <a:rPr lang="en-US" dirty="0"/>
              <a:t>(compared to other modern languages)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6084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" y="458967"/>
            <a:ext cx="12191999" cy="63990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Archaic text-based system for publishing module interfaces</a:t>
            </a:r>
          </a:p>
          <a:p>
            <a:pPr lvl="1"/>
            <a:r>
              <a:rPr lang="en-US" dirty="0"/>
              <a:t>Will be (gradually) replaced by true modules defined in C++20</a:t>
            </a:r>
          </a:p>
          <a:p>
            <a:pPr lvl="2"/>
            <a:r>
              <a:rPr lang="en-US" dirty="0"/>
              <a:t>All major compilers (as of 2023) implement the modules in the language</a:t>
            </a:r>
          </a:p>
          <a:p>
            <a:pPr lvl="2"/>
            <a:r>
              <a:rPr lang="en-US" dirty="0"/>
              <a:t>The standard library implementations are not yet ready for the module interface</a:t>
            </a:r>
          </a:p>
          <a:p>
            <a:pPr lvl="1"/>
            <a:endParaRPr lang="en-US" dirty="0"/>
          </a:p>
          <a:p>
            <a:r>
              <a:rPr lang="en-US" dirty="0"/>
              <a:t>No 100%-reliable protections</a:t>
            </a:r>
          </a:p>
          <a:p>
            <a:pPr lvl="1"/>
            <a:r>
              <a:rPr lang="en-US" dirty="0"/>
              <a:t>Programmer’s mistakes may result in uncontrolled crashes</a:t>
            </a:r>
          </a:p>
          <a:p>
            <a:pPr lvl="1"/>
            <a:r>
              <a:rPr lang="en-US" dirty="0"/>
              <a:t>Hard crashes (invalid memory accesses) cannot be caught as exceptions</a:t>
            </a:r>
          </a:p>
          <a:p>
            <a:pPr lvl="2"/>
            <a:r>
              <a:rPr lang="en-US" dirty="0"/>
              <a:t>Some compilers can do it in some cases</a:t>
            </a:r>
          </a:p>
          <a:p>
            <a:pPr lvl="1"/>
            <a:endParaRPr lang="en-US" dirty="0"/>
          </a:p>
          <a:p>
            <a:r>
              <a:rPr lang="en-US" dirty="0"/>
              <a:t>Preference for value types</a:t>
            </a:r>
          </a:p>
          <a:p>
            <a:pPr lvl="1"/>
            <a:r>
              <a:rPr lang="en-US" dirty="0"/>
              <a:t>Similar to old languages, unlike any modern (imperative) language</a:t>
            </a:r>
          </a:p>
          <a:p>
            <a:pPr lvl="1"/>
            <a:r>
              <a:rPr lang="en-US" dirty="0"/>
              <a:t>Objects are often manipulated by copying/moving instead of sharing references to them</a:t>
            </a:r>
          </a:p>
          <a:p>
            <a:pPr lvl="1"/>
            <a:r>
              <a:rPr lang="en-US" dirty="0"/>
              <a:t>No implicit requirement for dynamic allocation</a:t>
            </a:r>
          </a:p>
          <a:p>
            <a:endParaRPr lang="en-US" dirty="0"/>
          </a:p>
          <a:p>
            <a:r>
              <a:rPr lang="en-US" dirty="0"/>
              <a:t>No garbage collector</a:t>
            </a:r>
          </a:p>
          <a:p>
            <a:pPr lvl="1"/>
            <a:r>
              <a:rPr lang="en-US" dirty="0"/>
              <a:t>Approximated by smart pointers since C++11</a:t>
            </a:r>
          </a:p>
          <a:p>
            <a:pPr lvl="2"/>
            <a:r>
              <a:rPr lang="en-US" dirty="0"/>
              <a:t>Safety still dependent on programmer's discipline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beginners)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" y="458967"/>
            <a:ext cx="12191999" cy="6399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 makes it easy to shoot yourself in the foot;</a:t>
            </a:r>
            <a:br>
              <a:rPr lang="en-US" dirty="0"/>
            </a:br>
            <a:r>
              <a:rPr lang="en-US" dirty="0"/>
              <a:t>C++ makes it harder, but when you do it blows your whole leg off.</a:t>
            </a:r>
          </a:p>
          <a:p>
            <a:pPr lvl="1"/>
            <a:r>
              <a:rPr lang="en-US" dirty="0"/>
              <a:t>Bjarne </a:t>
            </a:r>
            <a:r>
              <a:rPr lang="en-US" dirty="0" err="1"/>
              <a:t>Stroustrup</a:t>
            </a:r>
            <a:r>
              <a:rPr lang="en-US" dirty="0"/>
              <a:t>, creator of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beginners)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18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370EBB-251B-A377-FAC6-1ED380C66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471586"/>
            <a:ext cx="5997574" cy="823912"/>
          </a:xfrm>
        </p:spPr>
        <p:txBody>
          <a:bodyPr>
            <a:normAutofit/>
          </a:bodyPr>
          <a:lstStyle/>
          <a:p>
            <a:r>
              <a:rPr lang="en-US" dirty="0"/>
              <a:t>java/C#/...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-25398" y="1308116"/>
            <a:ext cx="6022974" cy="554988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T v = new T(/*...*/);</a:t>
            </a:r>
          </a:p>
          <a:p>
            <a:pPr lvl="4"/>
            <a:r>
              <a:rPr lang="en-US" dirty="0"/>
              <a:t>		// v is a reference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(v);</a:t>
            </a:r>
          </a:p>
          <a:p>
            <a:pPr lvl="4"/>
            <a:r>
              <a:rPr lang="en-US" dirty="0"/>
              <a:t>		// the reference is passed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Do we really need dynamic allocation here?</a:t>
            </a:r>
          </a:p>
          <a:p>
            <a:pPr lvl="2"/>
            <a:r>
              <a:rPr lang="en-US" dirty="0"/>
              <a:t>Probably not, but...</a:t>
            </a:r>
          </a:p>
          <a:p>
            <a:pPr lvl="2"/>
            <a:r>
              <a:rPr lang="en-US" dirty="0"/>
              <a:t>... what if </a:t>
            </a:r>
            <a:r>
              <a:rPr lang="en-US" dirty="0" err="1"/>
              <a:t>do_it</a:t>
            </a:r>
            <a:r>
              <a:rPr lang="en-US" dirty="0"/>
              <a:t> stores a copy of the reference somewhere</a:t>
            </a:r>
          </a:p>
          <a:p>
            <a:pPr lvl="1"/>
            <a:r>
              <a:rPr lang="en-US" dirty="0"/>
              <a:t>Programmers don't care</a:t>
            </a:r>
          </a:p>
          <a:p>
            <a:pPr lvl="2"/>
            <a:r>
              <a:rPr lang="en-US" dirty="0"/>
              <a:t>The language enforces the use of new</a:t>
            </a:r>
          </a:p>
          <a:p>
            <a:pPr lvl="2"/>
            <a:r>
              <a:rPr lang="en-US" dirty="0"/>
              <a:t>Advanced compilers (escape analysis) may sometimes detect that dynamic allocation is not needed</a:t>
            </a:r>
          </a:p>
          <a:p>
            <a:pPr lvl="3"/>
            <a:r>
              <a:rPr lang="en-US" dirty="0"/>
              <a:t>The code is then converted into an equivalent of the C++ value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B3B0342-B578-74BF-8F0C-3F84B6452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490550"/>
            <a:ext cx="6022974" cy="823912"/>
          </a:xfrm>
        </p:spPr>
        <p:txBody>
          <a:bodyPr>
            <a:normAutofit/>
          </a:bodyPr>
          <a:lstStyle/>
          <a:p>
            <a:r>
              <a:rPr lang="en-US" dirty="0"/>
              <a:t>modern C++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BF38FB-7630-692B-5D68-3E97EB818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346045"/>
            <a:ext cx="6019799" cy="551195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Value-based approach</a:t>
            </a:r>
          </a:p>
          <a:p>
            <a:pPr lvl="1"/>
            <a:endParaRPr lang="en-US" dirty="0"/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T v(/*...*/);</a:t>
            </a:r>
          </a:p>
          <a:p>
            <a:pPr lvl="4"/>
            <a:r>
              <a:rPr lang="en-US" dirty="0"/>
              <a:t>		// v is the object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(v);</a:t>
            </a:r>
          </a:p>
          <a:p>
            <a:pPr lvl="4"/>
            <a:r>
              <a:rPr lang="en-US" dirty="0"/>
              <a:t>		// usually passed by reference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  <a:p>
            <a:pPr lvl="1"/>
            <a:r>
              <a:rPr lang="en-US" dirty="0" err="1"/>
              <a:t>do_it</a:t>
            </a:r>
            <a:r>
              <a:rPr lang="en-US" dirty="0"/>
              <a:t> shall not store the reference to v anywhere</a:t>
            </a:r>
          </a:p>
          <a:p>
            <a:pPr lvl="2"/>
            <a:r>
              <a:rPr lang="en-US" dirty="0"/>
              <a:t>if it does, the program will probably crash later</a:t>
            </a:r>
          </a:p>
          <a:p>
            <a:pPr lvl="2"/>
            <a:r>
              <a:rPr lang="en-US" dirty="0"/>
              <a:t>see "Shooting in one's foot"</a:t>
            </a:r>
          </a:p>
          <a:p>
            <a:pPr lvl="1"/>
            <a:r>
              <a:rPr lang="en-US" dirty="0"/>
              <a:t>C++ conventions include this:</a:t>
            </a:r>
          </a:p>
          <a:p>
            <a:pPr lvl="2"/>
            <a:r>
              <a:rPr lang="en-US" dirty="0"/>
              <a:t>If an object is passed by reference to a function, the function must stop using the reference upon its exit</a:t>
            </a:r>
          </a:p>
          <a:p>
            <a:pPr lvl="2"/>
            <a:r>
              <a:rPr lang="en-US" dirty="0"/>
              <a:t>technically, </a:t>
            </a:r>
            <a:r>
              <a:rPr lang="en-US" dirty="0" err="1"/>
              <a:t>do_it</a:t>
            </a:r>
            <a:r>
              <a:rPr lang="en-US" dirty="0"/>
              <a:t> can store the reference (e.g. in a static variable), but it requires ugly code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beginners)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731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370EBB-251B-A377-FAC6-1ED380C66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471586"/>
            <a:ext cx="5997574" cy="823912"/>
          </a:xfrm>
        </p:spPr>
        <p:txBody>
          <a:bodyPr>
            <a:normAutofit/>
          </a:bodyPr>
          <a:lstStyle/>
          <a:p>
            <a:r>
              <a:rPr lang="en-US" dirty="0"/>
              <a:t>java/C#/...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-25398" y="1308116"/>
            <a:ext cx="6022974" cy="554988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T v = new T(/*...*/);</a:t>
            </a:r>
          </a:p>
          <a:p>
            <a:pPr lvl="4"/>
            <a:r>
              <a:rPr lang="en-US" dirty="0"/>
              <a:t>		// v is a reference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(v);</a:t>
            </a:r>
          </a:p>
          <a:p>
            <a:pPr lvl="4"/>
            <a:r>
              <a:rPr lang="en-US" dirty="0"/>
              <a:t>		// the reference is passed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Do we really need dynamic allocation here?</a:t>
            </a:r>
          </a:p>
          <a:p>
            <a:pPr lvl="2"/>
            <a:r>
              <a:rPr lang="en-US" dirty="0"/>
              <a:t>Probably not, but...</a:t>
            </a:r>
          </a:p>
          <a:p>
            <a:pPr lvl="2"/>
            <a:r>
              <a:rPr lang="en-US" dirty="0"/>
              <a:t>... what if </a:t>
            </a:r>
            <a:r>
              <a:rPr lang="en-US" dirty="0" err="1"/>
              <a:t>do_it</a:t>
            </a:r>
            <a:r>
              <a:rPr lang="en-US" dirty="0"/>
              <a:t> stores a copy of the reference somewhere</a:t>
            </a:r>
          </a:p>
          <a:p>
            <a:pPr lvl="1"/>
            <a:r>
              <a:rPr lang="en-US" dirty="0"/>
              <a:t>Programmers don't care</a:t>
            </a:r>
          </a:p>
          <a:p>
            <a:pPr lvl="2"/>
            <a:r>
              <a:rPr lang="en-US" dirty="0"/>
              <a:t>The language enforces the use of new</a:t>
            </a:r>
          </a:p>
          <a:p>
            <a:pPr lvl="2"/>
            <a:r>
              <a:rPr lang="en-US" dirty="0"/>
              <a:t>Advanced compilers (escape analysis) may sometimes detect that dynamic allocation is not needed</a:t>
            </a:r>
          </a:p>
          <a:p>
            <a:pPr lvl="3"/>
            <a:r>
              <a:rPr lang="en-US" dirty="0"/>
              <a:t>The code is then converted into an equivalent of the C++ value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B3B0342-B578-74BF-8F0C-3F84B6452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490550"/>
            <a:ext cx="6022974" cy="823912"/>
          </a:xfrm>
        </p:spPr>
        <p:txBody>
          <a:bodyPr>
            <a:normAutofit/>
          </a:bodyPr>
          <a:lstStyle/>
          <a:p>
            <a:r>
              <a:rPr lang="en-US" dirty="0"/>
              <a:t>modern C++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BF38FB-7630-692B-5D68-3E97EB818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346045"/>
            <a:ext cx="6019799" cy="551195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Smart pointers</a:t>
            </a:r>
          </a:p>
          <a:p>
            <a:pPr lvl="1"/>
            <a:endParaRPr lang="en-US" dirty="0"/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	auto v =</a:t>
            </a:r>
          </a:p>
          <a:p>
            <a:pPr lvl="4"/>
            <a:r>
              <a:rPr lang="en-US" dirty="0"/>
              <a:t>       std::</a:t>
            </a:r>
            <a:r>
              <a:rPr lang="en-US" dirty="0" err="1"/>
              <a:t>make_unique</a:t>
            </a:r>
            <a:r>
              <a:rPr lang="en-US" dirty="0"/>
              <a:t>&lt;T&gt;(/*...*/);</a:t>
            </a:r>
          </a:p>
          <a:p>
            <a:pPr lvl="4"/>
            <a:r>
              <a:rPr lang="en-US" dirty="0"/>
              <a:t>		// v is a smart pointer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(std::move(v));</a:t>
            </a:r>
          </a:p>
          <a:p>
            <a:pPr lvl="4"/>
            <a:r>
              <a:rPr lang="en-US" dirty="0"/>
              <a:t>		// ownership of the object</a:t>
            </a:r>
          </a:p>
          <a:p>
            <a:pPr lvl="4"/>
            <a:r>
              <a:rPr lang="en-US" dirty="0"/>
              <a:t>		// transferred to </a:t>
            </a:r>
            <a:r>
              <a:rPr lang="en-US" dirty="0" err="1"/>
              <a:t>do_it</a:t>
            </a:r>
            <a:endParaRPr lang="en-US" dirty="0"/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If we really need to store a reference to v forever</a:t>
            </a:r>
          </a:p>
          <a:p>
            <a:pPr lvl="2"/>
            <a:r>
              <a:rPr lang="en-US" dirty="0"/>
              <a:t>Dynamic allocation required</a:t>
            </a:r>
          </a:p>
          <a:p>
            <a:pPr lvl="2"/>
            <a:r>
              <a:rPr lang="en-US" dirty="0"/>
              <a:t>Wrapped into smart-pointers</a:t>
            </a:r>
          </a:p>
          <a:p>
            <a:pPr lvl="1"/>
            <a:r>
              <a:rPr lang="en-US" dirty="0"/>
              <a:t>Passing smart pointers around often requires special syntax</a:t>
            </a:r>
          </a:p>
          <a:p>
            <a:pPr lvl="2"/>
            <a:r>
              <a:rPr lang="en-US" dirty="0"/>
              <a:t>It acts as a warning to readers</a:t>
            </a:r>
          </a:p>
          <a:p>
            <a:pPr lvl="2"/>
            <a:r>
              <a:rPr lang="en-US" dirty="0"/>
              <a:t>It is far more complex than java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beginners)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8492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370EBB-251B-A377-FAC6-1ED380C66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471586"/>
            <a:ext cx="5997574" cy="823912"/>
          </a:xfrm>
        </p:spPr>
        <p:txBody>
          <a:bodyPr>
            <a:normAutofit/>
          </a:bodyPr>
          <a:lstStyle/>
          <a:p>
            <a:r>
              <a:rPr lang="en-US" dirty="0"/>
              <a:t>Value-based approach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-25398" y="1308116"/>
            <a:ext cx="6022974" cy="5549883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Suitable function declaration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do_it</a:t>
            </a:r>
            <a:r>
              <a:rPr lang="en-US" dirty="0"/>
              <a:t>(T &amp; p);</a:t>
            </a:r>
          </a:p>
          <a:p>
            <a:pPr lvl="2"/>
            <a:r>
              <a:rPr lang="en-US" dirty="0"/>
              <a:t>or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do_it</a:t>
            </a:r>
            <a:r>
              <a:rPr lang="en-US" dirty="0"/>
              <a:t>(const T &amp; p);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Usage</a:t>
            </a:r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T v(/*...*/);</a:t>
            </a:r>
          </a:p>
          <a:p>
            <a:pPr lvl="4"/>
            <a:r>
              <a:rPr lang="en-US" dirty="0"/>
              <a:t>		// v is the object</a:t>
            </a:r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(v);</a:t>
            </a:r>
          </a:p>
          <a:p>
            <a:pPr lvl="4"/>
            <a:r>
              <a:rPr lang="en-US" dirty="0"/>
              <a:t>		// usually passed by reference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C++ conventions include this:</a:t>
            </a:r>
          </a:p>
          <a:p>
            <a:pPr lvl="2"/>
            <a:r>
              <a:rPr lang="en-US" dirty="0"/>
              <a:t>If an object is passed by reference to a function, the function must stop using the reference upon its exit</a:t>
            </a:r>
          </a:p>
          <a:p>
            <a:pPr lvl="1"/>
            <a:r>
              <a:rPr lang="en-US" dirty="0"/>
              <a:t>This is NOT enforced by the language itself</a:t>
            </a:r>
          </a:p>
          <a:p>
            <a:pPr lvl="2"/>
            <a:r>
              <a:rPr lang="en-US" dirty="0"/>
              <a:t>technically, </a:t>
            </a:r>
            <a:r>
              <a:rPr lang="en-US" dirty="0" err="1"/>
              <a:t>do_it</a:t>
            </a:r>
            <a:r>
              <a:rPr lang="en-US" dirty="0"/>
              <a:t> can store the reference (e.g. in a static variable), but it requires unusual code</a:t>
            </a:r>
          </a:p>
          <a:p>
            <a:pPr lvl="4"/>
            <a:r>
              <a:rPr lang="en-US" dirty="0"/>
              <a:t>T * g = </a:t>
            </a:r>
            <a:r>
              <a:rPr lang="en-US" dirty="0" err="1"/>
              <a:t>nullptr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do_it</a:t>
            </a:r>
            <a:r>
              <a:rPr lang="en-US" dirty="0"/>
              <a:t>(T &amp; p) { g = &amp;p; }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B3B0342-B578-74BF-8F0C-3F84B6452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490550"/>
            <a:ext cx="6022974" cy="823912"/>
          </a:xfrm>
        </p:spPr>
        <p:txBody>
          <a:bodyPr>
            <a:normAutofit/>
          </a:bodyPr>
          <a:lstStyle/>
          <a:p>
            <a:r>
              <a:rPr lang="en-US" dirty="0"/>
              <a:t>Smart pointers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BF38FB-7630-692B-5D68-3E97EB818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346045"/>
            <a:ext cx="6019799" cy="5511954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Suitable function declaration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do_it</a:t>
            </a:r>
            <a:r>
              <a:rPr lang="en-US" dirty="0"/>
              <a:t>(std::</a:t>
            </a:r>
            <a:r>
              <a:rPr lang="en-US" dirty="0" err="1"/>
              <a:t>unique_ptr</a:t>
            </a:r>
            <a:r>
              <a:rPr lang="en-US" dirty="0"/>
              <a:t>&lt;T&gt; p);</a:t>
            </a:r>
          </a:p>
          <a:p>
            <a:pPr lvl="2"/>
            <a:r>
              <a:rPr lang="en-US" dirty="0"/>
              <a:t>or</a:t>
            </a:r>
          </a:p>
          <a:p>
            <a:pPr lvl="4"/>
            <a:r>
              <a:rPr lang="en-US" dirty="0"/>
              <a:t>void </a:t>
            </a:r>
            <a:r>
              <a:rPr lang="en-US" dirty="0" err="1"/>
              <a:t>do_it</a:t>
            </a:r>
            <a:r>
              <a:rPr lang="en-US" dirty="0"/>
              <a:t>(std::</a:t>
            </a:r>
            <a:r>
              <a:rPr lang="en-US" dirty="0" err="1"/>
              <a:t>unique_ptr</a:t>
            </a:r>
            <a:r>
              <a:rPr lang="en-US" dirty="0"/>
              <a:t>&lt;T&gt; &amp;&amp; p);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Usage</a:t>
            </a:r>
          </a:p>
          <a:p>
            <a:pPr lvl="4"/>
            <a:r>
              <a:rPr lang="en-US" dirty="0"/>
              <a:t>void f(/*...*/)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cs-CZ" dirty="0"/>
              <a:t>   </a:t>
            </a:r>
            <a:r>
              <a:rPr lang="en-US" dirty="0"/>
              <a:t>auto v =</a:t>
            </a:r>
            <a:r>
              <a:rPr lang="cs-CZ" dirty="0"/>
              <a:t> </a:t>
            </a:r>
            <a:r>
              <a:rPr lang="en-US" dirty="0"/>
              <a:t>std::</a:t>
            </a:r>
            <a:r>
              <a:rPr lang="en-US" dirty="0" err="1"/>
              <a:t>make_unique</a:t>
            </a:r>
            <a:r>
              <a:rPr lang="en-US" dirty="0"/>
              <a:t>&lt;T&gt;(/*...*/);</a:t>
            </a:r>
          </a:p>
          <a:p>
            <a:pPr lvl="4"/>
            <a:r>
              <a:rPr lang="en-US" dirty="0"/>
              <a:t>		// v is a smart pointer</a:t>
            </a:r>
          </a:p>
          <a:p>
            <a:pPr lvl="4"/>
            <a:r>
              <a:rPr lang="en-US" dirty="0"/>
              <a:t>   </a:t>
            </a:r>
            <a:r>
              <a:rPr lang="en-US" dirty="0" err="1"/>
              <a:t>do_it</a:t>
            </a:r>
            <a:r>
              <a:rPr lang="en-US" dirty="0"/>
              <a:t>(std::move(v));</a:t>
            </a:r>
          </a:p>
          <a:p>
            <a:pPr lvl="4"/>
            <a:r>
              <a:rPr lang="en-US" dirty="0"/>
              <a:t>		// ownership of the object</a:t>
            </a:r>
          </a:p>
          <a:p>
            <a:pPr lvl="4"/>
            <a:r>
              <a:rPr lang="en-US" dirty="0"/>
              <a:t>		// transferred to </a:t>
            </a:r>
            <a:r>
              <a:rPr lang="en-US" dirty="0" err="1"/>
              <a:t>do_it</a:t>
            </a:r>
            <a:endParaRPr lang="en-US" dirty="0"/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Passing smart pointers around often requires special syntax</a:t>
            </a:r>
          </a:p>
          <a:p>
            <a:pPr lvl="2"/>
            <a:r>
              <a:rPr lang="en-US" dirty="0"/>
              <a:t>std::move(v), &amp;*v, etc.</a:t>
            </a:r>
          </a:p>
          <a:p>
            <a:pPr lvl="2"/>
            <a:r>
              <a:rPr lang="en-US" dirty="0"/>
              <a:t>It acts as a warning to readers</a:t>
            </a:r>
          </a:p>
          <a:p>
            <a:pPr lvl="1"/>
            <a:r>
              <a:rPr lang="en-US" dirty="0"/>
              <a:t>There are other smart pointers</a:t>
            </a:r>
          </a:p>
          <a:p>
            <a:pPr lvl="2"/>
            <a:r>
              <a:rPr lang="en-US" dirty="0"/>
              <a:t>std::</a:t>
            </a:r>
            <a:r>
              <a:rPr lang="en-US" dirty="0" err="1"/>
              <a:t>shared_ptr</a:t>
            </a:r>
            <a:r>
              <a:rPr lang="en-US" dirty="0"/>
              <a:t>&lt;T&gt;</a:t>
            </a:r>
          </a:p>
          <a:p>
            <a:pPr lvl="1"/>
            <a:r>
              <a:rPr lang="en-US" dirty="0"/>
              <a:t>There are observer pointers</a:t>
            </a:r>
          </a:p>
          <a:p>
            <a:pPr lvl="2"/>
            <a:r>
              <a:rPr lang="en-US" dirty="0"/>
              <a:t>T *</a:t>
            </a:r>
          </a:p>
          <a:p>
            <a:pPr lvl="2"/>
            <a:r>
              <a:rPr lang="en-US" dirty="0"/>
              <a:t>const T *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Major distinguishing features of C++ (for beginners)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064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370EBB-251B-A377-FAC6-1ED380C66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471586"/>
            <a:ext cx="5997574" cy="823912"/>
          </a:xfrm>
        </p:spPr>
        <p:txBody>
          <a:bodyPr>
            <a:normAutofit/>
          </a:bodyPr>
          <a:lstStyle/>
          <a:p>
            <a:r>
              <a:rPr lang="en-US" dirty="0"/>
              <a:t>java/C#/...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-25398" y="1308116"/>
            <a:ext cx="6022974" cy="554988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Programmers don't care</a:t>
            </a:r>
            <a:br>
              <a:rPr lang="en-US" dirty="0"/>
            </a:br>
            <a:r>
              <a:rPr lang="en-US" dirty="0"/>
              <a:t>about the lifetime of objects</a:t>
            </a:r>
          </a:p>
          <a:p>
            <a:pPr lvl="2"/>
            <a:r>
              <a:rPr lang="en-US" dirty="0"/>
              <a:t>The have no choice anyway</a:t>
            </a:r>
          </a:p>
          <a:p>
            <a:pPr lvl="2"/>
            <a:r>
              <a:rPr lang="en-US" dirty="0"/>
              <a:t>Advanced compilers may optimize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Shouldn't a programmer have an idea of what will happen to their object?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B3B0342-B578-74BF-8F0C-3F84B6452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490550"/>
            <a:ext cx="6022974" cy="823912"/>
          </a:xfrm>
        </p:spPr>
        <p:txBody>
          <a:bodyPr>
            <a:normAutofit/>
          </a:bodyPr>
          <a:lstStyle/>
          <a:p>
            <a:r>
              <a:rPr lang="en-US" dirty="0"/>
              <a:t>modern C++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BF38FB-7630-692B-5D68-3E97EB818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346045"/>
            <a:ext cx="6019799" cy="5511954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Programmers must think</a:t>
            </a:r>
            <a:br>
              <a:rPr lang="en-US" dirty="0"/>
            </a:br>
            <a:r>
              <a:rPr lang="en-US" dirty="0"/>
              <a:t>about the lifetime of objects</a:t>
            </a:r>
          </a:p>
          <a:p>
            <a:pPr lvl="2"/>
            <a:r>
              <a:rPr lang="en-US" dirty="0"/>
              <a:t>It kills beginners</a:t>
            </a:r>
          </a:p>
          <a:p>
            <a:pPr lvl="2"/>
            <a:r>
              <a:rPr lang="en-US" dirty="0"/>
              <a:t>It helps in large projects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You have to select from a variety of pointer/reference types</a:t>
            </a:r>
          </a:p>
          <a:p>
            <a:pPr lvl="1"/>
            <a:r>
              <a:rPr lang="en-US" dirty="0"/>
              <a:t>You sometimes have to use some operators when passing pointer/references around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acts as a documentation!</a:t>
            </a:r>
          </a:p>
          <a:p>
            <a:pPr lvl="2"/>
            <a:r>
              <a:rPr lang="en-US" dirty="0"/>
              <a:t>If you adhere to conventions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Details later…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beginners)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443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" y="458967"/>
            <a:ext cx="12191999" cy="6399032"/>
          </a:xfrm>
        </p:spPr>
        <p:txBody>
          <a:bodyPr/>
          <a:lstStyle/>
          <a:p>
            <a:r>
              <a:rPr lang="en-US" dirty="0"/>
              <a:t>User-defined operators</a:t>
            </a:r>
          </a:p>
          <a:p>
            <a:pPr lvl="1"/>
            <a:r>
              <a:rPr lang="en-US" dirty="0"/>
              <a:t>Pack sophisticated technologies into symbolic interfaces</a:t>
            </a:r>
          </a:p>
          <a:p>
            <a:pPr lvl="1"/>
            <a:r>
              <a:rPr lang="en-US" dirty="0"/>
              <a:t>C and the standard library of C++ define widely-used conventions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Extremely strong generic-programming mechanisms</a:t>
            </a:r>
          </a:p>
          <a:p>
            <a:pPr lvl="1"/>
            <a:r>
              <a:rPr lang="en-US" dirty="0"/>
              <a:t>Turing-complete compile-time computing environment for meta-programming</a:t>
            </a:r>
          </a:p>
          <a:p>
            <a:pPr lvl="1"/>
            <a:r>
              <a:rPr lang="en-US" dirty="0"/>
              <a:t>No run-time component – zero runtime cost of being generic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C++ is now more complex than any other general programming language ever created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Major distinguishing features of C++ (for advanced programmers)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36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 dirty="0"/>
              <a:t>Programming languages and compilers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350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Compilers produce binary packages from source code</a:t>
            </a:r>
          </a:p>
          <a:p>
            <a:pPr lvl="1"/>
            <a:r>
              <a:rPr lang="en-US" dirty="0"/>
              <a:t>These packages are also read by the compiler when referenced</a:t>
            </a:r>
          </a:p>
          <a:p>
            <a:pPr lvl="2"/>
            <a:r>
              <a:rPr lang="en-US" dirty="0"/>
              <a:t>All languages created after 1990 use something like import/require clauses</a:t>
            </a:r>
          </a:p>
          <a:p>
            <a:pPr lvl="1"/>
            <a:r>
              <a:rPr lang="en-US" dirty="0"/>
              <a:t>But not in C/C++ before C++20</a:t>
            </a:r>
          </a:p>
          <a:p>
            <a:pPr lvl="2"/>
            <a:r>
              <a:rPr lang="en-US" dirty="0"/>
              <a:t>C++20 has modules and module interfaces, more complex than in java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in modern languages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2404" y="703729"/>
            <a:ext cx="129614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a.java</a:t>
            </a:r>
          </a:p>
          <a:p>
            <a:pPr algn="ctr"/>
            <a:endParaRPr lang="en-US" b="1" i="1" dirty="0"/>
          </a:p>
          <a:p>
            <a:r>
              <a:rPr lang="en-US" dirty="0"/>
              <a:t>module a;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2404" y="2636917"/>
            <a:ext cx="1296144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b.java</a:t>
            </a:r>
          </a:p>
          <a:p>
            <a:pPr algn="ctr"/>
            <a:endParaRPr lang="en-US" dirty="0"/>
          </a:p>
          <a:p>
            <a:r>
              <a:rPr lang="en-US" dirty="0"/>
              <a:t>module b;</a:t>
            </a:r>
          </a:p>
          <a:p>
            <a:r>
              <a:rPr lang="en-US" dirty="0"/>
              <a:t>requires a;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5800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/>
              <a:t>javac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83430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/>
              <a:t>javac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980728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a.class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0" y="3045484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b.class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stCxn id="6" idx="3"/>
            <a:endCxn id="8" idx="1"/>
          </p:cNvCxnSpPr>
          <p:nvPr/>
        </p:nvCxnSpPr>
        <p:spPr>
          <a:xfrm>
            <a:off x="3298548" y="1165394"/>
            <a:ext cx="99725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87888" y="1165394"/>
            <a:ext cx="100811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</p:cNvCxnSpPr>
          <p:nvPr/>
        </p:nvCxnSpPr>
        <p:spPr>
          <a:xfrm flipV="1">
            <a:off x="3298548" y="3230155"/>
            <a:ext cx="984882" cy="69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075518" y="3230150"/>
            <a:ext cx="100811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2"/>
            <a:endCxn id="9" idx="0"/>
          </p:cNvCxnSpPr>
          <p:nvPr/>
        </p:nvCxnSpPr>
        <p:spPr>
          <a:xfrm flipH="1">
            <a:off x="4679474" y="1350060"/>
            <a:ext cx="2064598" cy="1695424"/>
          </a:xfrm>
          <a:prstGeom prst="straightConnector1">
            <a:avLst/>
          </a:prstGeom>
          <a:ln w="38100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4" idx="1"/>
          </p:cNvCxnSpPr>
          <p:nvPr/>
        </p:nvCxnSpPr>
        <p:spPr>
          <a:xfrm>
            <a:off x="7392144" y="1156198"/>
            <a:ext cx="1656184" cy="1041579"/>
          </a:xfrm>
          <a:prstGeom prst="straightConnector1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048328" y="2013106"/>
            <a:ext cx="79208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JRE</a:t>
            </a:r>
          </a:p>
        </p:txBody>
      </p:sp>
      <p:cxnSp>
        <p:nvCxnSpPr>
          <p:cNvPr id="26" name="Straight Arrow Connector 25"/>
          <p:cNvCxnSpPr>
            <a:stCxn id="11" idx="3"/>
            <a:endCxn id="24" idx="1"/>
          </p:cNvCxnSpPr>
          <p:nvPr/>
        </p:nvCxnSpPr>
        <p:spPr>
          <a:xfrm flipV="1">
            <a:off x="7392144" y="2197772"/>
            <a:ext cx="1656184" cy="1032378"/>
          </a:xfrm>
          <a:prstGeom prst="straightConnector1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82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History and Literature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8710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Why not in C/C++? There are disadvantages:</a:t>
            </a:r>
          </a:p>
          <a:p>
            <a:pPr lvl="1"/>
            <a:r>
              <a:rPr lang="en-US" dirty="0"/>
              <a:t>When anything inside a.java changes, new timestamp of </a:t>
            </a:r>
            <a:r>
              <a:rPr lang="en-US" dirty="0" err="1"/>
              <a:t>a.class</a:t>
            </a:r>
            <a:r>
              <a:rPr lang="en-US" dirty="0"/>
              <a:t> induces recompilation of b.java</a:t>
            </a:r>
          </a:p>
          <a:p>
            <a:pPr lvl="2"/>
            <a:r>
              <a:rPr lang="en-US" dirty="0"/>
              <a:t>Even if the change is not in the public interface</a:t>
            </a:r>
          </a:p>
          <a:p>
            <a:pPr lvl="1"/>
            <a:r>
              <a:rPr lang="en-US" dirty="0"/>
              <a:t>How do you handle cyclic references?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in modern languages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2404" y="703729"/>
            <a:ext cx="129614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a.java</a:t>
            </a:r>
          </a:p>
          <a:p>
            <a:pPr algn="ctr"/>
            <a:endParaRPr lang="en-US" b="1" i="1" dirty="0"/>
          </a:p>
          <a:p>
            <a:r>
              <a:rPr lang="en-US" dirty="0"/>
              <a:t>module a;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2404" y="2636917"/>
            <a:ext cx="1296144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b.java</a:t>
            </a:r>
          </a:p>
          <a:p>
            <a:pPr algn="ctr"/>
            <a:endParaRPr lang="en-US" dirty="0"/>
          </a:p>
          <a:p>
            <a:r>
              <a:rPr lang="en-US" dirty="0"/>
              <a:t>module b;</a:t>
            </a:r>
          </a:p>
          <a:p>
            <a:r>
              <a:rPr lang="en-US" dirty="0"/>
              <a:t>requires a;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96202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/>
              <a:t>javac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83832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/>
              <a:t>javac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44072" y="980728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a.class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44072" y="3045484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b.class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stCxn id="6" idx="3"/>
            <a:endCxn id="8" idx="1"/>
          </p:cNvCxnSpPr>
          <p:nvPr/>
        </p:nvCxnSpPr>
        <p:spPr>
          <a:xfrm>
            <a:off x="3298548" y="1165394"/>
            <a:ext cx="129765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388290" y="1165394"/>
            <a:ext cx="135578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  <a:endCxn id="9" idx="1"/>
          </p:cNvCxnSpPr>
          <p:nvPr/>
        </p:nvCxnSpPr>
        <p:spPr>
          <a:xfrm flipV="1">
            <a:off x="3298548" y="3230155"/>
            <a:ext cx="1285284" cy="69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375920" y="3230150"/>
            <a:ext cx="136815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2"/>
            <a:endCxn id="9" idx="0"/>
          </p:cNvCxnSpPr>
          <p:nvPr/>
        </p:nvCxnSpPr>
        <p:spPr>
          <a:xfrm flipH="1">
            <a:off x="4979876" y="1350060"/>
            <a:ext cx="2412268" cy="1695424"/>
          </a:xfrm>
          <a:prstGeom prst="straightConnector1">
            <a:avLst/>
          </a:prstGeom>
          <a:ln w="38100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99381" y="855596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2420" y="1187224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9596448">
            <a:off x="5599306" y="1949261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79145" y="2926045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62184" y="3257673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632341" y="2913263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15380" y="3244891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615231" y="845697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98270" y="1177325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66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In C, the situation was simple</a:t>
            </a:r>
          </a:p>
          <a:p>
            <a:pPr lvl="1"/>
            <a:r>
              <a:rPr lang="en-US" dirty="0"/>
              <a:t>Interface = function headers</a:t>
            </a:r>
            <a:r>
              <a:rPr lang="cs-CZ" dirty="0"/>
              <a:t> in „header files“</a:t>
            </a:r>
            <a:endParaRPr lang="en-US" dirty="0"/>
          </a:p>
          <a:p>
            <a:pPr lvl="2"/>
            <a:r>
              <a:rPr lang="en-US" dirty="0"/>
              <a:t>Typically small</a:t>
            </a:r>
          </a:p>
          <a:p>
            <a:pPr lvl="1"/>
            <a:r>
              <a:rPr lang="cs-CZ" dirty="0"/>
              <a:t>Implementation </a:t>
            </a:r>
            <a:r>
              <a:rPr lang="en-US" dirty="0"/>
              <a:t>= function bodies in “C files”</a:t>
            </a:r>
          </a:p>
          <a:p>
            <a:pPr lvl="2"/>
            <a:r>
              <a:rPr lang="en-US" dirty="0"/>
              <a:t>Change of </a:t>
            </a:r>
            <a:r>
              <a:rPr lang="en-US" dirty="0" err="1"/>
              <a:t>a.c</a:t>
            </a:r>
            <a:r>
              <a:rPr lang="en-US" dirty="0"/>
              <a:t> does not require recompilation of </a:t>
            </a:r>
            <a:r>
              <a:rPr lang="en-US" dirty="0" err="1"/>
              <a:t>b.c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in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03512" y="703729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a.c</a:t>
            </a:r>
            <a:endParaRPr lang="en-US" b="1" i="1" dirty="0"/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</a:t>
            </a:r>
            <a:r>
              <a:rPr lang="en-US" dirty="0" err="1"/>
              <a:t>a.h</a:t>
            </a:r>
            <a:r>
              <a:rPr lang="en-US" dirty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4604" y="2799540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b.c</a:t>
            </a:r>
            <a:endParaRPr lang="en-US" b="1" i="1" dirty="0"/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</a:t>
            </a:r>
            <a:r>
              <a:rPr lang="en-US" dirty="0" err="1"/>
              <a:t>a.h</a:t>
            </a:r>
            <a:r>
              <a:rPr lang="en-US" dirty="0"/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72266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59896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20136" y="980728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a.o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320136" y="3045484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endCxn id="8" idx="1"/>
          </p:cNvCxnSpPr>
          <p:nvPr/>
        </p:nvCxnSpPr>
        <p:spPr>
          <a:xfrm>
            <a:off x="3874612" y="1165394"/>
            <a:ext cx="129765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964354" y="1165394"/>
            <a:ext cx="135578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9" idx="1"/>
          </p:cNvCxnSpPr>
          <p:nvPr/>
        </p:nvCxnSpPr>
        <p:spPr>
          <a:xfrm flipV="1">
            <a:off x="3874612" y="3230155"/>
            <a:ext cx="1285284" cy="69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951984" y="3230150"/>
            <a:ext cx="136815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6" idx="3"/>
          </p:cNvCxnSpPr>
          <p:nvPr/>
        </p:nvCxnSpPr>
        <p:spPr>
          <a:xfrm>
            <a:off x="3886076" y="2197772"/>
            <a:ext cx="1250706" cy="100227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9231072">
            <a:off x="4221510" y="1647681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3752" y="836717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2266656">
            <a:off x="4278906" y="2401590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76148" y="3257673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991444" y="3244891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974334" y="1177325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703512" y="2013106"/>
            <a:ext cx="218256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a.h</a:t>
            </a:r>
            <a:endParaRPr lang="en-US" b="1" i="1" dirty="0"/>
          </a:p>
        </p:txBody>
      </p:sp>
      <p:cxnSp>
        <p:nvCxnSpPr>
          <p:cNvPr id="28" name="Straight Arrow Connector 27"/>
          <p:cNvCxnSpPr>
            <a:stCxn id="26" idx="3"/>
            <a:endCxn id="8" idx="1"/>
          </p:cNvCxnSpPr>
          <p:nvPr/>
        </p:nvCxnSpPr>
        <p:spPr>
          <a:xfrm flipV="1">
            <a:off x="3886076" y="1165394"/>
            <a:ext cx="1286190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846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In modern C++, the separate compilation is no longer an advantage</a:t>
            </a:r>
          </a:p>
          <a:p>
            <a:pPr lvl="1"/>
            <a:r>
              <a:rPr lang="en-US" dirty="0"/>
              <a:t>Interface (classes etc.) is often larger than implementation (function bodies)</a:t>
            </a:r>
          </a:p>
          <a:p>
            <a:pPr lvl="1"/>
            <a:r>
              <a:rPr lang="en-US" dirty="0"/>
              <a:t>Changes often affect the interface, not (only) the body</a:t>
            </a:r>
          </a:p>
          <a:p>
            <a:r>
              <a:rPr lang="en-US" dirty="0"/>
              <a:t>The purely textual behavior of #include is anachronism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in C++ (before C++20 modules)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03512" y="703729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4604" y="2799540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72266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59896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20136" y="980728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a.o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320136" y="3045484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endCxn id="8" idx="1"/>
          </p:cNvCxnSpPr>
          <p:nvPr/>
        </p:nvCxnSpPr>
        <p:spPr>
          <a:xfrm>
            <a:off x="3874612" y="1165394"/>
            <a:ext cx="129765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964354" y="1165394"/>
            <a:ext cx="135578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9" idx="1"/>
          </p:cNvCxnSpPr>
          <p:nvPr/>
        </p:nvCxnSpPr>
        <p:spPr>
          <a:xfrm flipV="1">
            <a:off x="3874612" y="3230155"/>
            <a:ext cx="1285284" cy="69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951984" y="3230150"/>
            <a:ext cx="136815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6" idx="3"/>
          </p:cNvCxnSpPr>
          <p:nvPr/>
        </p:nvCxnSpPr>
        <p:spPr>
          <a:xfrm>
            <a:off x="3886076" y="2197772"/>
            <a:ext cx="1250706" cy="100227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9231072">
            <a:off x="4221510" y="1647681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3752" y="836717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2266656">
            <a:off x="4278906" y="2401590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76148" y="3257673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991444" y="3244891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974334" y="1177325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703512" y="2013106"/>
            <a:ext cx="218256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a.hpp</a:t>
            </a:r>
          </a:p>
        </p:txBody>
      </p:sp>
      <p:cxnSp>
        <p:nvCxnSpPr>
          <p:cNvPr id="28" name="Straight Arrow Connector 27"/>
          <p:cNvCxnSpPr>
            <a:stCxn id="26" idx="3"/>
            <a:endCxn id="8" idx="1"/>
          </p:cNvCxnSpPr>
          <p:nvPr/>
        </p:nvCxnSpPr>
        <p:spPr>
          <a:xfrm flipV="1">
            <a:off x="3886076" y="1165394"/>
            <a:ext cx="1286190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738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Implementation of generic functions (templates) must be visible where called</a:t>
            </a:r>
          </a:p>
          <a:p>
            <a:pPr lvl="1"/>
            <a:r>
              <a:rPr lang="en-US" dirty="0"/>
              <a:t>Explanation later…</a:t>
            </a:r>
          </a:p>
          <a:p>
            <a:r>
              <a:rPr lang="en-US" dirty="0"/>
              <a:t>Generic code often comprises of header files only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of generic code in C++ (before C++20 modules)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4604" y="2799540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59896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20136" y="3045484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5" name="Straight Arrow Connector 14"/>
          <p:cNvCxnSpPr>
            <a:endCxn id="9" idx="1"/>
          </p:cNvCxnSpPr>
          <p:nvPr/>
        </p:nvCxnSpPr>
        <p:spPr>
          <a:xfrm flipV="1">
            <a:off x="3874612" y="3230155"/>
            <a:ext cx="1285284" cy="69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951984" y="3230150"/>
            <a:ext cx="136815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6" idx="3"/>
          </p:cNvCxnSpPr>
          <p:nvPr/>
        </p:nvCxnSpPr>
        <p:spPr>
          <a:xfrm>
            <a:off x="3886076" y="2197772"/>
            <a:ext cx="1250706" cy="100227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2266656">
            <a:off x="4137442" y="2333497"/>
            <a:ext cx="833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interface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76148" y="3257673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991444" y="3244891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703512" y="2013106"/>
            <a:ext cx="218256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a.hpp</a:t>
            </a:r>
          </a:p>
        </p:txBody>
      </p:sp>
      <p:sp>
        <p:nvSpPr>
          <p:cNvPr id="25" name="TextBox 24"/>
          <p:cNvSpPr txBox="1"/>
          <p:nvPr/>
        </p:nvSpPr>
        <p:spPr>
          <a:xfrm rot="2246632">
            <a:off x="3689930" y="2645657"/>
            <a:ext cx="1355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528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3341" y="4725144"/>
            <a:ext cx="11905323" cy="1728192"/>
          </a:xfrm>
        </p:spPr>
        <p:txBody>
          <a:bodyPr>
            <a:normAutofit/>
          </a:bodyPr>
          <a:lstStyle/>
          <a:p>
            <a:r>
              <a:rPr lang="en-US" dirty="0"/>
              <a:t>Object files (.o, .</a:t>
            </a:r>
            <a:r>
              <a:rPr lang="en-US" dirty="0" err="1"/>
              <a:t>obj</a:t>
            </a:r>
            <a:r>
              <a:rPr lang="en-US" dirty="0"/>
              <a:t>) contain binary code of target platform</a:t>
            </a:r>
          </a:p>
          <a:p>
            <a:pPr lvl="1"/>
            <a:r>
              <a:rPr lang="en-US" dirty="0"/>
              <a:t>They are incomplete – not executable yet</a:t>
            </a:r>
          </a:p>
          <a:p>
            <a:r>
              <a:rPr lang="en-US" dirty="0"/>
              <a:t>Linker/loader merges them together with library code</a:t>
            </a:r>
          </a:p>
          <a:p>
            <a:pPr lvl="1"/>
            <a:r>
              <a:rPr lang="en-US" dirty="0"/>
              <a:t>Static/dynamic libraries. Details later…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Compilation in C++ (before C++20 modules)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91544" y="703729"/>
            <a:ext cx="189453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544" y="2799540"/>
            <a:ext cx="189562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96202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83832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51984" y="980728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a.o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951984" y="3045484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endCxn id="8" idx="1"/>
          </p:cNvCxnSpPr>
          <p:nvPr/>
        </p:nvCxnSpPr>
        <p:spPr>
          <a:xfrm>
            <a:off x="3874612" y="1165394"/>
            <a:ext cx="721590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388290" y="1165394"/>
            <a:ext cx="56369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9" idx="1"/>
          </p:cNvCxnSpPr>
          <p:nvPr/>
        </p:nvCxnSpPr>
        <p:spPr>
          <a:xfrm flipV="1">
            <a:off x="3874612" y="3230150"/>
            <a:ext cx="709220" cy="692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375920" y="3230150"/>
            <a:ext cx="57606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6" idx="3"/>
            <a:endCxn id="9" idx="1"/>
          </p:cNvCxnSpPr>
          <p:nvPr/>
        </p:nvCxnSpPr>
        <p:spPr>
          <a:xfrm>
            <a:off x="3886076" y="2197772"/>
            <a:ext cx="697756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91544" y="2013106"/>
            <a:ext cx="189453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a.hpp</a:t>
            </a:r>
          </a:p>
        </p:txBody>
      </p:sp>
      <p:cxnSp>
        <p:nvCxnSpPr>
          <p:cNvPr id="28" name="Straight Arrow Connector 27"/>
          <p:cNvCxnSpPr>
            <a:stCxn id="26" idx="3"/>
            <a:endCxn id="8" idx="1"/>
          </p:cNvCxnSpPr>
          <p:nvPr/>
        </p:nvCxnSpPr>
        <p:spPr>
          <a:xfrm flipV="1">
            <a:off x="3886076" y="1165394"/>
            <a:ext cx="710126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04112" y="206084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linker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06136" y="206084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loader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64987" y="1922367"/>
            <a:ext cx="9001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Execu</a:t>
            </a:r>
            <a:r>
              <a:rPr lang="en-US" b="1" i="1" dirty="0"/>
              <a:t>-table</a:t>
            </a:r>
          </a:p>
        </p:txBody>
      </p:sp>
      <p:cxnSp>
        <p:nvCxnSpPr>
          <p:cNvPr id="37" name="Straight Arrow Connector 36"/>
          <p:cNvCxnSpPr>
            <a:stCxn id="10" idx="3"/>
            <a:endCxn id="33" idx="1"/>
          </p:cNvCxnSpPr>
          <p:nvPr/>
        </p:nvCxnSpPr>
        <p:spPr>
          <a:xfrm>
            <a:off x="6744072" y="1165394"/>
            <a:ext cx="360040" cy="108012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" idx="3"/>
            <a:endCxn id="33" idx="1"/>
          </p:cNvCxnSpPr>
          <p:nvPr/>
        </p:nvCxnSpPr>
        <p:spPr>
          <a:xfrm flipV="1">
            <a:off x="6744072" y="2245514"/>
            <a:ext cx="360040" cy="984636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3" idx="3"/>
            <a:endCxn id="36" idx="1"/>
          </p:cNvCxnSpPr>
          <p:nvPr/>
        </p:nvCxnSpPr>
        <p:spPr>
          <a:xfrm>
            <a:off x="7896205" y="2245514"/>
            <a:ext cx="368787" cy="1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104112" y="3789334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lib1.a</a:t>
            </a:r>
          </a:p>
        </p:txBody>
      </p:sp>
      <p:cxnSp>
        <p:nvCxnSpPr>
          <p:cNvPr id="46" name="Straight Arrow Connector 45"/>
          <p:cNvCxnSpPr>
            <a:stCxn id="36" idx="3"/>
            <a:endCxn id="35" idx="1"/>
          </p:cNvCxnSpPr>
          <p:nvPr/>
        </p:nvCxnSpPr>
        <p:spPr>
          <a:xfrm flipV="1">
            <a:off x="9165092" y="2245514"/>
            <a:ext cx="441049" cy="1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264987" y="3796445"/>
            <a:ext cx="9001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lib2.so</a:t>
            </a:r>
          </a:p>
        </p:txBody>
      </p:sp>
      <p:cxnSp>
        <p:nvCxnSpPr>
          <p:cNvPr id="50" name="Straight Arrow Connector 49"/>
          <p:cNvCxnSpPr>
            <a:stCxn id="45" idx="0"/>
            <a:endCxn id="33" idx="2"/>
          </p:cNvCxnSpPr>
          <p:nvPr/>
        </p:nvCxnSpPr>
        <p:spPr>
          <a:xfrm flipV="1">
            <a:off x="7500156" y="2430180"/>
            <a:ext cx="0" cy="135915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0"/>
            <a:endCxn id="35" idx="2"/>
          </p:cNvCxnSpPr>
          <p:nvPr/>
        </p:nvCxnSpPr>
        <p:spPr>
          <a:xfrm flipV="1">
            <a:off x="8715042" y="2430185"/>
            <a:ext cx="1287143" cy="1366265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9358613" y="620688"/>
            <a:ext cx="27003" cy="3744416"/>
          </a:xfrm>
          <a:prstGeom prst="line">
            <a:avLst/>
          </a:prstGeom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9358608" y="647981"/>
            <a:ext cx="1118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Operating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dirty="0">
                <a:solidFill>
                  <a:schemeClr val="accent4"/>
                </a:solidFill>
              </a:rPr>
              <a:t>system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8042373" y="640940"/>
            <a:ext cx="27003" cy="3744416"/>
          </a:xfrm>
          <a:prstGeom prst="line">
            <a:avLst/>
          </a:prstGeom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988791" y="643630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4"/>
                </a:solidFill>
              </a:rPr>
              <a:t>Compiler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dirty="0">
                <a:solidFill>
                  <a:schemeClr val="accent4"/>
                </a:solidFill>
              </a:rPr>
              <a:t>suite</a:t>
            </a:r>
          </a:p>
        </p:txBody>
      </p:sp>
    </p:spTree>
    <p:extLst>
      <p:ext uri="{BB962C8B-B14F-4D97-AF65-F5344CB8AC3E}">
        <p14:creationId xmlns:p14="http://schemas.microsoft.com/office/powerpoint/2010/main" val="800030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(contents of) a .o [</a:t>
            </a:r>
            <a:r>
              <a:rPr lang="en-US" dirty="0" err="1"/>
              <a:t>unix</a:t>
            </a:r>
            <a:r>
              <a:rPr lang="en-US" dirty="0"/>
              <a:t>] or .obj [windows] file is called a </a:t>
            </a:r>
            <a:r>
              <a:rPr lang="en-US" dirty="0">
                <a:solidFill>
                  <a:srgbClr val="C00000"/>
                </a:solidFill>
              </a:rPr>
              <a:t>module</a:t>
            </a:r>
          </a:p>
          <a:p>
            <a:pPr lvl="1"/>
            <a:r>
              <a:rPr lang="en-US" dirty="0"/>
              <a:t>also applied to the corresponding .c or .</a:t>
            </a:r>
            <a:r>
              <a:rPr lang="en-US" dirty="0" err="1"/>
              <a:t>cpp</a:t>
            </a:r>
            <a:r>
              <a:rPr lang="en-US" dirty="0"/>
              <a:t> file</a:t>
            </a:r>
          </a:p>
          <a:p>
            <a:pPr lvl="1"/>
            <a:r>
              <a:rPr lang="en-US" dirty="0"/>
              <a:t>one module = one independent run of the compiler</a:t>
            </a:r>
          </a:p>
          <a:p>
            <a:pPr lvl="2"/>
            <a:r>
              <a:rPr lang="en-US" dirty="0"/>
              <a:t>if more .</a:t>
            </a:r>
            <a:r>
              <a:rPr lang="en-US" dirty="0" err="1"/>
              <a:t>cpp</a:t>
            </a:r>
            <a:r>
              <a:rPr lang="en-US" dirty="0"/>
              <a:t> files specified at compiler command-line, they are still independent</a:t>
            </a:r>
          </a:p>
          <a:p>
            <a:r>
              <a:rPr lang="en-US" dirty="0"/>
              <a:t>This is related but </a:t>
            </a:r>
            <a:r>
              <a:rPr lang="en-US" dirty="0">
                <a:solidFill>
                  <a:srgbClr val="C00000"/>
                </a:solidFill>
              </a:rPr>
              <a:t>not the same </a:t>
            </a:r>
            <a:r>
              <a:rPr lang="en-US" dirty="0"/>
              <a:t>meaning as in C++20 modules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Compilation in C++ (before C++20 modules)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25</a:t>
            </a:fld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991544" y="703729"/>
            <a:ext cx="189453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544" y="2799540"/>
            <a:ext cx="189562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b.cpp</a:t>
            </a:r>
          </a:p>
          <a:p>
            <a:pPr algn="ctr"/>
            <a:endParaRPr lang="en-US" b="1" i="1" dirty="0"/>
          </a:p>
          <a:p>
            <a:r>
              <a:rPr lang="en-US" dirty="0"/>
              <a:t>#</a:t>
            </a:r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en-US" dirty="0"/>
              <a:t> “a.hpp”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96202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83832" y="3045484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51984" y="980728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a.o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951984" y="3045484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endCxn id="8" idx="1"/>
          </p:cNvCxnSpPr>
          <p:nvPr/>
        </p:nvCxnSpPr>
        <p:spPr>
          <a:xfrm>
            <a:off x="3874612" y="1165394"/>
            <a:ext cx="721590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5388290" y="1165394"/>
            <a:ext cx="56369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9" idx="1"/>
          </p:cNvCxnSpPr>
          <p:nvPr/>
        </p:nvCxnSpPr>
        <p:spPr>
          <a:xfrm flipV="1">
            <a:off x="3874612" y="3230150"/>
            <a:ext cx="709220" cy="692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>
            <a:off x="5375920" y="3230150"/>
            <a:ext cx="576064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6" idx="3"/>
            <a:endCxn id="9" idx="1"/>
          </p:cNvCxnSpPr>
          <p:nvPr/>
        </p:nvCxnSpPr>
        <p:spPr>
          <a:xfrm>
            <a:off x="3886076" y="2197772"/>
            <a:ext cx="697756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91544" y="2013106"/>
            <a:ext cx="189453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a.hpp</a:t>
            </a:r>
          </a:p>
        </p:txBody>
      </p:sp>
      <p:cxnSp>
        <p:nvCxnSpPr>
          <p:cNvPr id="28" name="Straight Arrow Connector 27"/>
          <p:cNvCxnSpPr>
            <a:stCxn id="26" idx="3"/>
            <a:endCxn id="8" idx="1"/>
          </p:cNvCxnSpPr>
          <p:nvPr/>
        </p:nvCxnSpPr>
        <p:spPr>
          <a:xfrm flipV="1">
            <a:off x="3886076" y="1165394"/>
            <a:ext cx="710126" cy="103237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04112" y="206084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linker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06136" y="206084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loader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64987" y="1922367"/>
            <a:ext cx="9001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Execu</a:t>
            </a:r>
            <a:r>
              <a:rPr lang="en-US" b="1" i="1" dirty="0"/>
              <a:t>-table</a:t>
            </a:r>
          </a:p>
        </p:txBody>
      </p:sp>
      <p:cxnSp>
        <p:nvCxnSpPr>
          <p:cNvPr id="37" name="Straight Arrow Connector 36"/>
          <p:cNvCxnSpPr>
            <a:stCxn id="10" idx="3"/>
            <a:endCxn id="33" idx="1"/>
          </p:cNvCxnSpPr>
          <p:nvPr/>
        </p:nvCxnSpPr>
        <p:spPr>
          <a:xfrm>
            <a:off x="6744072" y="1165394"/>
            <a:ext cx="360040" cy="108012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" idx="3"/>
            <a:endCxn id="33" idx="1"/>
          </p:cNvCxnSpPr>
          <p:nvPr/>
        </p:nvCxnSpPr>
        <p:spPr>
          <a:xfrm flipV="1">
            <a:off x="6744072" y="2245514"/>
            <a:ext cx="360040" cy="984636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3" idx="3"/>
            <a:endCxn id="36" idx="1"/>
          </p:cNvCxnSpPr>
          <p:nvPr/>
        </p:nvCxnSpPr>
        <p:spPr>
          <a:xfrm>
            <a:off x="7896205" y="2245514"/>
            <a:ext cx="368787" cy="1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104112" y="3789334"/>
            <a:ext cx="7920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lib1.a</a:t>
            </a:r>
          </a:p>
        </p:txBody>
      </p:sp>
      <p:cxnSp>
        <p:nvCxnSpPr>
          <p:cNvPr id="46" name="Straight Arrow Connector 45"/>
          <p:cNvCxnSpPr>
            <a:stCxn id="36" idx="3"/>
            <a:endCxn id="35" idx="1"/>
          </p:cNvCxnSpPr>
          <p:nvPr/>
        </p:nvCxnSpPr>
        <p:spPr>
          <a:xfrm flipV="1">
            <a:off x="9165092" y="2245514"/>
            <a:ext cx="441049" cy="1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264987" y="3796445"/>
            <a:ext cx="9001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lib2.so</a:t>
            </a:r>
          </a:p>
        </p:txBody>
      </p:sp>
      <p:cxnSp>
        <p:nvCxnSpPr>
          <p:cNvPr id="50" name="Straight Arrow Connector 49"/>
          <p:cNvCxnSpPr>
            <a:stCxn id="45" idx="0"/>
            <a:endCxn id="33" idx="2"/>
          </p:cNvCxnSpPr>
          <p:nvPr/>
        </p:nvCxnSpPr>
        <p:spPr>
          <a:xfrm flipV="1">
            <a:off x="7500156" y="2430180"/>
            <a:ext cx="0" cy="135915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0"/>
            <a:endCxn id="35" idx="2"/>
          </p:cNvCxnSpPr>
          <p:nvPr/>
        </p:nvCxnSpPr>
        <p:spPr>
          <a:xfrm flipV="1">
            <a:off x="8715042" y="2430185"/>
            <a:ext cx="1287143" cy="1366265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9358613" y="620688"/>
            <a:ext cx="27003" cy="3744416"/>
          </a:xfrm>
          <a:prstGeom prst="line">
            <a:avLst/>
          </a:prstGeom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9358608" y="647981"/>
            <a:ext cx="1118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Operating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dirty="0">
                <a:solidFill>
                  <a:schemeClr val="accent4"/>
                </a:solidFill>
              </a:rPr>
              <a:t>system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8042373" y="640940"/>
            <a:ext cx="27003" cy="3744416"/>
          </a:xfrm>
          <a:prstGeom prst="line">
            <a:avLst/>
          </a:prstGeom>
          <a:ln w="3810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988791" y="643630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4"/>
                </a:solidFill>
              </a:rPr>
              <a:t>Compiler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dirty="0">
                <a:solidFill>
                  <a:schemeClr val="accent4"/>
                </a:solidFill>
              </a:rPr>
              <a:t>suite</a:t>
            </a:r>
          </a:p>
        </p:txBody>
      </p:sp>
    </p:spTree>
    <p:extLst>
      <p:ext uri="{BB962C8B-B14F-4D97-AF65-F5344CB8AC3E}">
        <p14:creationId xmlns:p14="http://schemas.microsoft.com/office/powerpoint/2010/main" val="3222189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Problems</a:t>
            </a:r>
          </a:p>
          <a:p>
            <a:pPr lvl="1"/>
            <a:r>
              <a:rPr lang="en-US" altLang="en-US" dirty="0"/>
              <a:t>The files can no longer be compiled in arbitrary order</a:t>
            </a:r>
          </a:p>
          <a:p>
            <a:pPr lvl="1"/>
            <a:r>
              <a:rPr lang="en-US" altLang="en-US" dirty="0"/>
              <a:t>New build system required</a:t>
            </a:r>
          </a:p>
          <a:p>
            <a:pPr lvl="2"/>
            <a:r>
              <a:rPr lang="en-US" altLang="en-US" dirty="0"/>
              <a:t>Module interface files must be compiled before module implementation files</a:t>
            </a:r>
          </a:p>
          <a:p>
            <a:pPr lvl="3"/>
            <a:r>
              <a:rPr lang="en-US" altLang="en-US" dirty="0"/>
              <a:t>The suffix </a:t>
            </a:r>
            <a:r>
              <a:rPr lang="en-US" altLang="en-US" dirty="0">
                <a:solidFill>
                  <a:schemeClr val="accent1"/>
                </a:solidFill>
              </a:rPr>
              <a:t>.</a:t>
            </a:r>
            <a:r>
              <a:rPr lang="en-US" altLang="en-US" dirty="0" err="1">
                <a:solidFill>
                  <a:schemeClr val="accent1"/>
                </a:solidFill>
              </a:rPr>
              <a:t>ixx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of </a:t>
            </a:r>
            <a:r>
              <a:rPr lang="en-US" altLang="en-US" i="1" dirty="0"/>
              <a:t>module interface files </a:t>
            </a:r>
            <a:r>
              <a:rPr lang="en-US" altLang="en-US" dirty="0"/>
              <a:t>is Microsoft-specific solution of this problem</a:t>
            </a:r>
          </a:p>
          <a:p>
            <a:pPr lvl="2"/>
            <a:r>
              <a:rPr lang="en-US" altLang="en-US" dirty="0"/>
              <a:t>There may be dependences between different </a:t>
            </a:r>
            <a:r>
              <a:rPr lang="en-US" altLang="en-US" i="1" dirty="0"/>
              <a:t>module interface files</a:t>
            </a:r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Compilation with C++20 modules (preview)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1703512" y="703729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a.cpp</a:t>
            </a:r>
          </a:p>
          <a:p>
            <a:r>
              <a:rPr lang="en-US" dirty="0"/>
              <a:t>module a;</a:t>
            </a:r>
          </a:p>
          <a:p>
            <a:r>
              <a:rPr lang="en-US" dirty="0"/>
              <a:t>/*implementation*/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4604" y="3405680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b.cpp</a:t>
            </a:r>
          </a:p>
          <a:p>
            <a:r>
              <a:rPr lang="en-US" dirty="0"/>
              <a:t>module b;</a:t>
            </a:r>
          </a:p>
          <a:p>
            <a:r>
              <a:rPr lang="en-US" dirty="0"/>
              <a:t>import a;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43938" y="980728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43938" y="3682679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cc++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39902" y="980728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a.o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8886031" y="3682679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b.o</a:t>
            </a:r>
            <a:endParaRPr lang="en-US" b="1" i="1" dirty="0"/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3886076" y="1165394"/>
            <a:ext cx="3757862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>
            <a:off x="8436026" y="1165394"/>
            <a:ext cx="503876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  <a:stCxn id="7" idx="3"/>
          </p:cNvCxnSpPr>
          <p:nvPr/>
        </p:nvCxnSpPr>
        <p:spPr>
          <a:xfrm flipV="1">
            <a:off x="3887168" y="3851823"/>
            <a:ext cx="3756770" cy="1552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</p:cNvCxnSpPr>
          <p:nvPr/>
        </p:nvCxnSpPr>
        <p:spPr>
          <a:xfrm>
            <a:off x="8436031" y="3867345"/>
            <a:ext cx="450005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03512" y="2013106"/>
            <a:ext cx="218256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err="1"/>
              <a:t>a.ixx</a:t>
            </a:r>
            <a:endParaRPr lang="en-US" b="1" i="1" dirty="0"/>
          </a:p>
          <a:p>
            <a:r>
              <a:rPr lang="en-US" dirty="0"/>
              <a:t>export module a;</a:t>
            </a:r>
          </a:p>
          <a:p>
            <a:r>
              <a:rPr lang="en-US" dirty="0"/>
              <a:t>/*interface*/</a:t>
            </a:r>
          </a:p>
        </p:txBody>
      </p:sp>
      <p:cxnSp>
        <p:nvCxnSpPr>
          <p:cNvPr id="28" name="Straight Arrow Connector 27"/>
          <p:cNvCxnSpPr>
            <a:cxnSpLocks/>
            <a:stCxn id="26" idx="3"/>
            <a:endCxn id="19" idx="1"/>
          </p:cNvCxnSpPr>
          <p:nvPr/>
        </p:nvCxnSpPr>
        <p:spPr>
          <a:xfrm>
            <a:off x="3886081" y="2474771"/>
            <a:ext cx="436283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D637B3E-AF68-799D-8EF6-157AF2F774EC}"/>
              </a:ext>
            </a:extLst>
          </p:cNvPr>
          <p:cNvSpPr txBox="1"/>
          <p:nvPr/>
        </p:nvSpPr>
        <p:spPr>
          <a:xfrm>
            <a:off x="4322359" y="2290105"/>
            <a:ext cx="792088" cy="3693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cc++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CF3DB4-A74C-3420-5EA4-526A967C6034}"/>
              </a:ext>
            </a:extLst>
          </p:cNvPr>
          <p:cNvSpPr txBox="1"/>
          <p:nvPr/>
        </p:nvSpPr>
        <p:spPr>
          <a:xfrm>
            <a:off x="5429863" y="2290105"/>
            <a:ext cx="129614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a.???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BE2C833-8337-17AD-8000-1A581EE05A06}"/>
              </a:ext>
            </a:extLst>
          </p:cNvPr>
          <p:cNvCxnSpPr>
            <a:cxnSpLocks/>
          </p:cNvCxnSpPr>
          <p:nvPr/>
        </p:nvCxnSpPr>
        <p:spPr>
          <a:xfrm>
            <a:off x="5114447" y="2470745"/>
            <a:ext cx="315416" cy="0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7A51093-73D0-D29B-9D6D-3A50D29B7B04}"/>
              </a:ext>
            </a:extLst>
          </p:cNvPr>
          <p:cNvCxnSpPr>
            <a:cxnSpLocks/>
            <a:stCxn id="23" idx="3"/>
            <a:endCxn id="9" idx="0"/>
          </p:cNvCxnSpPr>
          <p:nvPr/>
        </p:nvCxnSpPr>
        <p:spPr>
          <a:xfrm>
            <a:off x="6726012" y="2474771"/>
            <a:ext cx="1313975" cy="120790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7CD2B8C-AB36-A612-41BD-19668ACC4103}"/>
              </a:ext>
            </a:extLst>
          </p:cNvPr>
          <p:cNvCxnSpPr>
            <a:cxnSpLocks/>
            <a:stCxn id="23" idx="3"/>
            <a:endCxn id="8" idx="1"/>
          </p:cNvCxnSpPr>
          <p:nvPr/>
        </p:nvCxnSpPr>
        <p:spPr>
          <a:xfrm flipV="1">
            <a:off x="6726012" y="1165399"/>
            <a:ext cx="917931" cy="1309377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03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63" name="Straight Connector 214"/>
          <p:cNvCxnSpPr>
            <a:cxnSpLocks noChangeShapeType="1"/>
            <a:stCxn id="19" idx="2"/>
            <a:endCxn id="14362" idx="0"/>
          </p:cNvCxnSpPr>
          <p:nvPr/>
        </p:nvCxnSpPr>
        <p:spPr bwMode="auto">
          <a:xfrm flipH="1">
            <a:off x="2181436" y="3068123"/>
            <a:ext cx="919746" cy="3027195"/>
          </a:xfrm>
          <a:prstGeom prst="line">
            <a:avLst/>
          </a:prstGeom>
          <a:noFill/>
          <a:ln w="57150" algn="ctr">
            <a:solidFill>
              <a:srgbClr val="00B0F0"/>
            </a:solidFill>
            <a:round/>
            <a:headEnd/>
            <a:tailEnd/>
          </a:ln>
        </p:spPr>
      </p:cxnSp>
      <p:sp>
        <p:nvSpPr>
          <p:cNvPr id="28" name="Oval 228">
            <a:extLst>
              <a:ext uri="{FF2B5EF4-FFF2-40B4-BE49-F238E27FC236}">
                <a16:creationId xmlns:a16="http://schemas.microsoft.com/office/drawing/2014/main" id="{F9C6577F-ADB7-405F-BDD8-3DCFAE79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8254" y="3789009"/>
            <a:ext cx="1437731" cy="868411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templates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exceptions</a:t>
            </a:r>
          </a:p>
          <a:p>
            <a:pPr algn="ctr" eaLnBrk="1" hangingPunct="1"/>
            <a:r>
              <a:rPr lang="en-US" altLang="en-US" sz="1400" dirty="0">
                <a:solidFill>
                  <a:srgbClr val="FF0000"/>
                </a:solidFill>
              </a:rPr>
              <a:t>1991</a:t>
            </a:r>
            <a:endParaRPr lang="cs-CZ" altLang="en-US" dirty="0">
              <a:solidFill>
                <a:srgbClr val="FF0000"/>
              </a:solidFill>
            </a:endParaRPr>
          </a:p>
        </p:txBody>
      </p:sp>
      <p:sp>
        <p:nvSpPr>
          <p:cNvPr id="87" name="Oval 228"/>
          <p:cNvSpPr>
            <a:spLocks noChangeArrowheads="1"/>
          </p:cNvSpPr>
          <p:nvPr/>
        </p:nvSpPr>
        <p:spPr bwMode="auto">
          <a:xfrm>
            <a:off x="1803836" y="1255428"/>
            <a:ext cx="1009105" cy="733561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rgbClr val="FF0000"/>
                </a:solidFill>
              </a:rPr>
              <a:t>classes</a:t>
            </a:r>
          </a:p>
          <a:p>
            <a:pPr algn="ctr" eaLnBrk="1" hangingPunct="1"/>
            <a:r>
              <a:rPr lang="en-US" altLang="en-US" sz="1200" dirty="0">
                <a:solidFill>
                  <a:srgbClr val="FF0000"/>
                </a:solidFill>
              </a:rPr>
              <a:t>messages</a:t>
            </a:r>
            <a:endParaRPr lang="cs-CZ" altLang="en-US" sz="1200" dirty="0">
              <a:solidFill>
                <a:srgbClr val="FF0000"/>
              </a:solidFill>
            </a:endParaRPr>
          </a:p>
        </p:txBody>
      </p:sp>
      <p:sp>
        <p:nvSpPr>
          <p:cNvPr id="85" name="Oval 228"/>
          <p:cNvSpPr>
            <a:spLocks noChangeArrowheads="1"/>
          </p:cNvSpPr>
          <p:nvPr/>
        </p:nvSpPr>
        <p:spPr bwMode="auto">
          <a:xfrm>
            <a:off x="8832296" y="408031"/>
            <a:ext cx="1277830" cy="905610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400" dirty="0">
                <a:solidFill>
                  <a:srgbClr val="FF0000"/>
                </a:solidFill>
              </a:rPr>
              <a:t>classes</a:t>
            </a:r>
          </a:p>
          <a:p>
            <a:pPr algn="ctr" eaLnBrk="1" hangingPunct="1"/>
            <a:r>
              <a:rPr lang="en-US" altLang="en-US" sz="1400" dirty="0">
                <a:solidFill>
                  <a:srgbClr val="FF0000"/>
                </a:solidFill>
              </a:rPr>
              <a:t>virtual</a:t>
            </a:r>
            <a:br>
              <a:rPr lang="en-US" altLang="en-US" sz="1400" dirty="0">
                <a:solidFill>
                  <a:srgbClr val="FF0000"/>
                </a:solidFill>
              </a:rPr>
            </a:br>
            <a:r>
              <a:rPr lang="en-US" altLang="en-US" sz="1400" dirty="0">
                <a:solidFill>
                  <a:srgbClr val="FF0000"/>
                </a:solidFill>
              </a:rPr>
              <a:t>methods</a:t>
            </a:r>
            <a:endParaRPr lang="cs-CZ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Oval 228">
            <a:extLst>
              <a:ext uri="{FF2B5EF4-FFF2-40B4-BE49-F238E27FC236}">
                <a16:creationId xmlns:a16="http://schemas.microsoft.com/office/drawing/2014/main" id="{B27A3C03-B42E-FD9E-FFBC-5198C9CC9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5343" y="2268564"/>
            <a:ext cx="1383453" cy="762473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function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prototypes</a:t>
            </a:r>
            <a:endParaRPr lang="cs-CZ" altLang="en-US" dirty="0">
              <a:solidFill>
                <a:srgbClr val="FF0000"/>
              </a:solidFill>
            </a:endParaRPr>
          </a:p>
        </p:txBody>
      </p:sp>
      <p:sp>
        <p:nvSpPr>
          <p:cNvPr id="14350" name="Oval 228"/>
          <p:cNvSpPr>
            <a:spLocks noChangeArrowheads="1"/>
          </p:cNvSpPr>
          <p:nvPr/>
        </p:nvSpPr>
        <p:spPr bwMode="auto">
          <a:xfrm>
            <a:off x="9403410" y="5373439"/>
            <a:ext cx="1264595" cy="1114682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ts val="1200"/>
              </a:lnSpc>
            </a:pPr>
            <a:r>
              <a:rPr lang="en-US" altLang="en-US" dirty="0">
                <a:solidFill>
                  <a:srgbClr val="FF0000"/>
                </a:solidFill>
              </a:rPr>
              <a:t>STL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=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containers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+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algorithms</a:t>
            </a:r>
          </a:p>
        </p:txBody>
      </p:sp>
      <p:sp>
        <p:nvSpPr>
          <p:cNvPr id="3" name="Oval 228">
            <a:extLst>
              <a:ext uri="{FF2B5EF4-FFF2-40B4-BE49-F238E27FC236}">
                <a16:creationId xmlns:a16="http://schemas.microsoft.com/office/drawing/2014/main" id="{9806A134-87B5-B700-BB53-DDB49F29D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192" y="5954436"/>
            <a:ext cx="2555683" cy="894602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 err="1">
                <a:solidFill>
                  <a:srgbClr val="FF0000"/>
                </a:solidFill>
              </a:rPr>
              <a:t>alloca</a:t>
            </a:r>
            <a:br>
              <a:rPr lang="en-US" altLang="en-US" b="1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variable-sized arrays</a:t>
            </a:r>
            <a:endParaRPr lang="cs-CZ" altLang="en-US" dirty="0">
              <a:solidFill>
                <a:srgbClr val="FF0000"/>
              </a:solidFill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Ancient h</a:t>
            </a:r>
            <a:r>
              <a:rPr lang="cs-CZ" altLang="en-US" dirty="0" err="1"/>
              <a:t>istor</a:t>
            </a:r>
            <a:r>
              <a:rPr lang="en-US" altLang="en-US" dirty="0"/>
              <a:t>y of</a:t>
            </a:r>
            <a:r>
              <a:rPr lang="cs-CZ" altLang="en-US" dirty="0"/>
              <a:t> </a:t>
            </a:r>
            <a:r>
              <a:rPr lang="en-US" altLang="en-US" dirty="0"/>
              <a:t>C and </a:t>
            </a:r>
            <a:r>
              <a:rPr lang="cs-CZ" altLang="en-US" dirty="0"/>
              <a:t>C++</a:t>
            </a: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 bwMode="auto">
          <a:xfrm>
            <a:off x="3349972" y="529739"/>
            <a:ext cx="1097856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B</a:t>
            </a:r>
          </a:p>
          <a:p>
            <a:pPr algn="ctr">
              <a:defRPr/>
            </a:pPr>
            <a:r>
              <a:rPr lang="cs-CZ" sz="1200" dirty="0"/>
              <a:t>(Bell Labs. 1969)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1720215" y="536089"/>
            <a:ext cx="1190317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BCPL</a:t>
            </a:r>
          </a:p>
          <a:p>
            <a:pPr algn="ctr">
              <a:defRPr/>
            </a:pPr>
            <a:r>
              <a:rPr lang="cs-CZ" sz="1200" dirty="0"/>
              <a:t>(Cambridge 1966)</a:t>
            </a:r>
            <a:endParaRPr lang="en-US" sz="1200" dirty="0"/>
          </a:p>
        </p:txBody>
      </p:sp>
      <p:cxnSp>
        <p:nvCxnSpPr>
          <p:cNvPr id="23" name="Straight Arrow Connector 22"/>
          <p:cNvCxnSpPr>
            <a:stCxn id="5" idx="3"/>
            <a:endCxn id="4" idx="1"/>
          </p:cNvCxnSpPr>
          <p:nvPr/>
        </p:nvCxnSpPr>
        <p:spPr bwMode="auto">
          <a:xfrm flipV="1">
            <a:off x="2910532" y="796923"/>
            <a:ext cx="439445" cy="6350"/>
          </a:xfrm>
          <a:prstGeom prst="straightConnector1">
            <a:avLst/>
          </a:prstGeom>
          <a:noFill/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24" name="Straight Arrow Connector 23"/>
          <p:cNvCxnSpPr>
            <a:stCxn id="4" idx="3"/>
            <a:endCxn id="6" idx="1"/>
          </p:cNvCxnSpPr>
          <p:nvPr/>
        </p:nvCxnSpPr>
        <p:spPr bwMode="auto">
          <a:xfrm>
            <a:off x="4447833" y="796923"/>
            <a:ext cx="398363" cy="4762"/>
          </a:xfrm>
          <a:prstGeom prst="straightConnector1">
            <a:avLst/>
          </a:prstGeom>
          <a:noFill/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" name="TextBox 10"/>
          <p:cNvSpPr txBox="1"/>
          <p:nvPr/>
        </p:nvSpPr>
        <p:spPr bwMode="auto">
          <a:xfrm>
            <a:off x="7813561" y="1456839"/>
            <a:ext cx="1790930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C with classes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 err="1"/>
              <a:t>Stroustrup</a:t>
            </a:r>
            <a:r>
              <a:rPr lang="en-US" sz="1200" dirty="0"/>
              <a:t>, Bell Labs</a:t>
            </a:r>
            <a:r>
              <a:rPr lang="cs-CZ" sz="1200" dirty="0"/>
              <a:t> </a:t>
            </a:r>
            <a:r>
              <a:rPr lang="en-US" sz="1200" dirty="0"/>
              <a:t>1979</a:t>
            </a:r>
            <a:r>
              <a:rPr lang="cs-CZ" sz="1200" dirty="0"/>
              <a:t>)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 bwMode="auto">
          <a:xfrm>
            <a:off x="7164023" y="2565042"/>
            <a:ext cx="3090004" cy="534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The C++ programming language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1st edition - </a:t>
            </a:r>
            <a:r>
              <a:rPr lang="en-US" sz="1200" dirty="0" err="1"/>
              <a:t>Stroustrup</a:t>
            </a:r>
            <a:r>
              <a:rPr lang="cs-CZ" sz="1200" dirty="0"/>
              <a:t> </a:t>
            </a:r>
            <a:r>
              <a:rPr lang="en-US" sz="1200" dirty="0"/>
              <a:t>1985</a:t>
            </a:r>
            <a:r>
              <a:rPr lang="cs-CZ" sz="1200" dirty="0"/>
              <a:t>)</a:t>
            </a:r>
            <a:endParaRPr lang="en-US" sz="1200" dirty="0"/>
          </a:p>
        </p:txBody>
      </p:sp>
      <p:sp>
        <p:nvSpPr>
          <p:cNvPr id="14404" name="TextBox 12"/>
          <p:cNvSpPr txBox="1">
            <a:spLocks noChangeArrowheads="1"/>
          </p:cNvSpPr>
          <p:nvPr/>
        </p:nvSpPr>
        <p:spPr bwMode="auto">
          <a:xfrm>
            <a:off x="7907130" y="5679030"/>
            <a:ext cx="1592376" cy="503511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C++98</a:t>
            </a:r>
            <a:endParaRPr lang="cs-CZ" altLang="en-US" b="1"/>
          </a:p>
          <a:p>
            <a:pPr algn="ctr" eaLnBrk="1" hangingPunct="1"/>
            <a:r>
              <a:rPr lang="cs-CZ" altLang="en-US" sz="1200"/>
              <a:t>(</a:t>
            </a:r>
            <a:r>
              <a:rPr lang="en-US" altLang="en-US" sz="1200"/>
              <a:t>ISO/IEC 14882 1998</a:t>
            </a:r>
            <a:r>
              <a:rPr lang="cs-CZ" altLang="en-US" sz="1200"/>
              <a:t>)</a:t>
            </a:r>
            <a:endParaRPr lang="en-US" altLang="en-US" sz="1200"/>
          </a:p>
        </p:txBody>
      </p:sp>
      <p:cxnSp>
        <p:nvCxnSpPr>
          <p:cNvPr id="14408" name="Straight Arrow Connector 46"/>
          <p:cNvCxnSpPr>
            <a:cxnSpLocks noChangeShapeType="1"/>
            <a:stCxn id="11" idx="2"/>
            <a:endCxn id="12" idx="0"/>
          </p:cNvCxnSpPr>
          <p:nvPr/>
        </p:nvCxnSpPr>
        <p:spPr bwMode="auto">
          <a:xfrm flipH="1">
            <a:off x="8709030" y="1991212"/>
            <a:ext cx="1" cy="573835"/>
          </a:xfrm>
          <a:prstGeom prst="straightConnector1">
            <a:avLst/>
          </a:prstGeom>
          <a:noFill/>
          <a:ln w="57150" algn="ctr">
            <a:solidFill>
              <a:srgbClr val="00B050"/>
            </a:solidFill>
            <a:round/>
            <a:headEnd/>
            <a:tailEnd type="triangle" w="med" len="sm"/>
          </a:ln>
        </p:spPr>
      </p:cxnSp>
      <p:cxnSp>
        <p:nvCxnSpPr>
          <p:cNvPr id="14409" name="Straight Arrow Connector 49"/>
          <p:cNvCxnSpPr>
            <a:cxnSpLocks noChangeShapeType="1"/>
            <a:stCxn id="12" idx="2"/>
            <a:endCxn id="14404" idx="0"/>
          </p:cNvCxnSpPr>
          <p:nvPr/>
        </p:nvCxnSpPr>
        <p:spPr bwMode="auto">
          <a:xfrm flipH="1">
            <a:off x="8703323" y="3099415"/>
            <a:ext cx="5707" cy="2579615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6" name="TextBox 5"/>
          <p:cNvSpPr txBox="1"/>
          <p:nvPr/>
        </p:nvSpPr>
        <p:spPr bwMode="auto">
          <a:xfrm>
            <a:off x="4846191" y="534501"/>
            <a:ext cx="1097856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C</a:t>
            </a:r>
          </a:p>
          <a:p>
            <a:pPr algn="ctr">
              <a:defRPr/>
            </a:pPr>
            <a:r>
              <a:rPr lang="cs-CZ" sz="1200" dirty="0"/>
              <a:t>(Bell Labs. 1971)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 bwMode="auto">
          <a:xfrm>
            <a:off x="3966944" y="1358414"/>
            <a:ext cx="2856350" cy="534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The C programming language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Kernigan &amp; Ritchie</a:t>
            </a:r>
            <a:r>
              <a:rPr lang="cs-CZ" sz="1200" dirty="0"/>
              <a:t> 197</a:t>
            </a:r>
            <a:r>
              <a:rPr lang="en-US" sz="1200" dirty="0"/>
              <a:t>8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14400" name="Straight Arrow Connector 26"/>
          <p:cNvCxnSpPr>
            <a:cxnSpLocks noChangeShapeType="1"/>
          </p:cNvCxnSpPr>
          <p:nvPr/>
        </p:nvCxnSpPr>
        <p:spPr bwMode="auto">
          <a:xfrm>
            <a:off x="5395230" y="1037998"/>
            <a:ext cx="0" cy="320167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401" name="Straight Arrow Connector 62"/>
          <p:cNvCxnSpPr>
            <a:cxnSpLocks noChangeShapeType="1"/>
            <a:stCxn id="7" idx="3"/>
            <a:endCxn id="11" idx="1"/>
          </p:cNvCxnSpPr>
          <p:nvPr/>
        </p:nvCxnSpPr>
        <p:spPr bwMode="auto">
          <a:xfrm>
            <a:off x="6823299" y="1625603"/>
            <a:ext cx="990267" cy="98425"/>
          </a:xfrm>
          <a:prstGeom prst="straightConnector1">
            <a:avLst/>
          </a:prstGeom>
          <a:noFill/>
          <a:ln w="57150" algn="ctr">
            <a:solidFill>
              <a:srgbClr val="FFC000"/>
            </a:solidFill>
            <a:round/>
            <a:headEnd/>
            <a:tailEnd type="triangle" w="med" len="sm"/>
          </a:ln>
        </p:spPr>
      </p:cxnSp>
      <p:sp>
        <p:nvSpPr>
          <p:cNvPr id="18" name="TextBox 17"/>
          <p:cNvSpPr txBox="1"/>
          <p:nvPr/>
        </p:nvSpPr>
        <p:spPr bwMode="auto">
          <a:xfrm>
            <a:off x="2496766" y="1845750"/>
            <a:ext cx="1207244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Objective-C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Cox &amp; Love 1981</a:t>
            </a:r>
            <a:r>
              <a:rPr lang="cs-CZ" sz="1200" dirty="0"/>
              <a:t>)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 bwMode="auto">
          <a:xfrm>
            <a:off x="2160196" y="2626088"/>
            <a:ext cx="1881981" cy="4420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b="1" dirty="0"/>
              <a:t>Object-Oriented Programing</a:t>
            </a:r>
            <a:endParaRPr lang="cs-CZ" sz="1200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Cox</a:t>
            </a:r>
            <a:r>
              <a:rPr lang="cs-CZ" sz="1200" dirty="0"/>
              <a:t> </a:t>
            </a:r>
            <a:r>
              <a:rPr lang="en-US" sz="1200" dirty="0"/>
              <a:t>1986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14392" name="Straight Arrow Connector 35"/>
          <p:cNvCxnSpPr>
            <a:cxnSpLocks noChangeShapeType="1"/>
            <a:stCxn id="18" idx="2"/>
            <a:endCxn id="19" idx="0"/>
          </p:cNvCxnSpPr>
          <p:nvPr/>
        </p:nvCxnSpPr>
        <p:spPr bwMode="auto">
          <a:xfrm>
            <a:off x="3100388" y="2380123"/>
            <a:ext cx="794" cy="245965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395" name="Straight Arrow Connector 60"/>
          <p:cNvCxnSpPr>
            <a:cxnSpLocks noChangeShapeType="1"/>
            <a:stCxn id="7" idx="1"/>
            <a:endCxn id="18" idx="3"/>
          </p:cNvCxnSpPr>
          <p:nvPr/>
        </p:nvCxnSpPr>
        <p:spPr bwMode="auto">
          <a:xfrm flipH="1">
            <a:off x="3704010" y="1625598"/>
            <a:ext cx="262934" cy="487336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14381" name="TextBox 7"/>
          <p:cNvSpPr txBox="1">
            <a:spLocks noChangeArrowheads="1"/>
          </p:cNvSpPr>
          <p:nvPr/>
        </p:nvSpPr>
        <p:spPr bwMode="auto">
          <a:xfrm>
            <a:off x="4703950" y="3609007"/>
            <a:ext cx="1383453" cy="503675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ANSI </a:t>
            </a:r>
            <a:r>
              <a:rPr lang="cs-CZ" altLang="en-US" b="1"/>
              <a:t>C</a:t>
            </a:r>
          </a:p>
          <a:p>
            <a:pPr algn="ctr" eaLnBrk="1" hangingPunct="1"/>
            <a:r>
              <a:rPr lang="cs-CZ" altLang="en-US" sz="1200"/>
              <a:t>(</a:t>
            </a:r>
            <a:r>
              <a:rPr lang="en-US" altLang="en-US" sz="1200"/>
              <a:t>ANSI X3J11</a:t>
            </a:r>
            <a:r>
              <a:rPr lang="cs-CZ" altLang="en-US" sz="1200"/>
              <a:t> </a:t>
            </a:r>
            <a:r>
              <a:rPr lang="en-US" altLang="en-US" sz="1200"/>
              <a:t>1989</a:t>
            </a:r>
            <a:r>
              <a:rPr lang="cs-CZ" altLang="en-US" sz="1200"/>
              <a:t>)</a:t>
            </a:r>
            <a:endParaRPr lang="en-US" altLang="en-US" sz="1200"/>
          </a:p>
        </p:txBody>
      </p:sp>
      <p:sp>
        <p:nvSpPr>
          <p:cNvPr id="14383" name="TextBox 9"/>
          <p:cNvSpPr txBox="1">
            <a:spLocks noChangeArrowheads="1"/>
          </p:cNvSpPr>
          <p:nvPr/>
        </p:nvSpPr>
        <p:spPr bwMode="auto">
          <a:xfrm>
            <a:off x="4630738" y="5737486"/>
            <a:ext cx="1507048" cy="503675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C99</a:t>
            </a:r>
            <a:endParaRPr lang="cs-CZ" altLang="en-US" b="1"/>
          </a:p>
          <a:p>
            <a:pPr algn="ctr" eaLnBrk="1" hangingPunct="1"/>
            <a:r>
              <a:rPr lang="cs-CZ" altLang="en-US" sz="1200"/>
              <a:t>(</a:t>
            </a:r>
            <a:r>
              <a:rPr lang="en-US" altLang="en-US" sz="1200"/>
              <a:t>ISO/IEC 9899 1999</a:t>
            </a:r>
            <a:r>
              <a:rPr lang="cs-CZ" altLang="en-US" sz="1200"/>
              <a:t>)</a:t>
            </a:r>
            <a:endParaRPr lang="en-US" altLang="en-US" sz="1200"/>
          </a:p>
        </p:txBody>
      </p:sp>
      <p:cxnSp>
        <p:nvCxnSpPr>
          <p:cNvPr id="14384" name="Straight Arrow Connector 29"/>
          <p:cNvCxnSpPr>
            <a:cxnSpLocks noChangeShapeType="1"/>
            <a:stCxn id="7" idx="2"/>
            <a:endCxn id="14381" idx="0"/>
          </p:cNvCxnSpPr>
          <p:nvPr/>
        </p:nvCxnSpPr>
        <p:spPr bwMode="auto">
          <a:xfrm>
            <a:off x="5395124" y="1892782"/>
            <a:ext cx="553" cy="171622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sm"/>
          </a:ln>
        </p:spPr>
      </p:cxnSp>
      <p:cxnSp>
        <p:nvCxnSpPr>
          <p:cNvPr id="14385" name="Straight Arrow Connector 31"/>
          <p:cNvCxnSpPr>
            <a:cxnSpLocks noChangeShapeType="1"/>
            <a:stCxn id="14381" idx="2"/>
            <a:endCxn id="14383" idx="0"/>
          </p:cNvCxnSpPr>
          <p:nvPr/>
        </p:nvCxnSpPr>
        <p:spPr bwMode="auto">
          <a:xfrm flipH="1">
            <a:off x="5384262" y="4112677"/>
            <a:ext cx="11410" cy="162480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sm"/>
          </a:ln>
        </p:spPr>
      </p:cxnSp>
      <p:cxnSp>
        <p:nvCxnSpPr>
          <p:cNvPr id="14387" name="Straight Arrow Connector 158"/>
          <p:cNvCxnSpPr>
            <a:cxnSpLocks noChangeShapeType="1"/>
            <a:stCxn id="14381" idx="3"/>
            <a:endCxn id="14404" idx="1"/>
          </p:cNvCxnSpPr>
          <p:nvPr/>
        </p:nvCxnSpPr>
        <p:spPr bwMode="auto">
          <a:xfrm>
            <a:off x="6087398" y="3860845"/>
            <a:ext cx="1819732" cy="2069941"/>
          </a:xfrm>
          <a:prstGeom prst="straightConnector1">
            <a:avLst/>
          </a:prstGeom>
          <a:noFill/>
          <a:ln w="57150" algn="ctr">
            <a:solidFill>
              <a:srgbClr val="00B050"/>
            </a:solidFill>
            <a:round/>
            <a:headEnd/>
            <a:tailEnd type="triangle" w="med" len="sm"/>
          </a:ln>
        </p:spPr>
      </p:cxnSp>
      <p:cxnSp>
        <p:nvCxnSpPr>
          <p:cNvPr id="156" name="Straight Arrow Connector 155"/>
          <p:cNvCxnSpPr/>
          <p:nvPr/>
        </p:nvCxnSpPr>
        <p:spPr bwMode="auto">
          <a:xfrm flipV="1">
            <a:off x="155934" y="4880082"/>
            <a:ext cx="314325" cy="6350"/>
          </a:xfrm>
          <a:prstGeom prst="straightConnector1">
            <a:avLst/>
          </a:prstGeom>
          <a:noFill/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14374" name="Straight Arrow Connector 156"/>
          <p:cNvCxnSpPr>
            <a:cxnSpLocks noChangeShapeType="1"/>
          </p:cNvCxnSpPr>
          <p:nvPr/>
        </p:nvCxnSpPr>
        <p:spPr bwMode="auto">
          <a:xfrm>
            <a:off x="163815" y="5123979"/>
            <a:ext cx="306043" cy="0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375" name="Straight Arrow Connector 161"/>
          <p:cNvCxnSpPr>
            <a:cxnSpLocks noChangeShapeType="1"/>
          </p:cNvCxnSpPr>
          <p:nvPr/>
        </p:nvCxnSpPr>
        <p:spPr bwMode="auto">
          <a:xfrm>
            <a:off x="158040" y="5379459"/>
            <a:ext cx="306043" cy="0"/>
          </a:xfrm>
          <a:prstGeom prst="straightConnector1">
            <a:avLst/>
          </a:prstGeom>
          <a:noFill/>
          <a:ln w="57150" algn="ctr">
            <a:solidFill>
              <a:srgbClr val="00B050"/>
            </a:solidFill>
            <a:round/>
            <a:headEnd/>
            <a:tailEnd type="triangle" w="med" len="sm"/>
          </a:ln>
        </p:spPr>
      </p:cxnSp>
      <p:cxnSp>
        <p:nvCxnSpPr>
          <p:cNvPr id="14376" name="Straight Arrow Connector 164"/>
          <p:cNvCxnSpPr>
            <a:cxnSpLocks noChangeShapeType="1"/>
          </p:cNvCxnSpPr>
          <p:nvPr/>
        </p:nvCxnSpPr>
        <p:spPr bwMode="auto">
          <a:xfrm>
            <a:off x="159628" y="5607366"/>
            <a:ext cx="304450" cy="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sm"/>
          </a:ln>
        </p:spPr>
      </p:cxnSp>
      <p:sp>
        <p:nvSpPr>
          <p:cNvPr id="168" name="TextBox 167"/>
          <p:cNvSpPr txBox="1"/>
          <p:nvPr/>
        </p:nvSpPr>
        <p:spPr bwMode="auto">
          <a:xfrm>
            <a:off x="483914" y="5246545"/>
            <a:ext cx="1069386" cy="257369"/>
          </a:xfrm>
          <a:prstGeom prst="rect">
            <a:avLst/>
          </a:prstGeom>
          <a:noFill/>
          <a:ln w="38100">
            <a:noFill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>
                <a:latin typeface="+mn-lt"/>
              </a:rPr>
              <a:t>almost superset</a:t>
            </a:r>
          </a:p>
        </p:txBody>
      </p:sp>
      <p:sp>
        <p:nvSpPr>
          <p:cNvPr id="169" name="TextBox 168"/>
          <p:cNvSpPr txBox="1"/>
          <p:nvPr/>
        </p:nvSpPr>
        <p:spPr bwMode="auto">
          <a:xfrm>
            <a:off x="483914" y="4738799"/>
            <a:ext cx="572392" cy="257369"/>
          </a:xfrm>
          <a:prstGeom prst="rect">
            <a:avLst/>
          </a:prstGeom>
          <a:noFill/>
          <a:ln w="38100">
            <a:noFill/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i="1" dirty="0"/>
              <a:t>inspired</a:t>
            </a:r>
          </a:p>
        </p:txBody>
      </p:sp>
      <p:sp>
        <p:nvSpPr>
          <p:cNvPr id="170" name="TextBox 169"/>
          <p:cNvSpPr txBox="1"/>
          <p:nvPr/>
        </p:nvSpPr>
        <p:spPr bwMode="auto">
          <a:xfrm>
            <a:off x="483919" y="4986449"/>
            <a:ext cx="609453" cy="257369"/>
          </a:xfrm>
          <a:prstGeom prst="rect">
            <a:avLst/>
          </a:prstGeom>
          <a:noFill/>
          <a:ln w="38100">
            <a:noFill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>
                <a:latin typeface="+mn-lt"/>
              </a:rPr>
              <a:t>superset</a:t>
            </a:r>
          </a:p>
        </p:txBody>
      </p:sp>
      <p:sp>
        <p:nvSpPr>
          <p:cNvPr id="171" name="TextBox 170"/>
          <p:cNvSpPr txBox="1"/>
          <p:nvPr/>
        </p:nvSpPr>
        <p:spPr bwMode="auto">
          <a:xfrm>
            <a:off x="483914" y="5511657"/>
            <a:ext cx="1189226" cy="257369"/>
          </a:xfrm>
          <a:prstGeom prst="rect">
            <a:avLst/>
          </a:prstGeom>
          <a:noFill/>
          <a:ln w="38100">
            <a:noFill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>
                <a:latin typeface="+mn-lt"/>
              </a:rPr>
              <a:t>significant change</a:t>
            </a:r>
          </a:p>
        </p:txBody>
      </p:sp>
      <p:sp>
        <p:nvSpPr>
          <p:cNvPr id="175" name="TextBox 174"/>
          <p:cNvSpPr txBox="1"/>
          <p:nvPr/>
        </p:nvSpPr>
        <p:spPr bwMode="auto">
          <a:xfrm>
            <a:off x="9647434" y="4689014"/>
            <a:ext cx="745964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Java</a:t>
            </a:r>
          </a:p>
          <a:p>
            <a:pPr algn="ctr">
              <a:defRPr/>
            </a:pPr>
            <a:r>
              <a:rPr lang="cs-CZ" sz="1200" dirty="0"/>
              <a:t>(Sun 1995)</a:t>
            </a:r>
            <a:endParaRPr lang="en-US" sz="1200" dirty="0"/>
          </a:p>
        </p:txBody>
      </p:sp>
      <p:cxnSp>
        <p:nvCxnSpPr>
          <p:cNvPr id="176" name="Straight Arrow Connector 175"/>
          <p:cNvCxnSpPr>
            <a:stCxn id="12" idx="2"/>
            <a:endCxn id="175" idx="0"/>
          </p:cNvCxnSpPr>
          <p:nvPr/>
        </p:nvCxnSpPr>
        <p:spPr bwMode="auto">
          <a:xfrm>
            <a:off x="8709030" y="3099410"/>
            <a:ext cx="1311391" cy="158960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14355" name="Straight Connector 210"/>
          <p:cNvCxnSpPr>
            <a:cxnSpLocks noChangeShapeType="1"/>
            <a:stCxn id="14381" idx="1"/>
            <a:endCxn id="14362" idx="0"/>
          </p:cNvCxnSpPr>
          <p:nvPr/>
        </p:nvCxnSpPr>
        <p:spPr bwMode="auto">
          <a:xfrm flipH="1">
            <a:off x="2181441" y="3860845"/>
            <a:ext cx="2522509" cy="2234473"/>
          </a:xfrm>
          <a:prstGeom prst="line">
            <a:avLst/>
          </a:prstGeom>
          <a:noFill/>
          <a:ln w="57150" algn="ctr">
            <a:solidFill>
              <a:srgbClr val="00B0F0"/>
            </a:solidFill>
            <a:round/>
            <a:headEnd/>
            <a:tailEnd/>
          </a:ln>
        </p:spPr>
      </p:cxnSp>
      <p:sp>
        <p:nvSpPr>
          <p:cNvPr id="14356" name="Oval 187"/>
          <p:cNvSpPr>
            <a:spLocks noChangeArrowheads="1"/>
          </p:cNvSpPr>
          <p:nvPr/>
        </p:nvSpPr>
        <p:spPr bwMode="auto">
          <a:xfrm>
            <a:off x="4358015" y="4266113"/>
            <a:ext cx="972111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FFFF"/>
                </a:solidFill>
              </a:rPr>
              <a:t>Linux</a:t>
            </a:r>
          </a:p>
          <a:p>
            <a:pPr algn="ctr" eaLnBrk="1" hangingPunct="1"/>
            <a:r>
              <a:rPr lang="en-US" altLang="en-US" sz="1200" b="1" dirty="0">
                <a:solidFill>
                  <a:srgbClr val="FFFFFF"/>
                </a:solidFill>
              </a:rPr>
              <a:t>1991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sp>
        <p:nvSpPr>
          <p:cNvPr id="14357" name="Oval 188"/>
          <p:cNvSpPr>
            <a:spLocks noChangeArrowheads="1"/>
          </p:cNvSpPr>
          <p:nvPr/>
        </p:nvSpPr>
        <p:spPr bwMode="auto">
          <a:xfrm>
            <a:off x="6404150" y="467831"/>
            <a:ext cx="972111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FFFF"/>
                </a:solidFill>
              </a:rPr>
              <a:t>Unix</a:t>
            </a:r>
          </a:p>
          <a:p>
            <a:pPr algn="ctr" eaLnBrk="1" hangingPunct="1"/>
            <a:r>
              <a:rPr lang="en-US" altLang="en-US" sz="1200" b="1">
                <a:solidFill>
                  <a:srgbClr val="FFFFFF"/>
                </a:solidFill>
              </a:rPr>
              <a:t>1973</a:t>
            </a:r>
            <a:endParaRPr lang="en-US" altLang="en-US" b="1">
              <a:solidFill>
                <a:srgbClr val="FFFFFF"/>
              </a:solidFill>
            </a:endParaRPr>
          </a:p>
        </p:txBody>
      </p:sp>
      <p:cxnSp>
        <p:nvCxnSpPr>
          <p:cNvPr id="14358" name="Straight Connector 190"/>
          <p:cNvCxnSpPr>
            <a:cxnSpLocks noChangeShapeType="1"/>
            <a:stCxn id="6" idx="3"/>
            <a:endCxn id="14357" idx="2"/>
          </p:cNvCxnSpPr>
          <p:nvPr/>
        </p:nvCxnSpPr>
        <p:spPr bwMode="auto">
          <a:xfrm flipV="1">
            <a:off x="5944047" y="783921"/>
            <a:ext cx="460098" cy="17769"/>
          </a:xfrm>
          <a:prstGeom prst="line">
            <a:avLst/>
          </a:prstGeom>
          <a:noFill/>
          <a:ln w="76200" algn="ctr">
            <a:solidFill>
              <a:srgbClr val="00B0F0"/>
            </a:solidFill>
            <a:round/>
            <a:headEnd/>
            <a:tailEnd/>
          </a:ln>
        </p:spPr>
      </p:cxnSp>
      <p:cxnSp>
        <p:nvCxnSpPr>
          <p:cNvPr id="14359" name="Straight Connector 191"/>
          <p:cNvCxnSpPr>
            <a:cxnSpLocks noChangeShapeType="1"/>
            <a:stCxn id="14356" idx="7"/>
            <a:endCxn id="14381" idx="2"/>
          </p:cNvCxnSpPr>
          <p:nvPr/>
        </p:nvCxnSpPr>
        <p:spPr bwMode="auto">
          <a:xfrm flipV="1">
            <a:off x="5187764" y="4112682"/>
            <a:ext cx="207913" cy="246011"/>
          </a:xfrm>
          <a:prstGeom prst="line">
            <a:avLst/>
          </a:prstGeom>
          <a:noFill/>
          <a:ln w="76200" algn="ctr">
            <a:solidFill>
              <a:srgbClr val="00B0F0"/>
            </a:solidFill>
            <a:round/>
            <a:headEnd/>
            <a:tailEnd/>
          </a:ln>
        </p:spPr>
      </p:cxnSp>
      <p:sp>
        <p:nvSpPr>
          <p:cNvPr id="14360" name="Oval 195"/>
          <p:cNvSpPr>
            <a:spLocks noChangeArrowheads="1"/>
          </p:cNvSpPr>
          <p:nvPr/>
        </p:nvSpPr>
        <p:spPr bwMode="auto">
          <a:xfrm>
            <a:off x="5499644" y="4866849"/>
            <a:ext cx="1496366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FFFF"/>
                </a:solidFill>
              </a:rPr>
              <a:t>Windows NT</a:t>
            </a:r>
          </a:p>
          <a:p>
            <a:pPr algn="ctr" eaLnBrk="1" hangingPunct="1"/>
            <a:r>
              <a:rPr lang="en-US" altLang="en-US" sz="1200" b="1" dirty="0">
                <a:solidFill>
                  <a:srgbClr val="FFFFFF"/>
                </a:solidFill>
              </a:rPr>
              <a:t>1993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cxnSp>
        <p:nvCxnSpPr>
          <p:cNvPr id="14361" name="Straight Connector 196"/>
          <p:cNvCxnSpPr>
            <a:cxnSpLocks noChangeShapeType="1"/>
            <a:stCxn id="14381" idx="2"/>
            <a:endCxn id="14360" idx="0"/>
          </p:cNvCxnSpPr>
          <p:nvPr/>
        </p:nvCxnSpPr>
        <p:spPr bwMode="auto">
          <a:xfrm>
            <a:off x="5395677" y="4112682"/>
            <a:ext cx="852155" cy="754167"/>
          </a:xfrm>
          <a:prstGeom prst="line">
            <a:avLst/>
          </a:prstGeom>
          <a:noFill/>
          <a:ln w="76200" algn="ctr">
            <a:solidFill>
              <a:srgbClr val="00B0F0"/>
            </a:solidFill>
            <a:round/>
            <a:headEnd/>
            <a:tailEnd/>
          </a:ln>
        </p:spPr>
      </p:cxnSp>
      <p:sp>
        <p:nvSpPr>
          <p:cNvPr id="14362" name="Oval 209"/>
          <p:cNvSpPr>
            <a:spLocks noChangeArrowheads="1"/>
          </p:cNvSpPr>
          <p:nvPr/>
        </p:nvSpPr>
        <p:spPr bwMode="auto">
          <a:xfrm>
            <a:off x="1662118" y="6095318"/>
            <a:ext cx="1038645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FFFF"/>
                </a:solidFill>
              </a:rPr>
              <a:t>OS-X</a:t>
            </a:r>
          </a:p>
          <a:p>
            <a:pPr algn="ctr" eaLnBrk="1" hangingPunct="1"/>
            <a:r>
              <a:rPr lang="en-US" altLang="en-US" sz="1200" b="1">
                <a:solidFill>
                  <a:srgbClr val="FFFFFF"/>
                </a:solidFill>
              </a:rPr>
              <a:t>2000</a:t>
            </a:r>
            <a:endParaRPr lang="en-US" altLang="en-US" b="1">
              <a:solidFill>
                <a:srgbClr val="FFFFFF"/>
              </a:solidFill>
            </a:endParaRPr>
          </a:p>
        </p:txBody>
      </p:sp>
      <p:sp>
        <p:nvSpPr>
          <p:cNvPr id="14364" name="Oval 217"/>
          <p:cNvSpPr>
            <a:spLocks noChangeArrowheads="1"/>
          </p:cNvSpPr>
          <p:nvPr/>
        </p:nvSpPr>
        <p:spPr bwMode="auto">
          <a:xfrm>
            <a:off x="4115983" y="2346821"/>
            <a:ext cx="1038645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FFFF"/>
                </a:solidFill>
              </a:rPr>
              <a:t>MacOS</a:t>
            </a:r>
          </a:p>
          <a:p>
            <a:pPr algn="ctr" eaLnBrk="1" hangingPunct="1"/>
            <a:r>
              <a:rPr lang="en-US" altLang="en-US" sz="1200" b="1">
                <a:solidFill>
                  <a:srgbClr val="FFFFFF"/>
                </a:solidFill>
              </a:rPr>
              <a:t>1984</a:t>
            </a:r>
            <a:endParaRPr lang="en-US" altLang="en-US" b="1">
              <a:solidFill>
                <a:srgbClr val="FFFFFF"/>
              </a:solidFill>
            </a:endParaRPr>
          </a:p>
        </p:txBody>
      </p:sp>
      <p:cxnSp>
        <p:nvCxnSpPr>
          <p:cNvPr id="14365" name="Straight Connector 218"/>
          <p:cNvCxnSpPr>
            <a:cxnSpLocks noChangeShapeType="1"/>
            <a:stCxn id="14364" idx="1"/>
            <a:endCxn id="18" idx="3"/>
          </p:cNvCxnSpPr>
          <p:nvPr/>
        </p:nvCxnSpPr>
        <p:spPr bwMode="auto">
          <a:xfrm flipH="1" flipV="1">
            <a:off x="3704010" y="2112934"/>
            <a:ext cx="564074" cy="326462"/>
          </a:xfrm>
          <a:prstGeom prst="line">
            <a:avLst/>
          </a:prstGeom>
          <a:noFill/>
          <a:ln w="57150" algn="ctr">
            <a:solidFill>
              <a:srgbClr val="00B0F0"/>
            </a:solidFill>
            <a:round/>
            <a:headEnd/>
            <a:tailEnd/>
          </a:ln>
        </p:spPr>
      </p:cxnSp>
      <p:cxnSp>
        <p:nvCxnSpPr>
          <p:cNvPr id="14366" name="Straight Connector 222"/>
          <p:cNvCxnSpPr>
            <a:cxnSpLocks noChangeShapeType="1"/>
            <a:stCxn id="14364" idx="7"/>
            <a:endCxn id="7" idx="2"/>
          </p:cNvCxnSpPr>
          <p:nvPr/>
        </p:nvCxnSpPr>
        <p:spPr bwMode="auto">
          <a:xfrm flipV="1">
            <a:off x="5002517" y="1892782"/>
            <a:ext cx="392602" cy="546614"/>
          </a:xfrm>
          <a:prstGeom prst="line">
            <a:avLst/>
          </a:prstGeom>
          <a:noFill/>
          <a:ln w="57150" algn="ctr">
            <a:solidFill>
              <a:srgbClr val="00B0F0"/>
            </a:solidFill>
            <a:round/>
            <a:headEnd/>
            <a:tailEnd/>
          </a:ln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D61BD36-91AC-3CBE-EC6A-88740409A739}"/>
              </a:ext>
            </a:extLst>
          </p:cNvPr>
          <p:cNvSpPr txBox="1"/>
          <p:nvPr/>
        </p:nvSpPr>
        <p:spPr bwMode="auto">
          <a:xfrm>
            <a:off x="8343961" y="565637"/>
            <a:ext cx="718714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Simula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(196</a:t>
            </a:r>
            <a:r>
              <a:rPr lang="en-US" sz="1200" dirty="0"/>
              <a:t>7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6556E16-2F8A-37DC-2AC0-F8CC6AD9171D}"/>
              </a:ext>
            </a:extLst>
          </p:cNvPr>
          <p:cNvCxnSpPr>
            <a:cxnSpLocks/>
            <a:stCxn id="22" idx="2"/>
            <a:endCxn id="11" idx="0"/>
          </p:cNvCxnSpPr>
          <p:nvPr/>
        </p:nvCxnSpPr>
        <p:spPr bwMode="auto">
          <a:xfrm>
            <a:off x="8703318" y="1100005"/>
            <a:ext cx="5708" cy="356834"/>
          </a:xfrm>
          <a:prstGeom prst="straightConnector1">
            <a:avLst/>
          </a:prstGeom>
          <a:noFill/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9" name="Arrow: Pentagon 38">
            <a:extLst>
              <a:ext uri="{FF2B5EF4-FFF2-40B4-BE49-F238E27FC236}">
                <a16:creationId xmlns:a16="http://schemas.microsoft.com/office/drawing/2014/main" id="{F52D8A24-0D54-6E52-7DA6-23FD2223227F}"/>
              </a:ext>
            </a:extLst>
          </p:cNvPr>
          <p:cNvSpPr/>
          <p:nvPr/>
        </p:nvSpPr>
        <p:spPr>
          <a:xfrm>
            <a:off x="4523124" y="2995303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gcc</a:t>
            </a:r>
            <a:endParaRPr lang="en-US" dirty="0"/>
          </a:p>
          <a:p>
            <a:pPr algn="ctr"/>
            <a:r>
              <a:rPr lang="en-US" sz="1400" dirty="0"/>
              <a:t>1987</a:t>
            </a:r>
            <a:endParaRPr lang="en-US" dirty="0"/>
          </a:p>
        </p:txBody>
      </p:sp>
      <p:sp>
        <p:nvSpPr>
          <p:cNvPr id="40" name="Arrow: Pentagon 39">
            <a:extLst>
              <a:ext uri="{FF2B5EF4-FFF2-40B4-BE49-F238E27FC236}">
                <a16:creationId xmlns:a16="http://schemas.microsoft.com/office/drawing/2014/main" id="{D8F6EF60-251D-337A-8D2C-27947C9AEB9A}"/>
              </a:ext>
            </a:extLst>
          </p:cNvPr>
          <p:cNvSpPr/>
          <p:nvPr/>
        </p:nvSpPr>
        <p:spPr>
          <a:xfrm>
            <a:off x="4566547" y="4929731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MSVC</a:t>
            </a:r>
          </a:p>
          <a:p>
            <a:pPr algn="ctr"/>
            <a:r>
              <a:rPr lang="en-US" sz="1400" dirty="0"/>
              <a:t>1993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322BE95-9040-A030-CCAB-4B5FBB928938}"/>
              </a:ext>
            </a:extLst>
          </p:cNvPr>
          <p:cNvSpPr txBox="1"/>
          <p:nvPr/>
        </p:nvSpPr>
        <p:spPr bwMode="auto">
          <a:xfrm>
            <a:off x="155934" y="561726"/>
            <a:ext cx="652990" cy="2573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noFill/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i="1" dirty="0"/>
              <a:t>language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40A18C4-50E1-C9FA-BFB3-A3761D1B4283}"/>
              </a:ext>
            </a:extLst>
          </p:cNvPr>
          <p:cNvSpPr txBox="1"/>
          <p:nvPr/>
        </p:nvSpPr>
        <p:spPr bwMode="auto">
          <a:xfrm>
            <a:off x="155934" y="1358092"/>
            <a:ext cx="625098" cy="8113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i="1" dirty="0"/>
              <a:t>book</a:t>
            </a:r>
          </a:p>
          <a:p>
            <a:pPr algn="ctr">
              <a:defRPr/>
            </a:pPr>
            <a:r>
              <a:rPr lang="en-US" sz="1200" i="1" dirty="0"/>
              <a:t>=</a:t>
            </a:r>
          </a:p>
          <a:p>
            <a:pPr algn="ctr">
              <a:defRPr/>
            </a:pPr>
            <a:r>
              <a:rPr lang="en-US" sz="1200" i="1" dirty="0"/>
              <a:t>de-facto</a:t>
            </a:r>
            <a:br>
              <a:rPr lang="en-US" sz="1200" i="1" dirty="0"/>
            </a:br>
            <a:r>
              <a:rPr lang="en-US" sz="1200" i="1" dirty="0"/>
              <a:t>standard</a:t>
            </a:r>
            <a:endParaRPr lang="cs-CZ" sz="1200" i="1" dirty="0"/>
          </a:p>
        </p:txBody>
      </p:sp>
      <p:sp>
        <p:nvSpPr>
          <p:cNvPr id="57" name="TextBox 7">
            <a:extLst>
              <a:ext uri="{FF2B5EF4-FFF2-40B4-BE49-F238E27FC236}">
                <a16:creationId xmlns:a16="http://schemas.microsoft.com/office/drawing/2014/main" id="{0A700F2F-F564-28BA-18AE-1F57D0146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34" y="959909"/>
            <a:ext cx="669020" cy="257369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/>
              <a:t>standard</a:t>
            </a:r>
          </a:p>
        </p:txBody>
      </p:sp>
      <p:sp>
        <p:nvSpPr>
          <p:cNvPr id="58" name="Oval 188">
            <a:extLst>
              <a:ext uri="{FF2B5EF4-FFF2-40B4-BE49-F238E27FC236}">
                <a16:creationId xmlns:a16="http://schemas.microsoft.com/office/drawing/2014/main" id="{417AF067-90F3-DE5B-D2B5-9A716EA6F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34" y="2875636"/>
            <a:ext cx="340018" cy="337951"/>
          </a:xfrm>
          <a:prstGeom prst="ellipse">
            <a:avLst/>
          </a:prstGeom>
          <a:solidFill>
            <a:srgbClr val="00B0F0"/>
          </a:solidFill>
          <a:ln w="38100" algn="ctr">
            <a:noFill/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>
                <a:solidFill>
                  <a:srgbClr val="FFFFFF"/>
                </a:solidFill>
              </a:rPr>
              <a:t>OS</a:t>
            </a:r>
          </a:p>
        </p:txBody>
      </p:sp>
      <p:sp>
        <p:nvSpPr>
          <p:cNvPr id="59" name="Arrow: Pentagon 58">
            <a:extLst>
              <a:ext uri="{FF2B5EF4-FFF2-40B4-BE49-F238E27FC236}">
                <a16:creationId xmlns:a16="http://schemas.microsoft.com/office/drawing/2014/main" id="{45EDD1E9-43BF-82C3-43D7-92A535FFF29F}"/>
              </a:ext>
            </a:extLst>
          </p:cNvPr>
          <p:cNvSpPr/>
          <p:nvPr/>
        </p:nvSpPr>
        <p:spPr>
          <a:xfrm>
            <a:off x="155934" y="2310273"/>
            <a:ext cx="865200" cy="42454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/>
              <a:t>notable</a:t>
            </a:r>
          </a:p>
          <a:p>
            <a:pPr algn="ctr"/>
            <a:r>
              <a:rPr lang="en-US" sz="1200" i="1" dirty="0"/>
              <a:t>compiler</a:t>
            </a:r>
          </a:p>
        </p:txBody>
      </p:sp>
      <p:sp>
        <p:nvSpPr>
          <p:cNvPr id="60" name="Arrow: Pentagon 59">
            <a:extLst>
              <a:ext uri="{FF2B5EF4-FFF2-40B4-BE49-F238E27FC236}">
                <a16:creationId xmlns:a16="http://schemas.microsoft.com/office/drawing/2014/main" id="{7FA05BFD-6F05-3459-0F88-1B51D577D05E}"/>
              </a:ext>
            </a:extLst>
          </p:cNvPr>
          <p:cNvSpPr/>
          <p:nvPr/>
        </p:nvSpPr>
        <p:spPr>
          <a:xfrm>
            <a:off x="5825997" y="3034369"/>
            <a:ext cx="1382852" cy="4846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Turbo C IDE</a:t>
            </a:r>
          </a:p>
          <a:p>
            <a:pPr algn="ctr"/>
            <a:r>
              <a:rPr lang="en-US" sz="1400" dirty="0"/>
              <a:t>1987</a:t>
            </a:r>
            <a:endParaRPr lang="en-US" dirty="0"/>
          </a:p>
        </p:txBody>
      </p:sp>
      <p:sp>
        <p:nvSpPr>
          <p:cNvPr id="61" name="Oval 188">
            <a:extLst>
              <a:ext uri="{FF2B5EF4-FFF2-40B4-BE49-F238E27FC236}">
                <a16:creationId xmlns:a16="http://schemas.microsoft.com/office/drawing/2014/main" id="{73E36FF3-FD88-4A61-07D6-DBEBBA7A4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6008" y="1896816"/>
            <a:ext cx="972111" cy="632179"/>
          </a:xfrm>
          <a:prstGeom prst="ellipse">
            <a:avLst/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i="1" dirty="0">
                <a:solidFill>
                  <a:srgbClr val="FFFFFF"/>
                </a:solidFill>
              </a:rPr>
              <a:t>PC-DOS</a:t>
            </a:r>
          </a:p>
          <a:p>
            <a:pPr algn="ctr" eaLnBrk="1" hangingPunct="1"/>
            <a:r>
              <a:rPr lang="en-US" altLang="en-US" sz="1200" b="1" dirty="0">
                <a:solidFill>
                  <a:srgbClr val="FFFFFF"/>
                </a:solidFill>
              </a:rPr>
              <a:t>1981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cxnSp>
        <p:nvCxnSpPr>
          <p:cNvPr id="14342" name="Straight Connector 222">
            <a:extLst>
              <a:ext uri="{FF2B5EF4-FFF2-40B4-BE49-F238E27FC236}">
                <a16:creationId xmlns:a16="http://schemas.microsoft.com/office/drawing/2014/main" id="{BB24B6BA-E206-6A5D-B11D-0CB916E2AA4F}"/>
              </a:ext>
            </a:extLst>
          </p:cNvPr>
          <p:cNvCxnSpPr>
            <a:cxnSpLocks noChangeShapeType="1"/>
            <a:stCxn id="7" idx="2"/>
            <a:endCxn id="61" idx="2"/>
          </p:cNvCxnSpPr>
          <p:nvPr/>
        </p:nvCxnSpPr>
        <p:spPr bwMode="auto">
          <a:xfrm>
            <a:off x="5395119" y="1892787"/>
            <a:ext cx="970884" cy="320119"/>
          </a:xfrm>
          <a:prstGeom prst="line">
            <a:avLst/>
          </a:prstGeom>
          <a:noFill/>
          <a:ln w="57150" algn="ctr">
            <a:solidFill>
              <a:srgbClr val="00B0F0"/>
            </a:solidFill>
            <a:prstDash val="sysDot"/>
            <a:round/>
            <a:headEnd/>
            <a:tailEnd/>
          </a:ln>
        </p:spPr>
      </p:cxnSp>
      <p:cxnSp>
        <p:nvCxnSpPr>
          <p:cNvPr id="14347" name="Connector: Curved 14346">
            <a:extLst>
              <a:ext uri="{FF2B5EF4-FFF2-40B4-BE49-F238E27FC236}">
                <a16:creationId xmlns:a16="http://schemas.microsoft.com/office/drawing/2014/main" id="{D9E0E20F-8A91-0685-8A52-DA8608412AA1}"/>
              </a:ext>
            </a:extLst>
          </p:cNvPr>
          <p:cNvCxnSpPr>
            <a:stCxn id="39" idx="1"/>
            <a:endCxn id="14356" idx="2"/>
          </p:cNvCxnSpPr>
          <p:nvPr/>
        </p:nvCxnSpPr>
        <p:spPr>
          <a:xfrm rot="10800000" flipV="1">
            <a:off x="4358010" y="3237623"/>
            <a:ext cx="165114" cy="1344579"/>
          </a:xfrm>
          <a:prstGeom prst="curvedConnector3">
            <a:avLst>
              <a:gd name="adj1" fmla="val 23845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8" name="Connector: Curved 14347">
            <a:extLst>
              <a:ext uri="{FF2B5EF4-FFF2-40B4-BE49-F238E27FC236}">
                <a16:creationId xmlns:a16="http://schemas.microsoft.com/office/drawing/2014/main" id="{00EFDCD4-3CFA-5FB3-46D8-840952B1AA76}"/>
              </a:ext>
            </a:extLst>
          </p:cNvPr>
          <p:cNvCxnSpPr>
            <a:cxnSpLocks/>
            <a:stCxn id="61" idx="4"/>
            <a:endCxn id="60" idx="0"/>
          </p:cNvCxnSpPr>
          <p:nvPr/>
        </p:nvCxnSpPr>
        <p:spPr>
          <a:xfrm rot="5400000">
            <a:off x="6371478" y="2553782"/>
            <a:ext cx="505379" cy="455794"/>
          </a:xfrm>
          <a:prstGeom prst="curvedConnector3">
            <a:avLst>
              <a:gd name="adj1" fmla="val 5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1" name="Arrow: Pentagon 14370">
            <a:extLst>
              <a:ext uri="{FF2B5EF4-FFF2-40B4-BE49-F238E27FC236}">
                <a16:creationId xmlns:a16="http://schemas.microsoft.com/office/drawing/2014/main" id="{0A8CB4F1-B9D0-3CEA-1A3F-E8EAB653FFB2}"/>
              </a:ext>
            </a:extLst>
          </p:cNvPr>
          <p:cNvSpPr/>
          <p:nvPr/>
        </p:nvSpPr>
        <p:spPr>
          <a:xfrm>
            <a:off x="7263254" y="3188613"/>
            <a:ext cx="1306196" cy="4846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Watcom</a:t>
            </a:r>
            <a:r>
              <a:rPr lang="en-US" dirty="0"/>
              <a:t> C</a:t>
            </a:r>
          </a:p>
          <a:p>
            <a:pPr algn="ctr"/>
            <a:r>
              <a:rPr lang="en-US" sz="1400" dirty="0"/>
              <a:t>1988</a:t>
            </a:r>
            <a:endParaRPr lang="en-US" dirty="0"/>
          </a:p>
        </p:txBody>
      </p:sp>
      <p:sp>
        <p:nvSpPr>
          <p:cNvPr id="14373" name="Oval 188">
            <a:extLst>
              <a:ext uri="{FF2B5EF4-FFF2-40B4-BE49-F238E27FC236}">
                <a16:creationId xmlns:a16="http://schemas.microsoft.com/office/drawing/2014/main" id="{4884214A-9B7E-85A0-C3F0-E39FF4341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34" y="3354401"/>
            <a:ext cx="340018" cy="337951"/>
          </a:xfrm>
          <a:prstGeom prst="ellipse">
            <a:avLst/>
          </a:prstGeom>
          <a:solidFill>
            <a:schemeClr val="accent2"/>
          </a:solidFill>
          <a:ln w="38100" algn="ctr">
            <a:noFill/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>
                <a:solidFill>
                  <a:srgbClr val="FFFFFF"/>
                </a:solidFill>
              </a:rPr>
              <a:t>SW</a:t>
            </a:r>
          </a:p>
        </p:txBody>
      </p:sp>
      <p:sp>
        <p:nvSpPr>
          <p:cNvPr id="14377" name="Oval 188">
            <a:extLst>
              <a:ext uri="{FF2B5EF4-FFF2-40B4-BE49-F238E27FC236}">
                <a16:creationId xmlns:a16="http://schemas.microsoft.com/office/drawing/2014/main" id="{3B7DBA7D-6BDE-86EA-44F0-73B822FFB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8355" y="4945903"/>
            <a:ext cx="583439" cy="534368"/>
          </a:xfrm>
          <a:prstGeom prst="ellipse">
            <a:avLst/>
          </a:prstGeom>
          <a:solidFill>
            <a:schemeClr val="accent2"/>
          </a:solidFill>
          <a:ln w="38100" algn="ctr">
            <a:noFill/>
            <a:round/>
            <a:headEnd/>
            <a:tailEnd/>
          </a:ln>
        </p:spPr>
        <p:txBody>
          <a:bodyPr wrap="none" lIns="36000" tIns="36000" rIns="36000" bIns="3600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rgbClr val="FFFFFF"/>
                </a:solidFill>
              </a:rPr>
              <a:t>DOOM</a:t>
            </a:r>
          </a:p>
          <a:p>
            <a:pPr algn="ctr" eaLnBrk="1" hangingPunct="1"/>
            <a:r>
              <a:rPr lang="en-US" altLang="en-US" sz="1200" dirty="0">
                <a:solidFill>
                  <a:srgbClr val="FFFFFF"/>
                </a:solidFill>
              </a:rPr>
              <a:t>1993</a:t>
            </a:r>
          </a:p>
        </p:txBody>
      </p:sp>
      <p:cxnSp>
        <p:nvCxnSpPr>
          <p:cNvPr id="14378" name="Connector: Curved 14377">
            <a:extLst>
              <a:ext uri="{FF2B5EF4-FFF2-40B4-BE49-F238E27FC236}">
                <a16:creationId xmlns:a16="http://schemas.microsoft.com/office/drawing/2014/main" id="{40450566-0FC8-8665-22ED-C759D47E8E12}"/>
              </a:ext>
            </a:extLst>
          </p:cNvPr>
          <p:cNvCxnSpPr>
            <a:cxnSpLocks/>
            <a:stCxn id="14371" idx="2"/>
            <a:endCxn id="14377" idx="2"/>
          </p:cNvCxnSpPr>
          <p:nvPr/>
        </p:nvCxnSpPr>
        <p:spPr>
          <a:xfrm rot="5400000">
            <a:off x="6866851" y="4284744"/>
            <a:ext cx="1539842" cy="316844"/>
          </a:xfrm>
          <a:prstGeom prst="curvedConnector4">
            <a:avLst>
              <a:gd name="adj1" fmla="val 10395"/>
              <a:gd name="adj2" fmla="val 17214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19F7B6B-323B-D7E2-43FB-3D528271C1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2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229">
            <a:extLst>
              <a:ext uri="{FF2B5EF4-FFF2-40B4-BE49-F238E27FC236}">
                <a16:creationId xmlns:a16="http://schemas.microsoft.com/office/drawing/2014/main" id="{12C386C0-341E-7821-DBE9-B9F97A03A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4825" y="5073281"/>
            <a:ext cx="1636017" cy="1185748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modules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concepts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ranges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coroutines</a:t>
            </a:r>
          </a:p>
        </p:txBody>
      </p:sp>
      <p:sp>
        <p:nvSpPr>
          <p:cNvPr id="48" name="Oval 229">
            <a:extLst>
              <a:ext uri="{FF2B5EF4-FFF2-40B4-BE49-F238E27FC236}">
                <a16:creationId xmlns:a16="http://schemas.microsoft.com/office/drawing/2014/main" id="{92C1FD9C-DDEC-F19C-FF64-31207E801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6654" y="4228617"/>
            <a:ext cx="2098602" cy="1277347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fold-expressions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deduction guides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optional, variant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filesystem</a:t>
            </a:r>
          </a:p>
        </p:txBody>
      </p:sp>
      <p:sp>
        <p:nvSpPr>
          <p:cNvPr id="49" name="Oval 229">
            <a:extLst>
              <a:ext uri="{FF2B5EF4-FFF2-40B4-BE49-F238E27FC236}">
                <a16:creationId xmlns:a16="http://schemas.microsoft.com/office/drawing/2014/main" id="{5E86E49E-AD43-B27D-01BC-63A2C9A2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819" y="3637357"/>
            <a:ext cx="1996023" cy="632242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 err="1">
                <a:solidFill>
                  <a:srgbClr val="FF0000"/>
                </a:solidFill>
              </a:rPr>
              <a:t>make_unique</a:t>
            </a:r>
            <a:endParaRPr lang="en-US" altLang="en-US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variable templates</a:t>
            </a:r>
          </a:p>
        </p:txBody>
      </p:sp>
      <p:sp>
        <p:nvSpPr>
          <p:cNvPr id="53" name="Oval 229">
            <a:extLst>
              <a:ext uri="{FF2B5EF4-FFF2-40B4-BE49-F238E27FC236}">
                <a16:creationId xmlns:a16="http://schemas.microsoft.com/office/drawing/2014/main" id="{9ECDAB44-D52B-82D2-03FB-015EFAE85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2611" y="6110898"/>
            <a:ext cx="1438468" cy="738140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import std;</a:t>
            </a:r>
          </a:p>
          <a:p>
            <a:pPr algn="ctr" eaLnBrk="1" hangingPunct="1"/>
            <a:r>
              <a:rPr lang="en-US" altLang="en-US" dirty="0" err="1">
                <a:solidFill>
                  <a:srgbClr val="FF0000"/>
                </a:solidFill>
              </a:rPr>
              <a:t>mdspan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4351" name="Oval 229"/>
          <p:cNvSpPr>
            <a:spLocks noChangeArrowheads="1"/>
          </p:cNvSpPr>
          <p:nvPr/>
        </p:nvSpPr>
        <p:spPr bwMode="auto">
          <a:xfrm>
            <a:off x="8201281" y="2032269"/>
            <a:ext cx="2304773" cy="2112821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auto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range-for 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move-semantics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smart pointers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type templates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variadic templates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</a:rPr>
              <a:t>lambda</a:t>
            </a:r>
          </a:p>
          <a:p>
            <a:pPr algn="ctr" eaLnBrk="1" hangingPunct="1"/>
            <a:r>
              <a:rPr lang="cs-CZ" altLang="en-US" b="1" dirty="0" err="1">
                <a:solidFill>
                  <a:srgbClr val="FF0000"/>
                </a:solidFill>
              </a:rPr>
              <a:t>paral</a:t>
            </a:r>
            <a:r>
              <a:rPr lang="en-US" altLang="en-US" b="1" dirty="0">
                <a:solidFill>
                  <a:srgbClr val="FF0000"/>
                </a:solidFill>
              </a:rPr>
              <a:t>l</a:t>
            </a:r>
            <a:r>
              <a:rPr lang="cs-CZ" altLang="en-US" b="1" dirty="0" err="1">
                <a:solidFill>
                  <a:srgbClr val="FF0000"/>
                </a:solidFill>
              </a:rPr>
              <a:t>elism</a:t>
            </a:r>
            <a:endParaRPr lang="cs-CZ" altLang="en-US" b="1" dirty="0">
              <a:solidFill>
                <a:srgbClr val="FF0000"/>
              </a:solidFill>
            </a:endParaRPr>
          </a:p>
        </p:txBody>
      </p:sp>
      <p:sp>
        <p:nvSpPr>
          <p:cNvPr id="46" name="Oval 229">
            <a:extLst>
              <a:ext uri="{FF2B5EF4-FFF2-40B4-BE49-F238E27FC236}">
                <a16:creationId xmlns:a16="http://schemas.microsoft.com/office/drawing/2014/main" id="{4CAEAC42-D9E0-012D-453D-45C9E7719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5982" y="2718219"/>
            <a:ext cx="1438468" cy="632242"/>
          </a:xfrm>
          <a:prstGeom prst="ellipse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6000" tIns="36000" rIns="36000" bIns="36000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b="1" dirty="0" err="1">
                <a:solidFill>
                  <a:srgbClr val="FF0000"/>
                </a:solidFill>
              </a:rPr>
              <a:t>paral</a:t>
            </a:r>
            <a:r>
              <a:rPr lang="en-US" altLang="en-US" b="1" dirty="0">
                <a:solidFill>
                  <a:srgbClr val="FF0000"/>
                </a:solidFill>
              </a:rPr>
              <a:t>l</a:t>
            </a:r>
            <a:r>
              <a:rPr lang="cs-CZ" altLang="en-US" b="1" dirty="0" err="1">
                <a:solidFill>
                  <a:srgbClr val="FF0000"/>
                </a:solidFill>
              </a:rPr>
              <a:t>elism</a:t>
            </a:r>
            <a:endParaRPr lang="cs-CZ" altLang="en-US" b="1" dirty="0">
              <a:solidFill>
                <a:srgbClr val="FF0000"/>
              </a:solidFill>
            </a:endParaRP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Modern h</a:t>
            </a:r>
            <a:r>
              <a:rPr lang="cs-CZ" altLang="en-US" dirty="0" err="1"/>
              <a:t>istor</a:t>
            </a:r>
            <a:r>
              <a:rPr lang="en-US" altLang="en-US" dirty="0"/>
              <a:t>y of</a:t>
            </a:r>
            <a:r>
              <a:rPr lang="cs-CZ" altLang="en-US" dirty="0"/>
              <a:t> C++</a:t>
            </a:r>
            <a:r>
              <a:rPr lang="en-US" altLang="en-US" dirty="0"/>
              <a:t> and related languages</a:t>
            </a:r>
          </a:p>
        </p:txBody>
      </p:sp>
      <p:sp>
        <p:nvSpPr>
          <p:cNvPr id="14404" name="TextBox 12"/>
          <p:cNvSpPr txBox="1">
            <a:spLocks noChangeArrowheads="1"/>
          </p:cNvSpPr>
          <p:nvPr/>
        </p:nvSpPr>
        <p:spPr bwMode="auto">
          <a:xfrm>
            <a:off x="6774830" y="576488"/>
            <a:ext cx="1592376" cy="503590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C++98</a:t>
            </a:r>
            <a:endParaRPr lang="cs-CZ" altLang="en-US" b="1" dirty="0"/>
          </a:p>
          <a:p>
            <a:pPr algn="ctr" eaLnBrk="1" hangingPunct="1"/>
            <a:r>
              <a:rPr lang="cs-CZ" altLang="en-US" sz="1200" dirty="0"/>
              <a:t>(</a:t>
            </a:r>
            <a:r>
              <a:rPr lang="en-US" altLang="en-US" sz="1200" dirty="0"/>
              <a:t>ISO/IEC 14882 1998</a:t>
            </a:r>
            <a:r>
              <a:rPr lang="cs-CZ" altLang="en-US" sz="1200" dirty="0"/>
              <a:t>)</a:t>
            </a:r>
            <a:endParaRPr lang="en-US" altLang="en-US" sz="1200" dirty="0"/>
          </a:p>
        </p:txBody>
      </p:sp>
      <p:sp>
        <p:nvSpPr>
          <p:cNvPr id="14405" name="TextBox 13"/>
          <p:cNvSpPr txBox="1">
            <a:spLocks noChangeArrowheads="1"/>
          </p:cNvSpPr>
          <p:nvPr/>
        </p:nvSpPr>
        <p:spPr bwMode="auto">
          <a:xfrm>
            <a:off x="7232596" y="1368970"/>
            <a:ext cx="688256" cy="503590"/>
          </a:xfrm>
          <a:prstGeom prst="rect">
            <a:avLst/>
          </a:prstGeom>
          <a:solidFill>
            <a:srgbClr val="FFC0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C++03</a:t>
            </a:r>
            <a:endParaRPr lang="cs-CZ" altLang="en-US" b="1" dirty="0"/>
          </a:p>
          <a:p>
            <a:pPr algn="ctr" eaLnBrk="1" hangingPunct="1"/>
            <a:r>
              <a:rPr lang="cs-CZ" altLang="en-US" sz="1200" dirty="0"/>
              <a:t>(</a:t>
            </a:r>
            <a:r>
              <a:rPr lang="en-US" altLang="en-US" sz="1200" dirty="0"/>
              <a:t>2003</a:t>
            </a:r>
            <a:r>
              <a:rPr lang="cs-CZ" altLang="en-US" sz="1200" dirty="0"/>
              <a:t>)</a:t>
            </a:r>
            <a:endParaRPr lang="en-US" altLang="en-US" sz="1200" dirty="0"/>
          </a:p>
        </p:txBody>
      </p:sp>
      <p:sp>
        <p:nvSpPr>
          <p:cNvPr id="14407" name="TextBox 15"/>
          <p:cNvSpPr txBox="1">
            <a:spLocks noChangeArrowheads="1"/>
          </p:cNvSpPr>
          <p:nvPr/>
        </p:nvSpPr>
        <p:spPr bwMode="auto">
          <a:xfrm>
            <a:off x="6818284" y="2880434"/>
            <a:ext cx="1516880" cy="503590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/>
              <a:t>C++0x = </a:t>
            </a:r>
            <a:r>
              <a:rPr lang="en-US" altLang="en-US" b="1" dirty="0"/>
              <a:t>C++11</a:t>
            </a:r>
            <a:endParaRPr lang="cs-CZ" altLang="en-US" b="1" dirty="0"/>
          </a:p>
          <a:p>
            <a:pPr algn="ctr" eaLnBrk="1" hangingPunct="1"/>
            <a:r>
              <a:rPr lang="cs-CZ" altLang="en-US" sz="1200" dirty="0"/>
              <a:t>(</a:t>
            </a:r>
            <a:r>
              <a:rPr lang="en-US" altLang="en-US" sz="1200" dirty="0"/>
              <a:t>2011</a:t>
            </a:r>
            <a:r>
              <a:rPr lang="cs-CZ" altLang="en-US" sz="1200" dirty="0"/>
              <a:t>)</a:t>
            </a:r>
            <a:endParaRPr lang="en-US" altLang="en-US" sz="1200" dirty="0"/>
          </a:p>
        </p:txBody>
      </p:sp>
      <p:cxnSp>
        <p:nvCxnSpPr>
          <p:cNvPr id="14410" name="Straight Arrow Connector 52"/>
          <p:cNvCxnSpPr>
            <a:cxnSpLocks noChangeShapeType="1"/>
            <a:stCxn id="14404" idx="2"/>
            <a:endCxn id="14405" idx="0"/>
          </p:cNvCxnSpPr>
          <p:nvPr/>
        </p:nvCxnSpPr>
        <p:spPr bwMode="auto">
          <a:xfrm>
            <a:off x="7571018" y="1080078"/>
            <a:ext cx="5706" cy="288892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412" name="Straight Arrow Connector 57"/>
          <p:cNvCxnSpPr>
            <a:cxnSpLocks noChangeShapeType="1"/>
            <a:stCxn id="14405" idx="2"/>
          </p:cNvCxnSpPr>
          <p:nvPr/>
        </p:nvCxnSpPr>
        <p:spPr bwMode="auto">
          <a:xfrm>
            <a:off x="7576729" y="1872560"/>
            <a:ext cx="1" cy="100787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sm"/>
          </a:ln>
        </p:spPr>
      </p:cxnSp>
      <p:sp>
        <p:nvSpPr>
          <p:cNvPr id="68" name="TextBox 67"/>
          <p:cNvSpPr txBox="1"/>
          <p:nvPr/>
        </p:nvSpPr>
        <p:spPr>
          <a:xfrm>
            <a:off x="7232596" y="3725023"/>
            <a:ext cx="688256" cy="503590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defPPr>
              <a:defRPr lang="cs-CZ"/>
            </a:defPPr>
            <a:lvl1pPr algn="ctr">
              <a:defRPr sz="1600" b="1"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9pPr>
          </a:lstStyle>
          <a:p>
            <a:r>
              <a:rPr lang="en-US" dirty="0"/>
              <a:t>C++14</a:t>
            </a:r>
            <a:endParaRPr lang="cs-CZ" dirty="0"/>
          </a:p>
          <a:p>
            <a:r>
              <a:rPr lang="cs-CZ" sz="1100" dirty="0"/>
              <a:t>(</a:t>
            </a:r>
            <a:r>
              <a:rPr lang="en-US" sz="1100" dirty="0"/>
              <a:t>2014</a:t>
            </a:r>
            <a:r>
              <a:rPr lang="cs-CZ" sz="1100" dirty="0"/>
              <a:t>)</a:t>
            </a:r>
            <a:endParaRPr lang="en-US" sz="1100" dirty="0"/>
          </a:p>
        </p:txBody>
      </p:sp>
      <p:cxnSp>
        <p:nvCxnSpPr>
          <p:cNvPr id="14343" name="Straight Arrow Connector 102"/>
          <p:cNvCxnSpPr>
            <a:cxnSpLocks noChangeShapeType="1"/>
            <a:stCxn id="14407" idx="2"/>
            <a:endCxn id="68" idx="0"/>
          </p:cNvCxnSpPr>
          <p:nvPr/>
        </p:nvCxnSpPr>
        <p:spPr bwMode="auto">
          <a:xfrm>
            <a:off x="7576724" y="3384029"/>
            <a:ext cx="0" cy="340999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18" name="TextBox 17"/>
          <p:cNvSpPr txBox="1"/>
          <p:nvPr/>
        </p:nvSpPr>
        <p:spPr bwMode="auto">
          <a:xfrm>
            <a:off x="1844329" y="558195"/>
            <a:ext cx="1207244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Objective-C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Cox &amp; Love 1981</a:t>
            </a:r>
            <a:r>
              <a:rPr lang="cs-CZ" sz="1200" dirty="0"/>
              <a:t>)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 bwMode="auto">
          <a:xfrm>
            <a:off x="1703972" y="1494973"/>
            <a:ext cx="1521305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Objective-</a:t>
            </a:r>
            <a:r>
              <a:rPr lang="cs-CZ" b="1" dirty="0"/>
              <a:t>C</a:t>
            </a:r>
            <a:r>
              <a:rPr lang="en-US" b="1" dirty="0"/>
              <a:t> 2.0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Apple</a:t>
            </a:r>
            <a:r>
              <a:rPr lang="cs-CZ" sz="1200" dirty="0"/>
              <a:t> </a:t>
            </a:r>
            <a:r>
              <a:rPr lang="en-US" sz="1200" dirty="0"/>
              <a:t>2006</a:t>
            </a:r>
            <a:r>
              <a:rPr lang="cs-CZ" sz="1200" dirty="0"/>
              <a:t>)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 bwMode="auto">
          <a:xfrm>
            <a:off x="1768210" y="2448216"/>
            <a:ext cx="1407106" cy="53436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b="1" dirty="0"/>
              <a:t>Objective-C++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Apple 2010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14393" name="Straight Arrow Connector 40"/>
          <p:cNvCxnSpPr>
            <a:cxnSpLocks noChangeShapeType="1"/>
            <a:stCxn id="18" idx="2"/>
            <a:endCxn id="20" idx="0"/>
          </p:cNvCxnSpPr>
          <p:nvPr/>
        </p:nvCxnSpPr>
        <p:spPr bwMode="auto">
          <a:xfrm>
            <a:off x="2447956" y="1092563"/>
            <a:ext cx="16669" cy="402410"/>
          </a:xfrm>
          <a:prstGeom prst="straightConnector1">
            <a:avLst/>
          </a:prstGeom>
          <a:noFill/>
          <a:ln w="57150" algn="ctr">
            <a:solidFill>
              <a:srgbClr val="FFC000"/>
            </a:solidFill>
            <a:round/>
            <a:headEnd/>
            <a:tailEnd type="triangle" w="med" len="sm"/>
          </a:ln>
        </p:spPr>
      </p:cxnSp>
      <p:cxnSp>
        <p:nvCxnSpPr>
          <p:cNvPr id="14394" name="Straight Arrow Connector 43"/>
          <p:cNvCxnSpPr>
            <a:cxnSpLocks noChangeShapeType="1"/>
            <a:stCxn id="20" idx="2"/>
            <a:endCxn id="21" idx="0"/>
          </p:cNvCxnSpPr>
          <p:nvPr/>
        </p:nvCxnSpPr>
        <p:spPr bwMode="auto">
          <a:xfrm>
            <a:off x="2464625" y="2029346"/>
            <a:ext cx="7143" cy="418875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396" name="Straight Arrow Connector 149"/>
          <p:cNvCxnSpPr>
            <a:cxnSpLocks noChangeShapeType="1"/>
            <a:stCxn id="14405" idx="1"/>
            <a:endCxn id="21" idx="3"/>
          </p:cNvCxnSpPr>
          <p:nvPr/>
        </p:nvCxnSpPr>
        <p:spPr bwMode="auto">
          <a:xfrm flipH="1">
            <a:off x="3175316" y="1620770"/>
            <a:ext cx="4057280" cy="1094635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14397" name="Straight Arrow Connector 152"/>
          <p:cNvCxnSpPr>
            <a:cxnSpLocks noChangeShapeType="1"/>
            <a:stCxn id="14383" idx="2"/>
            <a:endCxn id="20" idx="0"/>
          </p:cNvCxnSpPr>
          <p:nvPr/>
        </p:nvCxnSpPr>
        <p:spPr bwMode="auto">
          <a:xfrm flipH="1">
            <a:off x="2464625" y="1061875"/>
            <a:ext cx="1887845" cy="433103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14382" name="TextBox 8"/>
          <p:cNvSpPr txBox="1">
            <a:spLocks noChangeArrowheads="1"/>
          </p:cNvSpPr>
          <p:nvPr/>
        </p:nvSpPr>
        <p:spPr bwMode="auto">
          <a:xfrm>
            <a:off x="4106314" y="2836838"/>
            <a:ext cx="503719" cy="503590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C11</a:t>
            </a:r>
            <a:endParaRPr lang="cs-CZ" altLang="en-US" b="1" dirty="0"/>
          </a:p>
          <a:p>
            <a:pPr algn="ctr" eaLnBrk="1" hangingPunct="1"/>
            <a:r>
              <a:rPr lang="cs-CZ" altLang="en-US" sz="1200" dirty="0"/>
              <a:t>(</a:t>
            </a:r>
            <a:r>
              <a:rPr lang="en-US" altLang="en-US" sz="1200" dirty="0"/>
              <a:t>2011</a:t>
            </a:r>
            <a:r>
              <a:rPr lang="cs-CZ" altLang="en-US" sz="1200" dirty="0"/>
              <a:t>)</a:t>
            </a:r>
            <a:endParaRPr lang="en-US" altLang="en-US" sz="1200" dirty="0"/>
          </a:p>
        </p:txBody>
      </p:sp>
      <p:sp>
        <p:nvSpPr>
          <p:cNvPr id="14383" name="TextBox 9"/>
          <p:cNvSpPr txBox="1">
            <a:spLocks noChangeArrowheads="1"/>
          </p:cNvSpPr>
          <p:nvPr/>
        </p:nvSpPr>
        <p:spPr bwMode="auto">
          <a:xfrm>
            <a:off x="3598941" y="558200"/>
            <a:ext cx="1507048" cy="503675"/>
          </a:xfrm>
          <a:prstGeom prst="rect">
            <a:avLst/>
          </a:prstGeom>
          <a:solidFill>
            <a:srgbClr val="FFFF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C99</a:t>
            </a:r>
            <a:endParaRPr lang="cs-CZ" altLang="en-US" b="1" dirty="0"/>
          </a:p>
          <a:p>
            <a:pPr algn="ctr" eaLnBrk="1" hangingPunct="1"/>
            <a:r>
              <a:rPr lang="cs-CZ" altLang="en-US" sz="1200" dirty="0"/>
              <a:t>(</a:t>
            </a:r>
            <a:r>
              <a:rPr lang="en-US" altLang="en-US" sz="1200" dirty="0"/>
              <a:t>ISO/IEC 9899 1999</a:t>
            </a:r>
            <a:r>
              <a:rPr lang="cs-CZ" altLang="en-US" sz="1200" dirty="0"/>
              <a:t>)</a:t>
            </a:r>
            <a:endParaRPr lang="en-US" altLang="en-US" sz="1200" dirty="0"/>
          </a:p>
        </p:txBody>
      </p:sp>
      <p:cxnSp>
        <p:nvCxnSpPr>
          <p:cNvPr id="14386" name="Straight Arrow Connector 34"/>
          <p:cNvCxnSpPr>
            <a:cxnSpLocks noChangeShapeType="1"/>
            <a:stCxn id="14383" idx="2"/>
            <a:endCxn id="14382" idx="0"/>
          </p:cNvCxnSpPr>
          <p:nvPr/>
        </p:nvCxnSpPr>
        <p:spPr bwMode="auto">
          <a:xfrm>
            <a:off x="4352465" y="1061870"/>
            <a:ext cx="5704" cy="1774968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174" name="TextBox 173"/>
          <p:cNvSpPr txBox="1"/>
          <p:nvPr/>
        </p:nvSpPr>
        <p:spPr bwMode="auto">
          <a:xfrm>
            <a:off x="5366078" y="1008200"/>
            <a:ext cx="1120169" cy="534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C</a:t>
            </a:r>
            <a:r>
              <a:rPr lang="en-US" b="1" dirty="0"/>
              <a:t>#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Microsoft</a:t>
            </a:r>
            <a:r>
              <a:rPr lang="cs-CZ" sz="1200" dirty="0"/>
              <a:t> </a:t>
            </a:r>
            <a:r>
              <a:rPr lang="en-US" sz="1200" dirty="0"/>
              <a:t>2002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179" name="Straight Arrow Connector 178"/>
          <p:cNvCxnSpPr>
            <a:cxnSpLocks/>
            <a:stCxn id="14404" idx="1"/>
            <a:endCxn id="174" idx="3"/>
          </p:cNvCxnSpPr>
          <p:nvPr/>
        </p:nvCxnSpPr>
        <p:spPr bwMode="auto">
          <a:xfrm flipH="1">
            <a:off x="6486242" y="828288"/>
            <a:ext cx="288588" cy="4471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84" name="TextBox 183"/>
          <p:cNvSpPr txBox="1"/>
          <p:nvPr/>
        </p:nvSpPr>
        <p:spPr bwMode="auto">
          <a:xfrm>
            <a:off x="5366078" y="1723238"/>
            <a:ext cx="1120169" cy="53436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rgbClr val="002060"/>
            </a:solidFill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cs-CZ" b="1" dirty="0"/>
              <a:t>C</a:t>
            </a:r>
            <a:r>
              <a:rPr lang="en-US" b="1" dirty="0"/>
              <a:t>++/CLI</a:t>
            </a:r>
            <a:endParaRPr lang="cs-CZ" b="1" dirty="0"/>
          </a:p>
          <a:p>
            <a:pPr algn="ctr">
              <a:defRPr/>
            </a:pPr>
            <a:r>
              <a:rPr lang="cs-CZ" sz="1200" dirty="0"/>
              <a:t>(</a:t>
            </a:r>
            <a:r>
              <a:rPr lang="en-US" sz="1200" dirty="0"/>
              <a:t>Microsoft</a:t>
            </a:r>
            <a:r>
              <a:rPr lang="cs-CZ" sz="1200" dirty="0"/>
              <a:t> </a:t>
            </a:r>
            <a:r>
              <a:rPr lang="en-US" sz="1200" dirty="0"/>
              <a:t>2005</a:t>
            </a:r>
            <a:r>
              <a:rPr lang="cs-CZ" sz="1200" dirty="0"/>
              <a:t>)</a:t>
            </a:r>
            <a:endParaRPr lang="en-US" sz="1200" dirty="0"/>
          </a:p>
        </p:txBody>
      </p:sp>
      <p:cxnSp>
        <p:nvCxnSpPr>
          <p:cNvPr id="14372" name="Straight Arrow Connector 184"/>
          <p:cNvCxnSpPr>
            <a:cxnSpLocks noChangeShapeType="1"/>
            <a:stCxn id="14405" idx="1"/>
            <a:endCxn id="184" idx="3"/>
          </p:cNvCxnSpPr>
          <p:nvPr/>
        </p:nvCxnSpPr>
        <p:spPr bwMode="auto">
          <a:xfrm flipH="1">
            <a:off x="6486242" y="1620770"/>
            <a:ext cx="746354" cy="369657"/>
          </a:xfrm>
          <a:prstGeom prst="straightConnector1">
            <a:avLst/>
          </a:prstGeom>
          <a:noFill/>
          <a:ln w="57150" algn="ctr">
            <a:solidFill>
              <a:srgbClr val="FFC000"/>
            </a:solidFill>
            <a:round/>
            <a:headEnd/>
            <a:tailEnd type="triangle" w="med" len="sm"/>
          </a:ln>
        </p:spPr>
      </p:cxnSp>
      <p:sp>
        <p:nvSpPr>
          <p:cNvPr id="82" name="TextBox 81"/>
          <p:cNvSpPr txBox="1"/>
          <p:nvPr/>
        </p:nvSpPr>
        <p:spPr>
          <a:xfrm>
            <a:off x="7232596" y="4569691"/>
            <a:ext cx="688256" cy="503590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defPPr>
              <a:defRPr lang="cs-CZ"/>
            </a:defPPr>
            <a:lvl1pPr algn="ctr">
              <a:defRPr sz="1600" b="1"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9pPr>
          </a:lstStyle>
          <a:p>
            <a:r>
              <a:rPr lang="en-US" dirty="0"/>
              <a:t>C++17</a:t>
            </a:r>
          </a:p>
          <a:p>
            <a:r>
              <a:rPr lang="en-US" sz="1100" dirty="0"/>
              <a:t>(2017)</a:t>
            </a:r>
            <a:endParaRPr lang="cs-CZ" sz="1100" dirty="0"/>
          </a:p>
        </p:txBody>
      </p:sp>
      <p:cxnSp>
        <p:nvCxnSpPr>
          <p:cNvPr id="83" name="Straight Arrow Connector 102"/>
          <p:cNvCxnSpPr>
            <a:cxnSpLocks noChangeShapeType="1"/>
            <a:stCxn id="68" idx="2"/>
            <a:endCxn id="82" idx="0"/>
          </p:cNvCxnSpPr>
          <p:nvPr/>
        </p:nvCxnSpPr>
        <p:spPr bwMode="auto">
          <a:xfrm>
            <a:off x="7576724" y="4228613"/>
            <a:ext cx="0" cy="341078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sp>
        <p:nvSpPr>
          <p:cNvPr id="79" name="TextBox 78"/>
          <p:cNvSpPr txBox="1"/>
          <p:nvPr/>
        </p:nvSpPr>
        <p:spPr>
          <a:xfrm>
            <a:off x="7232596" y="5414359"/>
            <a:ext cx="688256" cy="503590"/>
          </a:xfrm>
          <a:prstGeom prst="rect">
            <a:avLst/>
          </a:prstGeom>
          <a:solidFill>
            <a:srgbClr val="FFFF00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algn="ctr">
              <a:defRPr sz="1600" b="1"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9pPr>
          </a:lstStyle>
          <a:p>
            <a:r>
              <a:rPr lang="en-US" dirty="0"/>
              <a:t>C++20</a:t>
            </a:r>
          </a:p>
          <a:p>
            <a:r>
              <a:rPr lang="en-US" sz="1100" dirty="0"/>
              <a:t>(2020)</a:t>
            </a:r>
            <a:endParaRPr lang="cs-CZ" sz="1100" dirty="0"/>
          </a:p>
        </p:txBody>
      </p:sp>
      <p:cxnSp>
        <p:nvCxnSpPr>
          <p:cNvPr id="80" name="Straight Arrow Connector 102"/>
          <p:cNvCxnSpPr>
            <a:cxnSpLocks noChangeShapeType="1"/>
            <a:stCxn id="82" idx="2"/>
            <a:endCxn id="79" idx="0"/>
          </p:cNvCxnSpPr>
          <p:nvPr/>
        </p:nvCxnSpPr>
        <p:spPr bwMode="auto">
          <a:xfrm>
            <a:off x="7576724" y="5073281"/>
            <a:ext cx="0" cy="341078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prstDash val="solid"/>
            <a:round/>
            <a:headEnd/>
            <a:tailEnd type="triangle" w="med" len="sm"/>
          </a:ln>
        </p:spPr>
      </p:cxnSp>
      <p:sp>
        <p:nvSpPr>
          <p:cNvPr id="84" name="TextBox 8"/>
          <p:cNvSpPr txBox="1">
            <a:spLocks noChangeArrowheads="1"/>
          </p:cNvSpPr>
          <p:nvPr/>
        </p:nvSpPr>
        <p:spPr bwMode="auto">
          <a:xfrm>
            <a:off x="4115978" y="4878248"/>
            <a:ext cx="479866" cy="488201"/>
          </a:xfrm>
          <a:prstGeom prst="rect">
            <a:avLst/>
          </a:prstGeom>
          <a:solidFill>
            <a:srgbClr val="FFC000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algn="ctr">
              <a:defRPr sz="1600" b="1"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9pPr>
          </a:lstStyle>
          <a:p>
            <a:r>
              <a:rPr lang="en-US" altLang="en-US" dirty="0"/>
              <a:t>C18</a:t>
            </a:r>
            <a:endParaRPr lang="cs-CZ" altLang="en-US" dirty="0"/>
          </a:p>
          <a:p>
            <a:r>
              <a:rPr lang="en-US" altLang="en-US" sz="1100" b="0" dirty="0"/>
              <a:t>(2018)</a:t>
            </a:r>
          </a:p>
        </p:txBody>
      </p:sp>
      <p:cxnSp>
        <p:nvCxnSpPr>
          <p:cNvPr id="89" name="Straight Arrow Connector 52"/>
          <p:cNvCxnSpPr>
            <a:cxnSpLocks noChangeShapeType="1"/>
            <a:stCxn id="14382" idx="2"/>
            <a:endCxn id="84" idx="0"/>
          </p:cNvCxnSpPr>
          <p:nvPr/>
        </p:nvCxnSpPr>
        <p:spPr bwMode="auto">
          <a:xfrm flipH="1">
            <a:off x="4355911" y="3340433"/>
            <a:ext cx="2258" cy="1537815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round/>
            <a:headEnd/>
            <a:tailEnd type="triangle" w="med" len="sm"/>
          </a:ln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DDEE3D0-AC3D-01B4-CFA0-5363E752CF67}"/>
              </a:ext>
            </a:extLst>
          </p:cNvPr>
          <p:cNvCxnSpPr>
            <a:cxnSpLocks/>
            <a:stCxn id="174" idx="2"/>
            <a:endCxn id="184" idx="0"/>
          </p:cNvCxnSpPr>
          <p:nvPr/>
        </p:nvCxnSpPr>
        <p:spPr bwMode="auto">
          <a:xfrm>
            <a:off x="5926158" y="1542568"/>
            <a:ext cx="0" cy="18067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85F0099-9256-3FF1-B57E-5996D226812D}"/>
              </a:ext>
            </a:extLst>
          </p:cNvPr>
          <p:cNvSpPr txBox="1"/>
          <p:nvPr/>
        </p:nvSpPr>
        <p:spPr>
          <a:xfrm>
            <a:off x="7232596" y="6259034"/>
            <a:ext cx="688256" cy="488201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defPPr>
              <a:defRPr lang="cs-CZ"/>
            </a:defPPr>
            <a:lvl1pPr algn="ctr">
              <a:defRPr sz="1600" b="1"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latin typeface="Arial" charset="0"/>
                <a:cs typeface="Arial" charset="0"/>
              </a:defRPr>
            </a:lvl9pPr>
          </a:lstStyle>
          <a:p>
            <a:r>
              <a:rPr lang="en-US" dirty="0"/>
              <a:t>C++23</a:t>
            </a:r>
          </a:p>
          <a:p>
            <a:r>
              <a:rPr lang="en-US" sz="1100" dirty="0"/>
              <a:t>(2023)</a:t>
            </a:r>
            <a:endParaRPr lang="cs-CZ" sz="1100" dirty="0"/>
          </a:p>
        </p:txBody>
      </p:sp>
      <p:cxnSp>
        <p:nvCxnSpPr>
          <p:cNvPr id="54" name="Straight Arrow Connector 102">
            <a:extLst>
              <a:ext uri="{FF2B5EF4-FFF2-40B4-BE49-F238E27FC236}">
                <a16:creationId xmlns:a16="http://schemas.microsoft.com/office/drawing/2014/main" id="{13F54FA5-4748-61DE-FE3B-52FD71C096F1}"/>
              </a:ext>
            </a:extLst>
          </p:cNvPr>
          <p:cNvCxnSpPr>
            <a:cxnSpLocks noChangeShapeType="1"/>
            <a:stCxn id="79" idx="2"/>
            <a:endCxn id="52" idx="0"/>
          </p:cNvCxnSpPr>
          <p:nvPr/>
        </p:nvCxnSpPr>
        <p:spPr bwMode="auto">
          <a:xfrm>
            <a:off x="7576724" y="5917949"/>
            <a:ext cx="0" cy="341080"/>
          </a:xfrm>
          <a:prstGeom prst="straightConnector1">
            <a:avLst/>
          </a:prstGeom>
          <a:noFill/>
          <a:ln w="57150" algn="ctr">
            <a:solidFill>
              <a:schemeClr val="accent4"/>
            </a:solidFill>
            <a:prstDash val="solid"/>
            <a:round/>
            <a:headEnd/>
            <a:tailEnd type="triangle" w="med" len="sm"/>
          </a:ln>
        </p:spPr>
      </p:cxnSp>
      <p:sp>
        <p:nvSpPr>
          <p:cNvPr id="14340" name="Arrow: Pentagon 14339">
            <a:extLst>
              <a:ext uri="{FF2B5EF4-FFF2-40B4-BE49-F238E27FC236}">
                <a16:creationId xmlns:a16="http://schemas.microsoft.com/office/drawing/2014/main" id="{382225CA-63EE-B987-6E5B-9E2B46EF65B5}"/>
              </a:ext>
            </a:extLst>
          </p:cNvPr>
          <p:cNvSpPr/>
          <p:nvPr/>
        </p:nvSpPr>
        <p:spPr>
          <a:xfrm>
            <a:off x="6689426" y="2161373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clang</a:t>
            </a:r>
          </a:p>
          <a:p>
            <a:pPr algn="ctr"/>
            <a:r>
              <a:rPr lang="en-US" sz="1400" dirty="0"/>
              <a:t>2007</a:t>
            </a:r>
            <a:endParaRPr lang="en-US" dirty="0"/>
          </a:p>
        </p:txBody>
      </p:sp>
      <p:sp>
        <p:nvSpPr>
          <p:cNvPr id="14341" name="TextBox 14340">
            <a:extLst>
              <a:ext uri="{FF2B5EF4-FFF2-40B4-BE49-F238E27FC236}">
                <a16:creationId xmlns:a16="http://schemas.microsoft.com/office/drawing/2014/main" id="{44D0B95A-102E-6830-C0B3-F1F9F1D7491B}"/>
              </a:ext>
            </a:extLst>
          </p:cNvPr>
          <p:cNvSpPr txBox="1"/>
          <p:nvPr/>
        </p:nvSpPr>
        <p:spPr bwMode="auto">
          <a:xfrm>
            <a:off x="155934" y="4419016"/>
            <a:ext cx="652990" cy="2573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noFill/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i="1" dirty="0"/>
              <a:t>language</a:t>
            </a:r>
          </a:p>
        </p:txBody>
      </p:sp>
      <p:sp>
        <p:nvSpPr>
          <p:cNvPr id="14342" name="TextBox 7">
            <a:extLst>
              <a:ext uri="{FF2B5EF4-FFF2-40B4-BE49-F238E27FC236}">
                <a16:creationId xmlns:a16="http://schemas.microsoft.com/office/drawing/2014/main" id="{DC0C8E4A-1F2B-31AA-4751-F92974B82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34" y="5215556"/>
            <a:ext cx="1685324" cy="257369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/>
              <a:t>very important standard</a:t>
            </a:r>
          </a:p>
        </p:txBody>
      </p:sp>
      <p:sp>
        <p:nvSpPr>
          <p:cNvPr id="14344" name="Arrow: Pentagon 14343">
            <a:extLst>
              <a:ext uri="{FF2B5EF4-FFF2-40B4-BE49-F238E27FC236}">
                <a16:creationId xmlns:a16="http://schemas.microsoft.com/office/drawing/2014/main" id="{698E5539-C442-C7B8-6D11-BDAC9C7964DA}"/>
              </a:ext>
            </a:extLst>
          </p:cNvPr>
          <p:cNvSpPr/>
          <p:nvPr/>
        </p:nvSpPr>
        <p:spPr>
          <a:xfrm>
            <a:off x="155934" y="6410364"/>
            <a:ext cx="865200" cy="281955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/>
              <a:t>compiler</a:t>
            </a:r>
          </a:p>
        </p:txBody>
      </p:sp>
      <p:sp>
        <p:nvSpPr>
          <p:cNvPr id="14345" name="TextBox 14344">
            <a:extLst>
              <a:ext uri="{FF2B5EF4-FFF2-40B4-BE49-F238E27FC236}">
                <a16:creationId xmlns:a16="http://schemas.microsoft.com/office/drawing/2014/main" id="{8411912B-CE46-8ACE-937D-D2CED2ED5425}"/>
              </a:ext>
            </a:extLst>
          </p:cNvPr>
          <p:cNvSpPr txBox="1"/>
          <p:nvPr/>
        </p:nvSpPr>
        <p:spPr bwMode="auto">
          <a:xfrm>
            <a:off x="155939" y="4817286"/>
            <a:ext cx="1107153" cy="257369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noFill/>
          </a:ln>
        </p:spPr>
        <p:txBody>
          <a:bodyPr wrap="none" lIns="36000" tIns="36000" rIns="36000" bIns="36000">
            <a:spAutoFit/>
          </a:bodyPr>
          <a:lstStyle/>
          <a:p>
            <a:pPr algn="ctr">
              <a:defRPr/>
            </a:pPr>
            <a:r>
              <a:rPr lang="en-US" sz="1200" i="1" dirty="0"/>
              <a:t>extinct language</a:t>
            </a:r>
          </a:p>
        </p:txBody>
      </p:sp>
      <p:sp>
        <p:nvSpPr>
          <p:cNvPr id="14346" name="TextBox 7">
            <a:extLst>
              <a:ext uri="{FF2B5EF4-FFF2-40B4-BE49-F238E27FC236}">
                <a16:creationId xmlns:a16="http://schemas.microsoft.com/office/drawing/2014/main" id="{88E37816-BFB0-9EC3-DEBE-F765E104B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39" y="5613826"/>
            <a:ext cx="1351899" cy="257369"/>
          </a:xfrm>
          <a:prstGeom prst="rect">
            <a:avLst/>
          </a:prstGeom>
          <a:solidFill>
            <a:srgbClr val="00B050"/>
          </a:solidFill>
          <a:ln w="38100">
            <a:noFill/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/>
              <a:t>important standard</a:t>
            </a:r>
          </a:p>
        </p:txBody>
      </p:sp>
      <p:sp>
        <p:nvSpPr>
          <p:cNvPr id="14347" name="TextBox 7">
            <a:extLst>
              <a:ext uri="{FF2B5EF4-FFF2-40B4-BE49-F238E27FC236}">
                <a16:creationId xmlns:a16="http://schemas.microsoft.com/office/drawing/2014/main" id="{B21AE5F1-D42F-3E7F-ED61-764522E17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39" y="6012096"/>
            <a:ext cx="1855243" cy="257369"/>
          </a:xfrm>
          <a:prstGeom prst="rect">
            <a:avLst/>
          </a:prstGeom>
          <a:solidFill>
            <a:srgbClr val="FFC000"/>
          </a:solidFill>
          <a:ln w="38100">
            <a:noFill/>
            <a:miter lim="800000"/>
            <a:headEnd/>
            <a:tailEnd/>
          </a:ln>
        </p:spPr>
        <p:txBody>
          <a:bodyPr wrap="none" lIns="36000" tIns="36000" rIns="36000" bIns="36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200" i="1" dirty="0"/>
              <a:t>defect-correcting standard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8AFCF6-D5D8-A456-7865-AFE0D5F7D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0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noProof="1"/>
              <a:t>Books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2"/>
            <a:r>
              <a:rPr lang="en-US" u="sng">
                <a:hlinkClick r:id="rId2"/>
              </a:rPr>
              <a:t>http://stackoverflow.com/questions/388242/the-definitive-c-book-guide-and-list</a:t>
            </a:r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Be sure that you have (at least) the </a:t>
            </a:r>
            <a:r>
              <a:rPr lang="en-US" altLang="en-US" u="sng" noProof="1">
                <a:solidFill>
                  <a:srgbClr val="FF0000"/>
                </a:solidFill>
              </a:rPr>
              <a:t>C++11 versions </a:t>
            </a:r>
            <a:r>
              <a:rPr lang="en-US" altLang="en-US" noProof="1"/>
              <a:t>of the books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Introduction to programming (using C++)</a:t>
            </a:r>
          </a:p>
          <a:p>
            <a:pPr lvl="2"/>
            <a:r>
              <a:rPr lang="en-US" altLang="en-US" noProof="1"/>
              <a:t>Stanley B. Lippman, Josée Lajoie, Barbara E. Moo: C++ Primer (</a:t>
            </a:r>
            <a:r>
              <a:rPr lang="en-US" altLang="en-US" u="sng" noProof="1">
                <a:solidFill>
                  <a:srgbClr val="FF0000"/>
                </a:solidFill>
              </a:rPr>
              <a:t>5th Edition</a:t>
            </a:r>
            <a:r>
              <a:rPr lang="en-US" altLang="en-US" noProof="1"/>
              <a:t>) </a:t>
            </a:r>
          </a:p>
          <a:p>
            <a:pPr lvl="3"/>
            <a:r>
              <a:rPr lang="en-US" altLang="en-US" noProof="1"/>
              <a:t>Addison-Wesley 2012 (976 pages)</a:t>
            </a:r>
          </a:p>
          <a:p>
            <a:pPr lvl="2"/>
            <a:r>
              <a:rPr lang="en-US" altLang="en-US" noProof="1"/>
              <a:t>Bjarne Stroustrup: Programming: Principles and Practice Using C++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  <a:endParaRPr lang="en-US" altLang="en-US" u="sng" noProof="1">
              <a:solidFill>
                <a:srgbClr val="FF0000"/>
              </a:solidFill>
            </a:endParaRPr>
          </a:p>
          <a:p>
            <a:pPr lvl="3"/>
            <a:r>
              <a:rPr lang="en-US" altLang="en-US" noProof="1"/>
              <a:t>Addison-Wesley 2014 (1312 pages)</a:t>
            </a:r>
          </a:p>
          <a:p>
            <a:pPr lvl="1"/>
            <a:r>
              <a:rPr lang="en-US" altLang="en-US" noProof="1"/>
              <a:t>Introduction to C++</a:t>
            </a:r>
          </a:p>
          <a:p>
            <a:pPr lvl="2"/>
            <a:r>
              <a:rPr lang="en-US" altLang="en-US" noProof="1"/>
              <a:t>Bjarne Stroustrup: A Tour of C++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Addison-Wesley 2018 (256 pages)</a:t>
            </a:r>
          </a:p>
          <a:p>
            <a:pPr lvl="1"/>
            <a:r>
              <a:rPr lang="en-US" altLang="en-US" noProof="1"/>
              <a:t>Reference</a:t>
            </a:r>
          </a:p>
          <a:p>
            <a:pPr lvl="2" eaLnBrk="1" hangingPunct="1"/>
            <a:r>
              <a:rPr lang="en-US" altLang="en-US" noProof="1"/>
              <a:t>Bjarne Stroustrup: The C++ Programming Language - </a:t>
            </a:r>
            <a:r>
              <a:rPr lang="cs-CZ" altLang="en-US" u="sng" noProof="1">
                <a:solidFill>
                  <a:srgbClr val="FF0000"/>
                </a:solidFill>
              </a:rPr>
              <a:t>4</a:t>
            </a:r>
            <a:r>
              <a:rPr lang="en-US" altLang="en-US" u="sng" noProof="1">
                <a:solidFill>
                  <a:srgbClr val="FF0000"/>
                </a:solidFill>
              </a:rPr>
              <a:t>th Edition</a:t>
            </a:r>
          </a:p>
          <a:p>
            <a:pPr lvl="3" eaLnBrk="1" hangingPunct="1"/>
            <a:r>
              <a:rPr lang="en-US" altLang="en-US" sz="1600" noProof="1"/>
              <a:t>Addison-Wesley 2013</a:t>
            </a:r>
          </a:p>
          <a:p>
            <a:pPr lvl="2"/>
            <a:r>
              <a:rPr lang="en-US" altLang="en-US" noProof="1"/>
              <a:t>Nicolai M. Josuttis: The C++ Standard Library: A Tutorial and Reference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Addison-Wesley 2012</a:t>
            </a:r>
          </a:p>
          <a:p>
            <a:pPr lvl="2" eaLnBrk="1" hangingPunct="1"/>
            <a:endParaRPr lang="en-US" altLang="en-US" u="sng" noProof="1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C652D-DD83-4522-55AD-9718871837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4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noProof="1"/>
              <a:t>Books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2"/>
            <a:r>
              <a:rPr lang="en-US" u="sng">
                <a:hlinkClick r:id="rId2"/>
              </a:rPr>
              <a:t>http://stackoverflow.com/questions/388242/the-definitive-c-book-guide-and-list</a:t>
            </a:r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Be sure that you have the </a:t>
            </a:r>
            <a:r>
              <a:rPr lang="en-US" altLang="en-US" u="sng" noProof="1">
                <a:solidFill>
                  <a:srgbClr val="FF0000"/>
                </a:solidFill>
              </a:rPr>
              <a:t>C++11 versions </a:t>
            </a:r>
            <a:r>
              <a:rPr lang="en-US" altLang="en-US" noProof="1"/>
              <a:t>of the books</a:t>
            </a:r>
          </a:p>
          <a:p>
            <a:pPr indent="0"/>
            <a:endParaRPr lang="en-US" altLang="en-US" noProof="1"/>
          </a:p>
          <a:p>
            <a:pPr lvl="1"/>
            <a:r>
              <a:rPr lang="en-US" altLang="en-US" noProof="1"/>
              <a:t>Best practices</a:t>
            </a:r>
          </a:p>
          <a:p>
            <a:pPr lvl="2" eaLnBrk="1" hangingPunct="1"/>
            <a:r>
              <a:rPr lang="cs-CZ" altLang="en-US" noProof="1"/>
              <a:t>Scott Meyers: Effective </a:t>
            </a:r>
            <a:r>
              <a:rPr lang="cs-CZ" altLang="en-US" u="sng" noProof="1">
                <a:solidFill>
                  <a:srgbClr val="FF0000"/>
                </a:solidFill>
              </a:rPr>
              <a:t>Modern</a:t>
            </a:r>
            <a:r>
              <a:rPr lang="cs-CZ" altLang="en-US" noProof="1"/>
              <a:t> C++</a:t>
            </a:r>
            <a:endParaRPr lang="en-US" altLang="en-US" noProof="1"/>
          </a:p>
          <a:p>
            <a:pPr lvl="3"/>
            <a:r>
              <a:rPr lang="en-US" altLang="en-US" noProof="1"/>
              <a:t>O'Reilly 2014 (334 pages)</a:t>
            </a:r>
          </a:p>
          <a:p>
            <a:pPr lvl="1"/>
            <a:r>
              <a:rPr lang="en-US" altLang="en-US" noProof="1"/>
              <a:t>Advanced [not in this course]</a:t>
            </a:r>
            <a:endParaRPr lang="cs-CZ" altLang="en-US" noProof="1"/>
          </a:p>
          <a:p>
            <a:pPr lvl="2"/>
            <a:r>
              <a:rPr lang="en-US" altLang="en-US" noProof="1"/>
              <a:t>David Vandevoorde, Nicolai M. Josuttis, Douglas Gregor:</a:t>
            </a:r>
            <a:br>
              <a:rPr lang="en-US" altLang="en-US" noProof="1"/>
            </a:br>
            <a:r>
              <a:rPr lang="en-US" altLang="en-US" noProof="1"/>
              <a:t>C++ Templates: The Complete Guide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Addison-Wesley 2017 (832 pages)</a:t>
            </a:r>
          </a:p>
          <a:p>
            <a:pPr lvl="2"/>
            <a:r>
              <a:rPr lang="en-US" altLang="en-US" noProof="1"/>
              <a:t>Anthony Williams: C++ Concurrency in Action: Practical Multithreading</a:t>
            </a:r>
          </a:p>
          <a:p>
            <a:pPr lvl="3"/>
            <a:r>
              <a:rPr lang="en-US" altLang="en-US" noProof="1"/>
              <a:t>Manning Publications 2012 (528 pages)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On-line materials</a:t>
            </a:r>
          </a:p>
          <a:p>
            <a:pPr lvl="2"/>
            <a:r>
              <a:rPr lang="en-US" altLang="en-US" noProof="1"/>
              <a:t>Bjarne Stroustrup, Herb Sutter: C++ Core Guidelines</a:t>
            </a:r>
          </a:p>
          <a:p>
            <a:pPr lvl="3"/>
            <a:r>
              <a:rPr lang="en-US" altLang="en-US" noProof="1">
                <a:hlinkClick r:id="rId3"/>
              </a:rPr>
              <a:t>github.com/isocpp/CppCoreGuidelines</a:t>
            </a:r>
            <a:endParaRPr lang="en-US" altLang="en-US" noProof="1"/>
          </a:p>
          <a:p>
            <a:pPr lvl="2"/>
            <a:r>
              <a:rPr lang="en-US" altLang="en-US" noProof="1"/>
              <a:t>Nate Kohl et al.: C++ reference [C++98, C++03, C++11, C++14, C++17, C++20]</a:t>
            </a:r>
          </a:p>
          <a:p>
            <a:pPr lvl="3"/>
            <a:r>
              <a:rPr lang="en-US" altLang="en-US" noProof="1">
                <a:hlinkClick r:id="rId4" action="ppaction://hlinkpres?slideindex=1&amp;slidetitle="/>
              </a:rPr>
              <a:t>cppreference.com</a:t>
            </a:r>
            <a:endParaRPr lang="en-US" altLang="en-US" noProof="1"/>
          </a:p>
          <a:p>
            <a:pPr lvl="2" eaLnBrk="1" hangingPunct="1"/>
            <a:endParaRPr lang="en-US" altLang="en-US" u="sng" noProof="1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E95FF9-B27F-1959-DB1A-E66CC9C6D1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28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988840"/>
            <a:ext cx="12192000" cy="288032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cs-CZ" dirty="0"/>
              <a:t>C++</a:t>
            </a:r>
            <a:r>
              <a:rPr lang="en-US" dirty="0"/>
              <a:t> Programming Language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626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" y="458967"/>
            <a:ext cx="12191999" cy="6399032"/>
          </a:xfrm>
        </p:spPr>
        <p:txBody>
          <a:bodyPr>
            <a:normAutofit/>
          </a:bodyPr>
          <a:lstStyle/>
          <a:p>
            <a:r>
              <a:rPr lang="en-US" dirty="0"/>
              <a:t>C/C++ can live alone</a:t>
            </a:r>
          </a:p>
          <a:p>
            <a:pPr lvl="1"/>
            <a:r>
              <a:rPr lang="en-US" dirty="0"/>
              <a:t>No need for an interpreter or JIT compiler at run-time</a:t>
            </a:r>
          </a:p>
          <a:p>
            <a:pPr lvl="1"/>
            <a:r>
              <a:rPr lang="en-US" dirty="0"/>
              <a:t>Run-time support library contains only the parts really required</a:t>
            </a:r>
          </a:p>
          <a:p>
            <a:pPr lvl="1"/>
            <a:r>
              <a:rPr lang="en-US" dirty="0"/>
              <a:t>Restricted environments may run with less-than-standard support</a:t>
            </a:r>
          </a:p>
          <a:p>
            <a:pPr lvl="2"/>
            <a:r>
              <a:rPr lang="en-US" dirty="0"/>
              <a:t>Dynamic allocation and/or exceptions may be stripped off</a:t>
            </a:r>
          </a:p>
          <a:p>
            <a:pPr lvl="2"/>
            <a:r>
              <a:rPr lang="en-US" dirty="0"/>
              <a:t>Code may work with no run-time support at all</a:t>
            </a:r>
          </a:p>
          <a:p>
            <a:pPr lvl="1"/>
            <a:r>
              <a:rPr lang="en-US" dirty="0"/>
              <a:t>Compilers allow injection of system/other instructions within C/C++ code</a:t>
            </a:r>
          </a:p>
          <a:p>
            <a:pPr lvl="2"/>
            <a:r>
              <a:rPr lang="en-US" dirty="0"/>
              <a:t>Inline assembler or intrinsic functions</a:t>
            </a:r>
          </a:p>
          <a:p>
            <a:pPr lvl="1"/>
            <a:r>
              <a:rPr lang="en-US" dirty="0"/>
              <a:t>Code may be mixed with/imported to other languages</a:t>
            </a:r>
          </a:p>
          <a:p>
            <a:pPr lvl="2"/>
            <a:endParaRPr lang="en-US" dirty="0"/>
          </a:p>
          <a:p>
            <a:r>
              <a:rPr lang="en-US" dirty="0"/>
              <a:t>There is no other major language capable of this</a:t>
            </a:r>
          </a:p>
          <a:p>
            <a:pPr lvl="1"/>
            <a:r>
              <a:rPr lang="en-US" dirty="0"/>
              <a:t>All current major OS kernels are implemented in C</a:t>
            </a:r>
          </a:p>
          <a:p>
            <a:pPr lvl="2"/>
            <a:r>
              <a:rPr lang="en-US" dirty="0"/>
              <a:t>C was designed for this role as part of the second implementation of Unix</a:t>
            </a:r>
          </a:p>
          <a:p>
            <a:pPr lvl="2"/>
            <a:r>
              <a:rPr lang="en-US" dirty="0"/>
              <a:t>C++ would be safer but it did not exist</a:t>
            </a:r>
          </a:p>
          <a:p>
            <a:pPr lvl="1"/>
            <a:r>
              <a:rPr lang="en-US" dirty="0"/>
              <a:t>Almost all run-time libraries of other languages are implemented in C/C++</a:t>
            </a:r>
          </a:p>
          <a:p>
            <a:pPr lvl="2"/>
            <a:r>
              <a:rPr lang="en-US" dirty="0"/>
              <a:t>If C/C++ dies, all the other languages will die too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 dirty="0"/>
              <a:t>C++</a:t>
            </a:r>
          </a:p>
        </p:txBody>
      </p:sp>
    </p:spTree>
    <p:extLst>
      <p:ext uri="{BB962C8B-B14F-4D97-AF65-F5344CB8AC3E}">
        <p14:creationId xmlns:p14="http://schemas.microsoft.com/office/powerpoint/2010/main" val="3543654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" y="458967"/>
            <a:ext cx="12191999" cy="63990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C/C++ is fast</a:t>
            </a:r>
          </a:p>
          <a:p>
            <a:pPr lvl="1"/>
            <a:r>
              <a:rPr lang="en-US" dirty="0"/>
              <a:t>Only FORTRAN can currently match C/C++</a:t>
            </a:r>
          </a:p>
          <a:p>
            <a:pPr lvl="1"/>
            <a:r>
              <a:rPr lang="en-US" dirty="0"/>
              <a:t>C++ is exactly as fast as C</a:t>
            </a:r>
          </a:p>
          <a:p>
            <a:pPr lvl="2"/>
            <a:r>
              <a:rPr lang="en-US" dirty="0"/>
              <a:t>But programming practices in C++ often trade speed for safety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The effort spent by FORTRAN/C/C++ compiler teams on optimization</a:t>
            </a:r>
          </a:p>
          <a:p>
            <a:pPr lvl="2"/>
            <a:r>
              <a:rPr lang="en-US" dirty="0"/>
              <a:t>40 years of development</a:t>
            </a:r>
          </a:p>
          <a:p>
            <a:pPr lvl="1"/>
            <a:r>
              <a:rPr lang="en-US" dirty="0"/>
              <a:t>Strongly typed language with minimum high-level features </a:t>
            </a:r>
          </a:p>
          <a:p>
            <a:pPr lvl="2"/>
            <a:r>
              <a:rPr lang="en-US" dirty="0"/>
              <a:t>No garbage-collection, </a:t>
            </a:r>
            <a:r>
              <a:rPr lang="en-US" dirty="0" err="1"/>
              <a:t>reflexion</a:t>
            </a:r>
            <a:r>
              <a:rPr lang="en-US" dirty="0"/>
              <a:t>, introspection, …</a:t>
            </a:r>
          </a:p>
          <a:p>
            <a:pPr lvl="1"/>
            <a:r>
              <a:rPr lang="en-US" dirty="0"/>
              <a:t>The language does not enforce any particular programming paradigm</a:t>
            </a:r>
          </a:p>
          <a:p>
            <a:pPr lvl="2"/>
            <a:r>
              <a:rPr lang="en-US" dirty="0"/>
              <a:t>C++ is not necessarily object-oriented</a:t>
            </a:r>
          </a:p>
          <a:p>
            <a:pPr lvl="1"/>
            <a:r>
              <a:rPr lang="en-US" dirty="0"/>
              <a:t>The programmer controls the placement and lifetime of objects</a:t>
            </a:r>
          </a:p>
          <a:p>
            <a:pPr lvl="1"/>
            <a:r>
              <a:rPr lang="en-US" dirty="0"/>
              <a:t>If necessary, the code may be almost as low-level as assembly language</a:t>
            </a:r>
          </a:p>
          <a:p>
            <a:pPr lvl="1"/>
            <a:endParaRPr lang="en-US" dirty="0"/>
          </a:p>
          <a:p>
            <a:r>
              <a:rPr lang="en-US" dirty="0"/>
              <a:t>High-Performance Computing (HPC) is done in FORTRAN and C/C++</a:t>
            </a:r>
          </a:p>
          <a:p>
            <a:pPr lvl="1"/>
            <a:endParaRPr lang="en-US" dirty="0"/>
          </a:p>
          <a:p>
            <a:r>
              <a:rPr lang="en-US" dirty="0"/>
              <a:t>python/R/</a:t>
            </a:r>
            <a:r>
              <a:rPr lang="en-US" dirty="0" err="1"/>
              <a:t>matlab</a:t>
            </a:r>
            <a:r>
              <a:rPr lang="en-US" dirty="0"/>
              <a:t> may also work in HPC well…</a:t>
            </a:r>
          </a:p>
          <a:p>
            <a:pPr lvl="1"/>
            <a:r>
              <a:rPr lang="en-US" dirty="0"/>
              <a:t>…but only if most work is done inside library functions (implemented in C)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1586060" y="0"/>
            <a:ext cx="605939" cy="458967"/>
          </a:xfrm>
        </p:spPr>
        <p:txBody>
          <a:bodyPr/>
          <a:lstStyle/>
          <a:p>
            <a:fld id="{5A8723E3-C62D-4372-A5B7-F817763A1A22}" type="slidenum">
              <a:rPr lang="cs-CZ"/>
              <a:pPr/>
              <a:t>9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586061" cy="458966"/>
          </a:xfrm>
        </p:spPr>
        <p:txBody>
          <a:bodyPr>
            <a:normAutofit fontScale="90000"/>
          </a:bodyPr>
          <a:lstStyle/>
          <a:p>
            <a:r>
              <a:rPr lang="en-US"/>
              <a:t>C++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62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1318</TotalTime>
  <Words>2800</Words>
  <Application>Microsoft Office PowerPoint</Application>
  <PresentationFormat>Widescreen</PresentationFormat>
  <Paragraphs>588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Arial</vt:lpstr>
      <vt:lpstr>Calibri</vt:lpstr>
      <vt:lpstr>Consolas</vt:lpstr>
      <vt:lpstr>Office 2013 - 2022 Theme</vt:lpstr>
      <vt:lpstr>Programming in C++</vt:lpstr>
      <vt:lpstr>History and Literature</vt:lpstr>
      <vt:lpstr>Ancient history of C and C++</vt:lpstr>
      <vt:lpstr>Modern history of C++ and related languages</vt:lpstr>
      <vt:lpstr>Books</vt:lpstr>
      <vt:lpstr>Books</vt:lpstr>
      <vt:lpstr>The C++ Programming Language</vt:lpstr>
      <vt:lpstr>C++</vt:lpstr>
      <vt:lpstr>C++</vt:lpstr>
      <vt:lpstr>Major features specific for C++ (compared to other modern languages)</vt:lpstr>
      <vt:lpstr>Major distinguishing features of C++ (for beginners)</vt:lpstr>
      <vt:lpstr>Major distinguishing features of C++ (for beginners)</vt:lpstr>
      <vt:lpstr>Major distinguishing features of C++ (for beginners)</vt:lpstr>
      <vt:lpstr>Major distinguishing features of C++ (for beginners)</vt:lpstr>
      <vt:lpstr>Major distinguishing features of C++ (for beginners)</vt:lpstr>
      <vt:lpstr>Major distinguishing features of C++ (for beginners)</vt:lpstr>
      <vt:lpstr>Major distinguishing features of C++ (for advanced programmers)</vt:lpstr>
      <vt:lpstr>Programming languages and compilers</vt:lpstr>
      <vt:lpstr>Compilation in modern languages</vt:lpstr>
      <vt:lpstr>Compilation in modern languages</vt:lpstr>
      <vt:lpstr>Compilation in C</vt:lpstr>
      <vt:lpstr>Compilation in C++ (before C++20 modules)</vt:lpstr>
      <vt:lpstr>Compilation of generic code in C++ (before C++20 modules)</vt:lpstr>
      <vt:lpstr>Compilation in C++ (before C++20 modules)</vt:lpstr>
      <vt:lpstr>Compilation in C++ (before C++20 modules)</vt:lpstr>
      <vt:lpstr>Compilation with C++20 modules (preview)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37</cp:revision>
  <dcterms:created xsi:type="dcterms:W3CDTF">2020-09-28T08:40:12Z</dcterms:created>
  <dcterms:modified xsi:type="dcterms:W3CDTF">2025-09-16T14:33:00Z</dcterms:modified>
</cp:coreProperties>
</file>