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6"/>
  </p:handoutMasterIdLst>
  <p:sldIdLst>
    <p:sldId id="280" r:id="rId2"/>
    <p:sldId id="281" r:id="rId3"/>
    <p:sldId id="284" r:id="rId4"/>
    <p:sldId id="282" r:id="rId5"/>
    <p:sldId id="289" r:id="rId6"/>
    <p:sldId id="286" r:id="rId7"/>
    <p:sldId id="290" r:id="rId8"/>
    <p:sldId id="294" r:id="rId9"/>
    <p:sldId id="295" r:id="rId10"/>
    <p:sldId id="296" r:id="rId11"/>
    <p:sldId id="287" r:id="rId12"/>
    <p:sldId id="288" r:id="rId13"/>
    <p:sldId id="292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4" autoAdjust="0"/>
    <p:restoredTop sz="94660"/>
  </p:normalViewPr>
  <p:slideViewPr>
    <p:cSldViewPr>
      <p:cViewPr varScale="1">
        <p:scale>
          <a:sx n="168" d="100"/>
          <a:sy n="168" d="100"/>
        </p:scale>
        <p:origin x="124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104" d="100"/>
          <a:sy n="104" d="100"/>
        </p:scale>
        <p:origin x="3480" y="114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34FAD-59B0-4BA4-8177-B4A69B88E669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9CB1A-010A-479B-B423-AC068FC07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50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195" y="1122363"/>
            <a:ext cx="9149195" cy="238760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0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16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92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12.10.2023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Programming in C++ - 2019/2020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02727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defTabSz="360000"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46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195" y="1709739"/>
            <a:ext cx="9149195" cy="285273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5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1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4426232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50" y="818971"/>
            <a:ext cx="4426232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458967"/>
            <a:ext cx="4442900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818971"/>
            <a:ext cx="4442900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8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6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8966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458967"/>
            <a:ext cx="5184659" cy="59400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3539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457382"/>
            <a:ext cx="5184659" cy="594165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61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9000100" cy="594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5195" y="6492875"/>
            <a:ext cx="977155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fld id="{AC26B916-54DC-4D54-824A-F020DB5C5E41}" type="datetimeFigureOut">
              <a:rPr lang="en-US" smtClean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NPRG041 - Programming in C++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489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bg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3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0" indent="0" algn="l" defTabSz="3600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accent3"/>
          </a:solidFill>
          <a:latin typeface="Consolas" panose="020B0609020204030204" pitchFamily="49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Programming in C++ - 2019/2020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Hello, World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526141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Declarations and definitions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type="body" sz="half" idx="4294967295"/>
          </p:nvPr>
        </p:nvSpPr>
        <p:spPr>
          <a:xfrm>
            <a:off x="104066" y="458970"/>
            <a:ext cx="8882772" cy="368967"/>
          </a:xfrm>
        </p:spPr>
        <p:txBody>
          <a:bodyPr>
            <a:normAutofit/>
          </a:bodyPr>
          <a:lstStyle/>
          <a:p>
            <a:r>
              <a:rPr lang="en-US" altLang="en-US" dirty="0"/>
              <a:t>Declarations and definitions of class/struct</a:t>
            </a:r>
          </a:p>
        </p:txBody>
      </p:sp>
      <p:sp>
        <p:nvSpPr>
          <p:cNvPr id="28677" name="Content Placeholder 2"/>
          <p:cNvSpPr txBox="1">
            <a:spLocks/>
          </p:cNvSpPr>
          <p:nvPr/>
        </p:nvSpPr>
        <p:spPr bwMode="auto">
          <a:xfrm>
            <a:off x="104066" y="827936"/>
            <a:ext cx="8882771" cy="5931101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190500" indent="2667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class 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B;										// class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declaration</a:t>
            </a: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class A {										// class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definition</a:t>
            </a: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public: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virtual B *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get_B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() { 						// 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virtual member function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definition</a:t>
            </a: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  return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nullptr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; 							// declaration of B is sufficient here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}	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static std::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unique_ptr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&lt;B&gt;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create_B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();	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// static member function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declaration</a:t>
            </a: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};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class B : public A {							// definition of A required here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private: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virtual B *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get_B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() override { return this; }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};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inline std::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unique_ptr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&lt;B&gt; A::create_B() {	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// static member function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definition</a:t>
            </a: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return std::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make_unique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&lt;B&gt;();			// definition of B required here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85882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Hello, World</a:t>
            </a:r>
            <a:r>
              <a:rPr lang="en-US" altLang="en-US"/>
              <a:t>!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type="body" sz="half" idx="4294967295"/>
          </p:nvPr>
        </p:nvSpPr>
        <p:spPr>
          <a:xfrm>
            <a:off x="113208" y="588963"/>
            <a:ext cx="4391998" cy="2587625"/>
          </a:xfrm>
        </p:spPr>
        <p:txBody>
          <a:bodyPr>
            <a:normAutofit/>
          </a:bodyPr>
          <a:lstStyle/>
          <a:p>
            <a:r>
              <a:rPr lang="en-US" altLang="en-US" dirty="0" err="1"/>
              <a:t>t_arg</a:t>
            </a:r>
            <a:endParaRPr lang="cs-CZ" altLang="en-US" dirty="0"/>
          </a:p>
          <a:p>
            <a:pPr lvl="1"/>
            <a:r>
              <a:rPr lang="en-US" altLang="en-US" dirty="0"/>
              <a:t>A type alias for "vector of string"</a:t>
            </a:r>
          </a:p>
          <a:p>
            <a:pPr lvl="1"/>
            <a:r>
              <a:rPr lang="en-US" altLang="en-US" dirty="0">
                <a:solidFill>
                  <a:schemeClr val="accent1"/>
                </a:solidFill>
              </a:rPr>
              <a:t>using</a:t>
            </a:r>
            <a:r>
              <a:rPr lang="en-US" altLang="en-US" dirty="0"/>
              <a:t> does not create a new type</a:t>
            </a:r>
          </a:p>
          <a:p>
            <a:pPr lvl="2"/>
            <a:r>
              <a:rPr lang="en-US" altLang="en-US" dirty="0"/>
              <a:t>there are also other, unrelated uses of the keyword "using"</a:t>
            </a:r>
          </a:p>
          <a:p>
            <a:r>
              <a:rPr lang="en-US" altLang="en-US" dirty="0"/>
              <a:t>vector is a container</a:t>
            </a:r>
          </a:p>
          <a:p>
            <a:pPr lvl="1"/>
            <a:r>
              <a:rPr lang="en-US" altLang="en-US" dirty="0"/>
              <a:t>Contains objects, not references!</a:t>
            </a:r>
          </a:p>
          <a:p>
            <a:pPr lvl="1"/>
            <a:r>
              <a:rPr lang="en-US" altLang="en-US" dirty="0"/>
              <a:t>string is similar to vector&lt;char&gt;</a:t>
            </a:r>
          </a:p>
        </p:txBody>
      </p:sp>
      <p:sp>
        <p:nvSpPr>
          <p:cNvPr id="28677" name="Content Placeholder 2"/>
          <p:cNvSpPr txBox="1">
            <a:spLocks/>
          </p:cNvSpPr>
          <p:nvPr/>
        </p:nvSpPr>
        <p:spPr bwMode="auto">
          <a:xfrm>
            <a:off x="4643438" y="588963"/>
            <a:ext cx="4343400" cy="258762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190500" indent="2667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world.hpp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ifndef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WORLD_HPP_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#define WORLD_HPP_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#include &lt;vector&gt;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#include &lt;string&gt;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a type-alias definition: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using </a:t>
            </a:r>
            <a:r>
              <a:rPr lang="en-US" altLang="en-US" sz="1500" dirty="0" err="1">
                <a:solidFill>
                  <a:srgbClr val="C00000"/>
                </a:solidFill>
                <a:latin typeface="Consolas" panose="020B0609020204030204" pitchFamily="49" charset="0"/>
                <a:cs typeface="+mn-cs"/>
              </a:rPr>
              <a:t>t_arg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=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::vector&lt;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::string&gt;;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a function declaration: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void </a:t>
            </a:r>
            <a:r>
              <a:rPr lang="en-US" altLang="en-US" sz="1500" dirty="0">
                <a:solidFill>
                  <a:srgbClr val="C00000"/>
                </a:solidFill>
                <a:latin typeface="Consolas" panose="020B0609020204030204" pitchFamily="49" charset="0"/>
                <a:cs typeface="+mn-cs"/>
              </a:rPr>
              <a:t>world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(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const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</a:t>
            </a:r>
            <a:r>
              <a:rPr lang="en-US" altLang="en-US" sz="1500" dirty="0" err="1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t_arg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&amp;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);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endif</a:t>
            </a: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</p:txBody>
      </p:sp>
      <p:sp>
        <p:nvSpPr>
          <p:cNvPr id="28678" name="Content Placeholder 2"/>
          <p:cNvSpPr txBox="1">
            <a:spLocks/>
          </p:cNvSpPr>
          <p:nvPr/>
        </p:nvSpPr>
        <p:spPr bwMode="auto">
          <a:xfrm>
            <a:off x="129365" y="3355322"/>
            <a:ext cx="4343400" cy="304371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dk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dk1"/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dk1"/>
                </a:solidFill>
              </a:defRPr>
            </a:lvl4pPr>
            <a:lvl5pPr marL="0" lvl="4" indent="0" eaLnBrk="0" hangingPunct="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Arial" panose="020B0604020202020204" pitchFamily="34" charset="0"/>
              <a:buNone/>
              <a:defRPr sz="1200">
                <a:latin typeface="Courier New" pitchFamily="49" charset="0"/>
                <a:cs typeface="Arial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9pPr>
          </a:lstStyle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main.cpp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#include "world.hpp"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// a function definition: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main(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  <a:cs typeface="+mn-cs"/>
              </a:rPr>
              <a:t>argc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, char * *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  <a:cs typeface="+mn-cs"/>
              </a:rPr>
              <a:t>argv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)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{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// a local variable definition: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</a:t>
            </a:r>
            <a:r>
              <a:rPr lang="en-US" altLang="en-US" sz="1500" dirty="0" err="1">
                <a:solidFill>
                  <a:srgbClr val="C00000"/>
                </a:solidFill>
                <a:latin typeface="Consolas" panose="020B0609020204030204" pitchFamily="49" charset="0"/>
              </a:rPr>
              <a:t>t_arg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</a:rPr>
              <a:t>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</a:rPr>
              <a:t>argv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+ 1,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</a:rPr>
              <a:t>argv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</a:rPr>
              <a:t>argc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);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// statements: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</a:t>
            </a:r>
            <a:r>
              <a:rPr lang="en-US" altLang="en-US" sz="1500" dirty="0">
                <a:solidFill>
                  <a:srgbClr val="C00000"/>
                </a:solidFill>
                <a:latin typeface="Consolas" panose="020B0609020204030204" pitchFamily="49" charset="0"/>
                <a:cs typeface="+mn-cs"/>
              </a:rPr>
              <a:t>world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(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  <a:cs typeface="+mn-cs"/>
              </a:rPr>
              <a:t>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);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return 0; 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}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43438" y="3355321"/>
            <a:ext cx="4428612" cy="3043711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The definition of a variable</a:t>
            </a:r>
          </a:p>
          <a:p>
            <a:pPr lvl="1"/>
            <a:r>
              <a:rPr lang="en-US" altLang="en-US" dirty="0">
                <a:solidFill>
                  <a:schemeClr val="accent1"/>
                </a:solidFill>
              </a:rPr>
              <a:t>always</a:t>
            </a:r>
            <a:r>
              <a:rPr lang="en-US" altLang="en-US" dirty="0"/>
              <a:t> creates the corresponding object (not a reference to it)</a:t>
            </a:r>
          </a:p>
          <a:p>
            <a:pPr lvl="2"/>
            <a:r>
              <a:rPr lang="en-US" altLang="en-US" dirty="0"/>
              <a:t>no "new" required/possible here</a:t>
            </a:r>
          </a:p>
          <a:p>
            <a:pPr lvl="1"/>
            <a:r>
              <a:rPr lang="en-US" altLang="en-US" dirty="0"/>
              <a:t>it </a:t>
            </a:r>
            <a:r>
              <a:rPr lang="en-US" altLang="en-US" dirty="0">
                <a:solidFill>
                  <a:schemeClr val="accent1"/>
                </a:solidFill>
              </a:rPr>
              <a:t>always</a:t>
            </a:r>
            <a:r>
              <a:rPr lang="en-US" altLang="en-US" dirty="0"/>
              <a:t> calls a constructor</a:t>
            </a:r>
          </a:p>
          <a:p>
            <a:pPr lvl="2"/>
            <a:r>
              <a:rPr lang="en-US" altLang="en-US" dirty="0"/>
              <a:t>constructor arguments may be specified in ()</a:t>
            </a:r>
          </a:p>
          <a:p>
            <a:pPr lvl="2"/>
            <a:r>
              <a:rPr lang="en-US" altLang="en-US" dirty="0"/>
              <a:t>in this case, there are several layers of tricks and implicit casts</a:t>
            </a:r>
          </a:p>
          <a:p>
            <a:pPr lvl="1"/>
            <a:r>
              <a:rPr lang="en-US" altLang="en-US" dirty="0"/>
              <a:t>for local variables, the object is </a:t>
            </a:r>
            <a:r>
              <a:rPr lang="en-US" altLang="en-US" dirty="0">
                <a:solidFill>
                  <a:schemeClr val="accent1"/>
                </a:solidFill>
              </a:rPr>
              <a:t>always </a:t>
            </a:r>
            <a:r>
              <a:rPr lang="en-US" altLang="en-US" dirty="0"/>
              <a:t>destroyed when the scope is exited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809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Hello, World</a:t>
            </a:r>
            <a:r>
              <a:rPr lang="en-US" altLang="en-US"/>
              <a:t>!</a:t>
            </a:r>
          </a:p>
        </p:txBody>
      </p:sp>
      <p:sp>
        <p:nvSpPr>
          <p:cNvPr id="28676" name="Content Placeholder 3"/>
          <p:cNvSpPr>
            <a:spLocks noGrp="1"/>
          </p:cNvSpPr>
          <p:nvPr>
            <p:ph idx="1"/>
          </p:nvPr>
        </p:nvSpPr>
        <p:spPr>
          <a:xfrm>
            <a:off x="4652448" y="3338999"/>
            <a:ext cx="4334390" cy="306003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// world.cpp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#include "world.hpp"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#include &lt;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iostream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&gt;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// a function definition: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void </a:t>
            </a:r>
            <a:r>
              <a:rPr lang="en-US" altLang="en-US" sz="1500" dirty="0">
                <a:solidFill>
                  <a:srgbClr val="C00000"/>
                </a:solidFill>
                <a:latin typeface="Consolas" panose="020B0609020204030204" pitchFamily="49" charset="0"/>
              </a:rPr>
              <a:t>world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(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const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500" dirty="0" err="1">
                <a:solidFill>
                  <a:srgbClr val="C00000"/>
                </a:solidFill>
                <a:latin typeface="Consolas" panose="020B0609020204030204" pitchFamily="49" charset="0"/>
              </a:rPr>
              <a:t>t_arg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&amp; </a:t>
            </a:r>
            <a:r>
              <a:rPr lang="en-US" altLang="en-US" sz="1500" dirty="0">
                <a:solidFill>
                  <a:schemeClr val="accent2"/>
                </a:solidFill>
                <a:latin typeface="Consolas" panose="020B0609020204030204" pitchFamily="49" charset="0"/>
              </a:rPr>
              <a:t>p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)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{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 	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cout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&lt;&lt; "Hello";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	// another local variable: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 	for ( auto &amp;&amp; </a:t>
            </a:r>
            <a:r>
              <a:rPr lang="en-US" altLang="en-US" sz="1500" dirty="0">
                <a:solidFill>
                  <a:schemeClr val="accent2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: </a:t>
            </a:r>
            <a:r>
              <a:rPr lang="en-US" altLang="en-US" sz="1500" dirty="0">
                <a:solidFill>
                  <a:schemeClr val="accent2"/>
                </a:solidFill>
                <a:latin typeface="Consolas" panose="020B0609020204030204" pitchFamily="49" charset="0"/>
              </a:rPr>
              <a:t>p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)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		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cout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&lt;&lt; "," &lt;&lt; </a:t>
            </a:r>
            <a:r>
              <a:rPr lang="en-US" altLang="en-US" sz="1500" dirty="0">
                <a:solidFill>
                  <a:schemeClr val="accent2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;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cout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&lt;&lt;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endl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;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type="body" sz="half" idx="4294967295"/>
          </p:nvPr>
        </p:nvSpPr>
        <p:spPr>
          <a:xfrm>
            <a:off x="113208" y="588963"/>
            <a:ext cx="4391998" cy="2587625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dirty="0">
                <a:solidFill>
                  <a:schemeClr val="accent1"/>
                </a:solidFill>
              </a:rPr>
              <a:t>&amp;</a:t>
            </a:r>
            <a:r>
              <a:rPr lang="en-US" altLang="en-US" dirty="0"/>
              <a:t> declares a reference</a:t>
            </a:r>
          </a:p>
          <a:p>
            <a:pPr lvl="1"/>
            <a:r>
              <a:rPr lang="en-US" altLang="en-US" dirty="0"/>
              <a:t>equivalent to passing by reference when used in a function argument</a:t>
            </a:r>
          </a:p>
          <a:p>
            <a:r>
              <a:rPr lang="en-US" altLang="en-US" dirty="0" err="1">
                <a:solidFill>
                  <a:schemeClr val="accent1"/>
                </a:solidFill>
              </a:rPr>
              <a:t>const</a:t>
            </a:r>
            <a:endParaRPr lang="en-US" altLang="en-US" dirty="0">
              <a:solidFill>
                <a:schemeClr val="accent1"/>
              </a:solidFill>
            </a:endParaRPr>
          </a:p>
          <a:p>
            <a:pPr lvl="1"/>
            <a:r>
              <a:rPr lang="en-US" altLang="en-US" dirty="0"/>
              <a:t>prevents accidental modification of the actual argument</a:t>
            </a:r>
          </a:p>
          <a:p>
            <a:pPr lvl="1"/>
            <a:r>
              <a:rPr lang="en-US" altLang="en-US" dirty="0"/>
              <a:t>in this case, passing by reference is done solely for speed</a:t>
            </a:r>
          </a:p>
          <a:p>
            <a:pPr lvl="1"/>
            <a:r>
              <a:rPr lang="en-US" altLang="en-US" u="sng" dirty="0">
                <a:solidFill>
                  <a:schemeClr val="accent1"/>
                </a:solidFill>
              </a:rPr>
              <a:t>const is required </a:t>
            </a:r>
            <a:r>
              <a:rPr lang="en-US" altLang="en-US" dirty="0"/>
              <a:t>in these cases, otherwise the function could not be called with some kinds of arguments</a:t>
            </a:r>
          </a:p>
        </p:txBody>
      </p:sp>
      <p:sp>
        <p:nvSpPr>
          <p:cNvPr id="28677" name="Content Placeholder 2"/>
          <p:cNvSpPr txBox="1">
            <a:spLocks/>
          </p:cNvSpPr>
          <p:nvPr/>
        </p:nvSpPr>
        <p:spPr bwMode="auto">
          <a:xfrm>
            <a:off x="4643438" y="588963"/>
            <a:ext cx="4343400" cy="258762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190500" indent="2667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world.hpp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ifndef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WORLD_HPP_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#define WORLD_HPP_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#include &lt;vector&gt;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#include &lt;string&gt;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a type definition: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using </a:t>
            </a:r>
            <a:r>
              <a:rPr lang="en-US" altLang="en-US" sz="1500" dirty="0" err="1">
                <a:solidFill>
                  <a:srgbClr val="C00000"/>
                </a:solidFill>
                <a:latin typeface="Consolas" panose="020B0609020204030204" pitchFamily="49" charset="0"/>
                <a:cs typeface="+mn-cs"/>
              </a:rPr>
              <a:t>t_arg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=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::vector&lt;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::string&gt;;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a function declaration: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void </a:t>
            </a:r>
            <a:r>
              <a:rPr lang="en-US" altLang="en-US" sz="1500" dirty="0">
                <a:solidFill>
                  <a:srgbClr val="C00000"/>
                </a:solidFill>
                <a:latin typeface="Consolas" panose="020B0609020204030204" pitchFamily="49" charset="0"/>
                <a:cs typeface="+mn-cs"/>
              </a:rPr>
              <a:t>world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(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const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</a:t>
            </a:r>
            <a:r>
              <a:rPr lang="en-US" altLang="en-US" sz="1500" dirty="0" err="1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t_arg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&amp; p);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endif</a:t>
            </a: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</p:txBody>
      </p:sp>
      <p:sp>
        <p:nvSpPr>
          <p:cNvPr id="28678" name="Content Placeholder 2"/>
          <p:cNvSpPr txBox="1">
            <a:spLocks/>
          </p:cNvSpPr>
          <p:nvPr/>
        </p:nvSpPr>
        <p:spPr bwMode="auto">
          <a:xfrm>
            <a:off x="129365" y="3355322"/>
            <a:ext cx="4343400" cy="3043711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dk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dk1"/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dk1"/>
                </a:solidFill>
              </a:defRPr>
            </a:lvl4pPr>
            <a:lvl5pPr marL="0" lvl="4" indent="0" eaLnBrk="0" hangingPunct="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Arial" panose="020B0604020202020204" pitchFamily="34" charset="0"/>
              <a:buNone/>
              <a:defRPr sz="1200">
                <a:latin typeface="Courier New" pitchFamily="49" charset="0"/>
                <a:cs typeface="Arial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9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altLang="en-US" sz="19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( : ) </a:t>
            </a:r>
            <a:r>
              <a:rPr lang="en-US" altLang="en-US" sz="19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statement</a:t>
            </a:r>
          </a:p>
          <a:p>
            <a:pPr lvl="1"/>
            <a:r>
              <a:rPr lang="en-US" altLang="en-US" sz="17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iterates through the container p</a:t>
            </a:r>
          </a:p>
          <a:p>
            <a:pPr lvl="1"/>
            <a:r>
              <a:rPr lang="en-US" altLang="en-US" sz="17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declares the variable x</a:t>
            </a:r>
          </a:p>
          <a:p>
            <a:pPr lvl="1"/>
            <a:r>
              <a:rPr lang="en-US" altLang="en-US" sz="17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its type is a reference to string</a:t>
            </a:r>
          </a:p>
          <a:p>
            <a:pPr lvl="2"/>
            <a:r>
              <a:rPr lang="en-US" altLang="en-US" sz="15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</a:t>
            </a:r>
            <a:r>
              <a:rPr lang="en-US" altLang="en-US" sz="15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</a:t>
            </a:r>
            <a:r>
              <a:rPr lang="en-US" altLang="en-US" sz="15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 means "let the compiler determine the type"</a:t>
            </a:r>
          </a:p>
          <a:p>
            <a:pPr lvl="2"/>
            <a:r>
              <a:rPr lang="en-US" altLang="en-US" sz="15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a "reference to anything" - no run-time flexibility or cost</a:t>
            </a:r>
          </a:p>
          <a:p>
            <a:pPr lvl="1"/>
            <a:r>
              <a:rPr lang="en-US" altLang="en-US" sz="17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 refers to one of the objects stored inside the container </a:t>
            </a:r>
            <a:r>
              <a:rPr lang="en-US" altLang="en-US" sz="17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arg</a:t>
            </a:r>
            <a:endParaRPr lang="en-US" altLang="en-US" sz="17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2"/>
            <a:r>
              <a:rPr lang="en-US" altLang="en-US" sz="15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without the &amp;&amp;, it would be a copy</a:t>
            </a:r>
          </a:p>
        </p:txBody>
      </p:sp>
    </p:spTree>
    <p:extLst>
      <p:ext uri="{BB962C8B-B14F-4D97-AF65-F5344CB8AC3E}">
        <p14:creationId xmlns:p14="http://schemas.microsoft.com/office/powerpoint/2010/main" val="845932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Hello, World</a:t>
            </a:r>
            <a:r>
              <a:rPr lang="en-US" altLang="en-US"/>
              <a:t>!</a:t>
            </a:r>
          </a:p>
        </p:txBody>
      </p:sp>
      <p:sp>
        <p:nvSpPr>
          <p:cNvPr id="28676" name="Content Placeholder 3"/>
          <p:cNvSpPr>
            <a:spLocks noGrp="1"/>
          </p:cNvSpPr>
          <p:nvPr>
            <p:ph idx="1"/>
          </p:nvPr>
        </p:nvSpPr>
        <p:spPr>
          <a:xfrm>
            <a:off x="4652448" y="3338999"/>
            <a:ext cx="4334390" cy="306003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// world.cpp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#include "world.hpp"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#include &lt;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iostream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&gt;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// a function definition: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void </a:t>
            </a:r>
            <a:r>
              <a:rPr lang="en-US" altLang="en-US" sz="1500" dirty="0">
                <a:solidFill>
                  <a:srgbClr val="C00000"/>
                </a:solidFill>
                <a:latin typeface="Consolas" panose="020B0609020204030204" pitchFamily="49" charset="0"/>
              </a:rPr>
              <a:t>world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(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const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500" dirty="0" err="1">
                <a:solidFill>
                  <a:srgbClr val="C00000"/>
                </a:solidFill>
                <a:latin typeface="Consolas" panose="020B0609020204030204" pitchFamily="49" charset="0"/>
              </a:rPr>
              <a:t>t_arg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&amp; </a:t>
            </a:r>
            <a:r>
              <a:rPr lang="en-US" altLang="en-US" sz="1500" dirty="0">
                <a:solidFill>
                  <a:schemeClr val="accent2"/>
                </a:solidFill>
                <a:latin typeface="Consolas" panose="020B0609020204030204" pitchFamily="49" charset="0"/>
              </a:rPr>
              <a:t>p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)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{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 	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cout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&lt;&lt; "Hello";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	// another local variable: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 	for ( auto &amp;&amp; </a:t>
            </a:r>
            <a:r>
              <a:rPr lang="en-US" altLang="en-US" sz="1500" dirty="0">
                <a:solidFill>
                  <a:schemeClr val="accent2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: </a:t>
            </a:r>
            <a:r>
              <a:rPr lang="en-US" altLang="en-US" sz="1500" dirty="0">
                <a:solidFill>
                  <a:schemeClr val="accent2"/>
                </a:solidFill>
                <a:latin typeface="Consolas" panose="020B0609020204030204" pitchFamily="49" charset="0"/>
              </a:rPr>
              <a:t>p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)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		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cout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&lt;&lt; "," &lt;&lt; </a:t>
            </a:r>
            <a:r>
              <a:rPr lang="en-US" altLang="en-US" sz="1500" dirty="0">
                <a:solidFill>
                  <a:schemeClr val="accent2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;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cout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&lt;&lt;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endl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;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type="body" sz="half" idx="4294967295"/>
          </p:nvPr>
        </p:nvSpPr>
        <p:spPr>
          <a:xfrm>
            <a:off x="113208" y="588963"/>
            <a:ext cx="4391998" cy="2587625"/>
          </a:xfrm>
        </p:spPr>
        <p:txBody>
          <a:bodyPr>
            <a:normAutofit/>
          </a:bodyPr>
          <a:lstStyle/>
          <a:p>
            <a:r>
              <a:rPr lang="en-US" altLang="en-US" dirty="0">
                <a:solidFill>
                  <a:schemeClr val="accent1"/>
                </a:solidFill>
              </a:rPr>
              <a:t>&amp;, &amp;&amp;</a:t>
            </a:r>
            <a:r>
              <a:rPr lang="en-US" altLang="en-US" dirty="0"/>
              <a:t> declare references</a:t>
            </a:r>
          </a:p>
          <a:p>
            <a:pPr lvl="1"/>
            <a:r>
              <a:rPr lang="en-US" altLang="en-US" dirty="0"/>
              <a:t>The variable behaves as if it was the object referred to</a:t>
            </a:r>
          </a:p>
          <a:p>
            <a:pPr lvl="1"/>
            <a:r>
              <a:rPr lang="en-US" altLang="en-US" sz="1700" dirty="0"/>
              <a:t>x refers to one of the objects stored inside the container </a:t>
            </a:r>
            <a:r>
              <a:rPr lang="en-US" altLang="en-US" sz="1700" dirty="0" err="1"/>
              <a:t>arg</a:t>
            </a:r>
            <a:endParaRPr lang="en-US" altLang="en-US" sz="1700" dirty="0"/>
          </a:p>
          <a:p>
            <a:r>
              <a:rPr lang="en-US" altLang="en-US" dirty="0"/>
              <a:t>Logical point of view</a:t>
            </a:r>
          </a:p>
          <a:p>
            <a:pPr lvl="1"/>
            <a:r>
              <a:rPr lang="en-US" altLang="en-US" dirty="0"/>
              <a:t>vector contains strings</a:t>
            </a:r>
          </a:p>
          <a:p>
            <a:pPr lvl="1"/>
            <a:r>
              <a:rPr lang="en-US" altLang="en-US" dirty="0"/>
              <a:t>string contains chars</a:t>
            </a:r>
          </a:p>
          <a:p>
            <a:endParaRPr lang="en-US" altLang="en-US" dirty="0"/>
          </a:p>
        </p:txBody>
      </p:sp>
      <p:sp>
        <p:nvSpPr>
          <p:cNvPr id="28678" name="Content Placeholder 2"/>
          <p:cNvSpPr txBox="1">
            <a:spLocks/>
          </p:cNvSpPr>
          <p:nvPr/>
        </p:nvSpPr>
        <p:spPr bwMode="auto">
          <a:xfrm>
            <a:off x="129365" y="3355322"/>
            <a:ext cx="4343400" cy="304371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dk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dk1"/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dk1"/>
                </a:solidFill>
              </a:defRPr>
            </a:lvl4pPr>
            <a:lvl5pPr marL="0" lvl="4" indent="0" eaLnBrk="0" hangingPunct="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Arial" panose="020B0604020202020204" pitchFamily="34" charset="0"/>
              <a:buNone/>
              <a:defRPr sz="1200">
                <a:latin typeface="Courier New" pitchFamily="49" charset="0"/>
                <a:cs typeface="Arial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9pPr>
          </a:lstStyle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main.cpp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#include "world.hpp"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// a function definition: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main(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  <a:cs typeface="+mn-cs"/>
              </a:rPr>
              <a:t>argc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, char * *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  <a:cs typeface="+mn-cs"/>
              </a:rPr>
              <a:t>argv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)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{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// a local variable definition: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</a:t>
            </a:r>
            <a:r>
              <a:rPr lang="en-US" altLang="en-US" sz="1500" dirty="0" err="1">
                <a:solidFill>
                  <a:srgbClr val="C00000"/>
                </a:solidFill>
                <a:latin typeface="Consolas" panose="020B0609020204030204" pitchFamily="49" charset="0"/>
              </a:rPr>
              <a:t>t_arg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</a:rPr>
              <a:t>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</a:rPr>
              <a:t>argv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+ 1,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</a:rPr>
              <a:t>argv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</a:rPr>
              <a:t>argc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);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// statements: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</a:t>
            </a:r>
            <a:r>
              <a:rPr lang="en-US" altLang="en-US" sz="1500" dirty="0">
                <a:solidFill>
                  <a:srgbClr val="C00000"/>
                </a:solidFill>
                <a:latin typeface="Consolas" panose="020B0609020204030204" pitchFamily="49" charset="0"/>
                <a:cs typeface="+mn-cs"/>
              </a:rPr>
              <a:t>world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(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  <a:cs typeface="+mn-cs"/>
              </a:rPr>
              <a:t>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);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return 0; 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}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344574" y="998974"/>
            <a:ext cx="2467463" cy="1530016"/>
            <a:chOff x="5344574" y="998974"/>
            <a:chExt cx="2467463" cy="1530016"/>
          </a:xfrm>
        </p:grpSpPr>
        <p:sp>
          <p:nvSpPr>
            <p:cNvPr id="8" name="TextBox 7"/>
            <p:cNvSpPr txBox="1"/>
            <p:nvPr/>
          </p:nvSpPr>
          <p:spPr>
            <a:xfrm>
              <a:off x="6012016" y="1088974"/>
              <a:ext cx="720008" cy="369332"/>
            </a:xfrm>
            <a:prstGeom prst="rect">
              <a:avLst/>
            </a:prstGeom>
            <a:noFill/>
            <a:ln w="38100">
              <a:solidFill>
                <a:schemeClr val="accent5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nsolas" panose="020B0609020204030204" pitchFamily="49" charset="0"/>
                </a:rPr>
                <a:t>SOME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912026" y="1089044"/>
              <a:ext cx="720008" cy="369332"/>
            </a:xfrm>
            <a:prstGeom prst="rect">
              <a:avLst/>
            </a:prstGeom>
            <a:noFill/>
            <a:ln w="38100">
              <a:solidFill>
                <a:schemeClr val="accent5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nsolas" panose="020B0609020204030204" pitchFamily="49" charset="0"/>
                </a:rPr>
                <a:t>ARG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832015" y="998974"/>
              <a:ext cx="1980022" cy="540006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344574" y="1094542"/>
              <a:ext cx="4812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err="1">
                  <a:solidFill>
                    <a:schemeClr val="accent2"/>
                  </a:solidFill>
                </a:rPr>
                <a:t>arg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519366" y="2107210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2"/>
                  </a:solidFill>
                </a:rPr>
                <a:t>p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832015" y="2189449"/>
              <a:ext cx="360003" cy="339541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Arrow Connector 13"/>
            <p:cNvCxnSpPr>
              <a:endCxn id="10" idx="2"/>
            </p:cNvCxnSpPr>
            <p:nvPr/>
          </p:nvCxnSpPr>
          <p:spPr>
            <a:xfrm flipV="1">
              <a:off x="6012016" y="1538980"/>
              <a:ext cx="810010" cy="810008"/>
            </a:xfrm>
            <a:prstGeom prst="straightConnector1">
              <a:avLst/>
            </a:prstGeom>
            <a:ln w="28575">
              <a:solidFill>
                <a:schemeClr val="accent2"/>
              </a:solidFill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6441817" y="2107209"/>
              <a:ext cx="2840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5"/>
                  </a:solidFill>
                </a:rPr>
                <a:t>x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732025" y="2189448"/>
              <a:ext cx="360003" cy="339541"/>
            </a:xfrm>
            <a:prstGeom prst="rect">
              <a:avLst/>
            </a:prstGeom>
            <a:noFill/>
            <a:ln w="38100">
              <a:solidFill>
                <a:schemeClr val="accent5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Arrow Connector 16"/>
            <p:cNvCxnSpPr>
              <a:endCxn id="9" idx="2"/>
            </p:cNvCxnSpPr>
            <p:nvPr/>
          </p:nvCxnSpPr>
          <p:spPr>
            <a:xfrm flipV="1">
              <a:off x="6912026" y="1458376"/>
              <a:ext cx="360004" cy="890612"/>
            </a:xfrm>
            <a:prstGeom prst="straightConnector1">
              <a:avLst/>
            </a:prstGeom>
            <a:ln w="28575">
              <a:solidFill>
                <a:schemeClr val="accent5"/>
              </a:solidFill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81857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Hello, World</a:t>
            </a:r>
            <a:r>
              <a:rPr lang="en-US" altLang="en-US"/>
              <a:t>!</a:t>
            </a:r>
          </a:p>
        </p:txBody>
      </p:sp>
      <p:sp>
        <p:nvSpPr>
          <p:cNvPr id="28676" name="Content Placeholder 3"/>
          <p:cNvSpPr>
            <a:spLocks noGrp="1"/>
          </p:cNvSpPr>
          <p:nvPr>
            <p:ph idx="1"/>
          </p:nvPr>
        </p:nvSpPr>
        <p:spPr>
          <a:xfrm>
            <a:off x="4652448" y="3338999"/>
            <a:ext cx="4334390" cy="306003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// world.cpp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#include "world.hpp"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#include &lt;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iostream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&gt;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// a function definition: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void </a:t>
            </a:r>
            <a:r>
              <a:rPr lang="en-US" altLang="en-US" sz="1500" dirty="0">
                <a:solidFill>
                  <a:srgbClr val="C00000"/>
                </a:solidFill>
                <a:latin typeface="Consolas" panose="020B0609020204030204" pitchFamily="49" charset="0"/>
              </a:rPr>
              <a:t>world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(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const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500" dirty="0" err="1">
                <a:solidFill>
                  <a:srgbClr val="C00000"/>
                </a:solidFill>
                <a:latin typeface="Consolas" panose="020B0609020204030204" pitchFamily="49" charset="0"/>
              </a:rPr>
              <a:t>t_arg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&amp; </a:t>
            </a:r>
            <a:r>
              <a:rPr lang="en-US" altLang="en-US" sz="1500" dirty="0">
                <a:solidFill>
                  <a:schemeClr val="accent2"/>
                </a:solidFill>
                <a:latin typeface="Consolas" panose="020B0609020204030204" pitchFamily="49" charset="0"/>
              </a:rPr>
              <a:t>p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)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{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 	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cout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&lt;&lt; "Hello";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	// another local variable: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 	for ( auto &amp;&amp; </a:t>
            </a:r>
            <a:r>
              <a:rPr lang="en-US" altLang="en-US" sz="1500" dirty="0">
                <a:solidFill>
                  <a:schemeClr val="accent2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: </a:t>
            </a:r>
            <a:r>
              <a:rPr lang="en-US" altLang="en-US" sz="1500" dirty="0">
                <a:solidFill>
                  <a:schemeClr val="accent2"/>
                </a:solidFill>
                <a:latin typeface="Consolas" panose="020B0609020204030204" pitchFamily="49" charset="0"/>
              </a:rPr>
              <a:t>p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)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		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cout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&lt;&lt; "," &lt;&lt; </a:t>
            </a:r>
            <a:r>
              <a:rPr lang="en-US" altLang="en-US" sz="1500" dirty="0">
                <a:solidFill>
                  <a:schemeClr val="accent2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;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cout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&lt;&lt;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endl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;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type="body" sz="half" idx="4294967295"/>
          </p:nvPr>
        </p:nvSpPr>
        <p:spPr>
          <a:xfrm>
            <a:off x="113208" y="588963"/>
            <a:ext cx="4391998" cy="2587625"/>
          </a:xfrm>
        </p:spPr>
        <p:txBody>
          <a:bodyPr>
            <a:normAutofit/>
          </a:bodyPr>
          <a:lstStyle/>
          <a:p>
            <a:r>
              <a:rPr lang="en-US" altLang="en-US" dirty="0">
                <a:solidFill>
                  <a:schemeClr val="accent1"/>
                </a:solidFill>
              </a:rPr>
              <a:t>&amp;, &amp;&amp;</a:t>
            </a:r>
            <a:r>
              <a:rPr lang="en-US" altLang="en-US" dirty="0"/>
              <a:t> declare references</a:t>
            </a:r>
          </a:p>
          <a:p>
            <a:pPr lvl="1"/>
            <a:r>
              <a:rPr lang="en-US" altLang="en-US" dirty="0"/>
              <a:t>The variable behaves as if it was the object referred to</a:t>
            </a:r>
          </a:p>
          <a:p>
            <a:pPr lvl="1"/>
            <a:r>
              <a:rPr lang="en-US" altLang="en-US" sz="1700" dirty="0"/>
              <a:t>x refers to one of the objects stored inside the container </a:t>
            </a:r>
            <a:r>
              <a:rPr lang="en-US" altLang="en-US" sz="1700" dirty="0" err="1"/>
              <a:t>arg</a:t>
            </a:r>
            <a:endParaRPr lang="en-US" altLang="en-US" sz="1700" dirty="0"/>
          </a:p>
          <a:p>
            <a:r>
              <a:rPr lang="en-US" altLang="en-US" dirty="0"/>
              <a:t>Physical point of view</a:t>
            </a:r>
          </a:p>
          <a:p>
            <a:pPr lvl="1"/>
            <a:r>
              <a:rPr lang="en-US" altLang="en-US" dirty="0"/>
              <a:t>vector/string dynamically allocates place for the strings/chars</a:t>
            </a:r>
          </a:p>
        </p:txBody>
      </p:sp>
      <p:sp>
        <p:nvSpPr>
          <p:cNvPr id="28678" name="Content Placeholder 2"/>
          <p:cNvSpPr txBox="1">
            <a:spLocks/>
          </p:cNvSpPr>
          <p:nvPr/>
        </p:nvSpPr>
        <p:spPr bwMode="auto">
          <a:xfrm>
            <a:off x="129365" y="3355322"/>
            <a:ext cx="4343400" cy="304371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dk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dk1"/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dk1"/>
                </a:solidFill>
              </a:defRPr>
            </a:lvl4pPr>
            <a:lvl5pPr marL="0" lvl="4" indent="0" eaLnBrk="0" hangingPunct="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Arial" panose="020B0604020202020204" pitchFamily="34" charset="0"/>
              <a:buNone/>
              <a:defRPr sz="1200">
                <a:latin typeface="Courier New" pitchFamily="49" charset="0"/>
                <a:cs typeface="Arial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9pPr>
          </a:lstStyle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main.cpp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#include "world.hpp"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// a function definition: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main(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  <a:cs typeface="+mn-cs"/>
              </a:rPr>
              <a:t>argc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, char * *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  <a:cs typeface="+mn-cs"/>
              </a:rPr>
              <a:t>argv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)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{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// a local variable definition: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</a:t>
            </a:r>
            <a:r>
              <a:rPr lang="en-US" altLang="en-US" sz="1500" dirty="0" err="1">
                <a:solidFill>
                  <a:srgbClr val="C00000"/>
                </a:solidFill>
                <a:latin typeface="Consolas" panose="020B0609020204030204" pitchFamily="49" charset="0"/>
              </a:rPr>
              <a:t>t_arg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</a:rPr>
              <a:t>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</a:rPr>
              <a:t>argv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+ 1,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</a:rPr>
              <a:t>argv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</a:rPr>
              <a:t>argc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);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// statements: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</a:t>
            </a:r>
            <a:r>
              <a:rPr lang="en-US" altLang="en-US" sz="1500" dirty="0">
                <a:solidFill>
                  <a:srgbClr val="C00000"/>
                </a:solidFill>
                <a:latin typeface="Consolas" panose="020B0609020204030204" pitchFamily="49" charset="0"/>
                <a:cs typeface="+mn-cs"/>
              </a:rPr>
              <a:t>world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(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  <a:cs typeface="+mn-cs"/>
              </a:rPr>
              <a:t>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);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return 0; 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}</a:t>
            </a:r>
          </a:p>
        </p:txBody>
      </p:sp>
      <p:grpSp>
        <p:nvGrpSpPr>
          <p:cNvPr id="28677" name="Group 28676"/>
          <p:cNvGrpSpPr/>
          <p:nvPr/>
        </p:nvGrpSpPr>
        <p:grpSpPr>
          <a:xfrm>
            <a:off x="4572946" y="458967"/>
            <a:ext cx="4517298" cy="2757744"/>
            <a:chOff x="4572946" y="458967"/>
            <a:chExt cx="4517298" cy="2757744"/>
          </a:xfrm>
        </p:grpSpPr>
        <p:sp>
          <p:nvSpPr>
            <p:cNvPr id="8" name="TextBox 7"/>
            <p:cNvSpPr txBox="1"/>
            <p:nvPr/>
          </p:nvSpPr>
          <p:spPr>
            <a:xfrm>
              <a:off x="4572946" y="548968"/>
              <a:ext cx="178810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</a:ln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S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021389" y="1996214"/>
              <a:ext cx="884482" cy="372577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546838" y="1978011"/>
              <a:ext cx="4812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err="1">
                  <a:solidFill>
                    <a:schemeClr val="accent2"/>
                  </a:solidFill>
                </a:rPr>
                <a:t>arg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694378" y="2710744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2"/>
                  </a:solidFill>
                </a:rPr>
                <a:t>p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012016" y="2728516"/>
              <a:ext cx="360003" cy="339541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Arrow Connector 13"/>
            <p:cNvCxnSpPr>
              <a:endCxn id="10" idx="2"/>
            </p:cNvCxnSpPr>
            <p:nvPr/>
          </p:nvCxnSpPr>
          <p:spPr>
            <a:xfrm flipV="1">
              <a:off x="6189530" y="2368791"/>
              <a:ext cx="274100" cy="526619"/>
            </a:xfrm>
            <a:prstGeom prst="straightConnector1">
              <a:avLst/>
            </a:prstGeom>
            <a:ln w="28575">
              <a:solidFill>
                <a:schemeClr val="accent2"/>
              </a:solidFill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7519328" y="2710744"/>
              <a:ext cx="2840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5"/>
                  </a:solidFill>
                </a:rPr>
                <a:t>x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812037" y="2728515"/>
              <a:ext cx="360003" cy="339541"/>
            </a:xfrm>
            <a:prstGeom prst="rect">
              <a:avLst/>
            </a:prstGeom>
            <a:noFill/>
            <a:ln w="38100">
              <a:solidFill>
                <a:schemeClr val="accent5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Arrow Connector 16"/>
            <p:cNvCxnSpPr>
              <a:endCxn id="42" idx="2"/>
            </p:cNvCxnSpPr>
            <p:nvPr/>
          </p:nvCxnSpPr>
          <p:spPr>
            <a:xfrm flipH="1" flipV="1">
              <a:off x="6631771" y="1643428"/>
              <a:ext cx="1351611" cy="1251982"/>
            </a:xfrm>
            <a:prstGeom prst="straightConnector1">
              <a:avLst/>
            </a:prstGeom>
            <a:ln w="28575">
              <a:solidFill>
                <a:schemeClr val="accent5"/>
              </a:solidFill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endCxn id="25" idx="2"/>
            </p:cNvCxnSpPr>
            <p:nvPr/>
          </p:nvCxnSpPr>
          <p:spPr>
            <a:xfrm flipH="1" flipV="1">
              <a:off x="5733899" y="1643428"/>
              <a:ext cx="461295" cy="543035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endCxn id="58" idx="2"/>
            </p:cNvCxnSpPr>
            <p:nvPr/>
          </p:nvCxnSpPr>
          <p:spPr>
            <a:xfrm flipV="1">
              <a:off x="6461709" y="1641553"/>
              <a:ext cx="1088088" cy="554672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V="1">
              <a:off x="6740580" y="1641553"/>
              <a:ext cx="1701463" cy="54745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4"/>
            <p:cNvSpPr/>
            <p:nvPr/>
          </p:nvSpPr>
          <p:spPr>
            <a:xfrm>
              <a:off x="5291658" y="1270851"/>
              <a:ext cx="884482" cy="372577"/>
            </a:xfrm>
            <a:prstGeom prst="rect">
              <a:avLst/>
            </a:prstGeom>
            <a:noFill/>
            <a:ln w="381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 flipH="1" flipV="1">
              <a:off x="4662001" y="867892"/>
              <a:ext cx="803462" cy="593209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H="1" flipV="1">
              <a:off x="5381063" y="867892"/>
              <a:ext cx="350915" cy="60297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V="1">
              <a:off x="6010849" y="867892"/>
              <a:ext cx="254696" cy="595748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4752947" y="549125"/>
              <a:ext cx="17905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</a:ln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O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932005" y="548968"/>
              <a:ext cx="180001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</a:ln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M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109447" y="548968"/>
              <a:ext cx="18161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</a:ln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E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292008" y="548968"/>
              <a:ext cx="178810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472009" y="549125"/>
              <a:ext cx="17905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651067" y="548968"/>
              <a:ext cx="180001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828509" y="548968"/>
              <a:ext cx="18161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010400" y="548968"/>
              <a:ext cx="18161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732024" y="548968"/>
              <a:ext cx="178810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</a:ln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A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189530" y="1270851"/>
              <a:ext cx="884482" cy="372577"/>
            </a:xfrm>
            <a:prstGeom prst="rect">
              <a:avLst/>
            </a:prstGeom>
            <a:noFill/>
            <a:ln w="381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Arrow Connector 42"/>
            <p:cNvCxnSpPr>
              <a:endCxn id="41" idx="2"/>
            </p:cNvCxnSpPr>
            <p:nvPr/>
          </p:nvCxnSpPr>
          <p:spPr>
            <a:xfrm flipV="1">
              <a:off x="6363335" y="867892"/>
              <a:ext cx="458094" cy="59321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endCxn id="48" idx="2"/>
            </p:cNvCxnSpPr>
            <p:nvPr/>
          </p:nvCxnSpPr>
          <p:spPr>
            <a:xfrm flipV="1">
              <a:off x="6629852" y="867892"/>
              <a:ext cx="729482" cy="60297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 flipV="1">
              <a:off x="6908721" y="863386"/>
              <a:ext cx="1533322" cy="600254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912025" y="549125"/>
              <a:ext cx="17905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</a:ln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R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091083" y="548968"/>
              <a:ext cx="180001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</a:ln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G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268525" y="548968"/>
              <a:ext cx="18161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451086" y="548968"/>
              <a:ext cx="178810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631087" y="549125"/>
              <a:ext cx="17905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810145" y="548968"/>
              <a:ext cx="180001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987587" y="548968"/>
              <a:ext cx="18161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8169478" y="548968"/>
              <a:ext cx="18161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7107556" y="1268976"/>
              <a:ext cx="884482" cy="372577"/>
            </a:xfrm>
            <a:prstGeom prst="rect">
              <a:avLst/>
            </a:prstGeom>
            <a:noFill/>
            <a:ln w="38100">
              <a:solidFill>
                <a:schemeClr val="accent5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72" name="Right Brace 28671"/>
            <p:cNvSpPr/>
            <p:nvPr/>
          </p:nvSpPr>
          <p:spPr>
            <a:xfrm>
              <a:off x="8532044" y="458967"/>
              <a:ext cx="180002" cy="1285441"/>
            </a:xfrm>
            <a:prstGeom prst="rightBrac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ight Brace 68"/>
            <p:cNvSpPr/>
            <p:nvPr/>
          </p:nvSpPr>
          <p:spPr>
            <a:xfrm>
              <a:off x="8543806" y="1866696"/>
              <a:ext cx="180002" cy="1350015"/>
            </a:xfrm>
            <a:prstGeom prst="rightBrac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73" name="TextBox 28672"/>
            <p:cNvSpPr txBox="1"/>
            <p:nvPr/>
          </p:nvSpPr>
          <p:spPr>
            <a:xfrm rot="16200000">
              <a:off x="8578405" y="917021"/>
              <a:ext cx="6543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heap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 rot="16200000">
              <a:off x="8567423" y="2360284"/>
              <a:ext cx="658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stack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680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Hello, World</a:t>
            </a:r>
            <a:r>
              <a:rPr lang="en-US" altLang="en-US"/>
              <a:t>!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4"/>
            <a:r>
              <a:rPr lang="en-US" altLang="en-US" dirty="0"/>
              <a:t>#include &lt;</a:t>
            </a:r>
            <a:r>
              <a:rPr lang="en-US" altLang="en-US" dirty="0" err="1"/>
              <a:t>iostream</a:t>
            </a:r>
            <a:r>
              <a:rPr lang="en-US" altLang="en-US" dirty="0"/>
              <a:t>&gt;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 err="1"/>
              <a:t>int</a:t>
            </a:r>
            <a:r>
              <a:rPr lang="en-US" altLang="en-US" dirty="0"/>
              <a:t> main( </a:t>
            </a:r>
            <a:r>
              <a:rPr lang="en-US" altLang="en-US" dirty="0" err="1"/>
              <a:t>int</a:t>
            </a:r>
            <a:r>
              <a:rPr lang="en-US" altLang="en-US" dirty="0"/>
              <a:t> </a:t>
            </a:r>
            <a:r>
              <a:rPr lang="en-US" altLang="en-US" dirty="0" err="1"/>
              <a:t>argc</a:t>
            </a:r>
            <a:r>
              <a:rPr lang="en-US" altLang="en-US" dirty="0"/>
              <a:t>, char * * </a:t>
            </a:r>
            <a:r>
              <a:rPr lang="en-US" altLang="en-US" dirty="0" err="1"/>
              <a:t>argv</a:t>
            </a:r>
            <a:r>
              <a:rPr lang="en-US" altLang="en-US" dirty="0"/>
              <a:t>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cout</a:t>
            </a:r>
            <a:br>
              <a:rPr lang="en-US" altLang="en-US" dirty="0"/>
            </a:br>
            <a:r>
              <a:rPr lang="en-US" altLang="en-US" dirty="0"/>
              <a:t>	&lt;&lt; "Hello, world!"</a:t>
            </a:r>
            <a:br>
              <a:rPr lang="cs-CZ" altLang="en-US" dirty="0"/>
            </a:br>
            <a:r>
              <a:rPr lang="en-US" altLang="en-US" dirty="0"/>
              <a:t>	&lt;&lt; </a:t>
            </a:r>
            <a:r>
              <a:rPr lang="en-US" altLang="en-US" dirty="0" err="1"/>
              <a:t>std</a:t>
            </a:r>
            <a:r>
              <a:rPr lang="cs-CZ" altLang="en-US" dirty="0"/>
              <a:t>::endl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  return 0; </a:t>
            </a:r>
          </a:p>
          <a:p>
            <a:pPr lvl="4"/>
            <a:r>
              <a:rPr lang="en-US" altLang="en-US" dirty="0"/>
              <a:t>}</a:t>
            </a:r>
          </a:p>
        </p:txBody>
      </p:sp>
      <p:sp>
        <p:nvSpPr>
          <p:cNvPr id="27652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Program entry point</a:t>
            </a:r>
            <a:endParaRPr lang="cs-CZ" altLang="en-US" dirty="0"/>
          </a:p>
          <a:p>
            <a:pPr lvl="1"/>
            <a:r>
              <a:rPr lang="en-US" altLang="en-US" dirty="0"/>
              <a:t>Heritage of the C language</a:t>
            </a:r>
            <a:endParaRPr lang="cs-CZ" altLang="en-US" dirty="0"/>
          </a:p>
          <a:p>
            <a:pPr lvl="2"/>
            <a:r>
              <a:rPr lang="en-US" altLang="en-US" dirty="0"/>
              <a:t>No classes or namespaces</a:t>
            </a:r>
            <a:endParaRPr lang="cs-CZ" altLang="en-US" dirty="0"/>
          </a:p>
          <a:p>
            <a:pPr lvl="1"/>
            <a:r>
              <a:rPr lang="en-US" altLang="en-US" dirty="0"/>
              <a:t>Global function "</a:t>
            </a:r>
            <a:r>
              <a:rPr lang="cs-CZ" altLang="en-US" dirty="0"/>
              <a:t>main</a:t>
            </a:r>
            <a:r>
              <a:rPr lang="en-US" altLang="en-US" dirty="0"/>
              <a:t>"</a:t>
            </a:r>
            <a:endParaRPr lang="cs-CZ" altLang="en-US" dirty="0"/>
          </a:p>
          <a:p>
            <a:pPr lvl="2"/>
            <a:r>
              <a:rPr lang="en-US" altLang="en-US" dirty="0" err="1"/>
              <a:t>argc</a:t>
            </a:r>
            <a:r>
              <a:rPr lang="en-US" altLang="en-US" dirty="0"/>
              <a:t>, </a:t>
            </a:r>
            <a:r>
              <a:rPr lang="en-US" altLang="en-US" dirty="0" err="1"/>
              <a:t>argv</a:t>
            </a:r>
            <a:r>
              <a:rPr lang="en-US" altLang="en-US" dirty="0"/>
              <a:t> (traditional names)</a:t>
            </a:r>
            <a:endParaRPr lang="cs-CZ" altLang="en-US" dirty="0"/>
          </a:p>
          <a:p>
            <a:pPr lvl="2"/>
            <a:r>
              <a:rPr lang="en-US" altLang="en-US" dirty="0"/>
              <a:t>Command-line arguments</a:t>
            </a:r>
            <a:endParaRPr lang="cs-CZ" altLang="en-US" dirty="0"/>
          </a:p>
          <a:p>
            <a:pPr lvl="3"/>
            <a:r>
              <a:rPr lang="en-US" altLang="en-US" dirty="0"/>
              <a:t>Split to pieces</a:t>
            </a:r>
            <a:endParaRPr lang="cs-CZ" altLang="en-US" dirty="0"/>
          </a:p>
          <a:p>
            <a:pPr lvl="2"/>
            <a:r>
              <a:rPr lang="en-US" altLang="en-US" dirty="0"/>
              <a:t>Archaic data types</a:t>
            </a:r>
          </a:p>
          <a:p>
            <a:pPr lvl="3"/>
            <a:r>
              <a:rPr lang="en-US" altLang="en-US" dirty="0"/>
              <a:t>Pointer to pointer to char</a:t>
            </a:r>
            <a:endParaRPr lang="cs-CZ" altLang="en-US" dirty="0"/>
          </a:p>
          <a:p>
            <a:pPr lvl="3"/>
            <a:r>
              <a:rPr lang="en-US" altLang="en-US" dirty="0"/>
              <a:t>Logically: array of strings</a:t>
            </a:r>
          </a:p>
          <a:p>
            <a:pPr lvl="3"/>
            <a:r>
              <a:rPr lang="en-US" altLang="en-US" dirty="0"/>
              <a:t>"Forgotten" const modifier</a:t>
            </a:r>
          </a:p>
          <a:p>
            <a:pPr lvl="2"/>
            <a:r>
              <a:rPr lang="en-US" altLang="en-US" dirty="0"/>
              <a:t>Modern C++ interface would be</a:t>
            </a:r>
          </a:p>
          <a:p>
            <a:pPr lvl="4"/>
            <a:r>
              <a:rPr lang="en-US" altLang="en-US" dirty="0"/>
              <a:t>std::</a:t>
            </a:r>
            <a:r>
              <a:rPr lang="en-US" altLang="en-US" dirty="0" err="1"/>
              <a:t>size_t</a:t>
            </a:r>
            <a:r>
              <a:rPr lang="en-US" altLang="en-US" dirty="0"/>
              <a:t> </a:t>
            </a:r>
            <a:r>
              <a:rPr lang="en-US" altLang="en-US" dirty="0" err="1"/>
              <a:t>argc</a:t>
            </a:r>
            <a:r>
              <a:rPr lang="en-US" altLang="en-US" dirty="0"/>
              <a:t>,</a:t>
            </a:r>
          </a:p>
          <a:p>
            <a:pPr lvl="4"/>
            <a:r>
              <a:rPr lang="en-US" altLang="en-US" dirty="0"/>
              <a:t>const char * const * </a:t>
            </a:r>
            <a:r>
              <a:rPr lang="en-US" altLang="en-US" dirty="0" err="1"/>
              <a:t>argv</a:t>
            </a:r>
            <a:endParaRPr lang="en-US" altLang="en-US" dirty="0"/>
          </a:p>
          <a:p>
            <a:pPr lvl="3"/>
            <a:r>
              <a:rPr lang="en-US" altLang="en-US" dirty="0"/>
              <a:t>or</a:t>
            </a:r>
          </a:p>
          <a:p>
            <a:pPr lvl="4"/>
            <a:r>
              <a:rPr lang="en-US" altLang="en-US" dirty="0"/>
              <a:t>std::</a:t>
            </a:r>
            <a:r>
              <a:rPr lang="en-US" altLang="en-US" dirty="0" err="1"/>
              <a:t>size_t</a:t>
            </a:r>
            <a:r>
              <a:rPr lang="en-US" altLang="en-US" dirty="0"/>
              <a:t> </a:t>
            </a:r>
            <a:r>
              <a:rPr lang="en-US" altLang="en-US" dirty="0" err="1"/>
              <a:t>argc</a:t>
            </a:r>
            <a:r>
              <a:rPr lang="en-US" altLang="en-US" dirty="0"/>
              <a:t>,</a:t>
            </a:r>
          </a:p>
          <a:p>
            <a:pPr lvl="4"/>
            <a:r>
              <a:rPr lang="en-US" altLang="en-US" dirty="0"/>
              <a:t>const std::</a:t>
            </a:r>
            <a:r>
              <a:rPr lang="en-US" altLang="en-US" dirty="0" err="1"/>
              <a:t>string_view</a:t>
            </a:r>
            <a:r>
              <a:rPr lang="en-US" altLang="en-US" dirty="0"/>
              <a:t> * </a:t>
            </a:r>
            <a:r>
              <a:rPr lang="en-US" altLang="en-US" dirty="0" err="1"/>
              <a:t>argv</a:t>
            </a:r>
            <a:endParaRPr lang="en-US" altLang="en-US" dirty="0"/>
          </a:p>
          <a:p>
            <a:pPr lvl="3"/>
            <a:r>
              <a:rPr lang="en-US" altLang="en-US" dirty="0"/>
              <a:t>or</a:t>
            </a:r>
          </a:p>
          <a:p>
            <a:pPr lvl="4"/>
            <a:r>
              <a:rPr lang="en-US" altLang="en-US" dirty="0"/>
              <a:t>const std::</a:t>
            </a:r>
            <a:r>
              <a:rPr lang="en-US" altLang="en-US" dirty="0" err="1"/>
              <a:t>string_view</a:t>
            </a:r>
            <a:r>
              <a:rPr lang="en-US" altLang="en-US" dirty="0"/>
              <a:t> * </a:t>
            </a:r>
            <a:r>
              <a:rPr lang="en-US" altLang="en-US" dirty="0" err="1"/>
              <a:t>arg_begin</a:t>
            </a:r>
            <a:r>
              <a:rPr lang="en-US" altLang="en-US" dirty="0"/>
              <a:t>,</a:t>
            </a:r>
          </a:p>
          <a:p>
            <a:pPr lvl="4"/>
            <a:r>
              <a:rPr lang="en-US" altLang="en-US" dirty="0"/>
              <a:t>const std::</a:t>
            </a:r>
            <a:r>
              <a:rPr lang="en-US" altLang="en-US" dirty="0" err="1"/>
              <a:t>string_view</a:t>
            </a:r>
            <a:r>
              <a:rPr lang="en-US" altLang="en-US" dirty="0"/>
              <a:t> * </a:t>
            </a:r>
            <a:r>
              <a:rPr lang="en-US" altLang="en-US" dirty="0" err="1"/>
              <a:t>arg_end</a:t>
            </a:r>
            <a:endParaRPr lang="en-US" altLang="en-US" dirty="0"/>
          </a:p>
          <a:p>
            <a:pPr lvl="3"/>
            <a:r>
              <a:rPr lang="en-US" altLang="en-US" dirty="0"/>
              <a:t>or</a:t>
            </a:r>
          </a:p>
          <a:p>
            <a:pPr lvl="4"/>
            <a:r>
              <a:rPr lang="en-US" altLang="en-US" dirty="0"/>
              <a:t>std::ranges::</a:t>
            </a:r>
            <a:r>
              <a:rPr lang="en-US" altLang="en-US" dirty="0" err="1"/>
              <a:t>input_range</a:t>
            </a:r>
            <a:r>
              <a:rPr lang="en-US" altLang="en-US" dirty="0"/>
              <a:t> auto </a:t>
            </a:r>
            <a:r>
              <a:rPr lang="en-US" altLang="en-US" dirty="0" err="1"/>
              <a:t>arg</a:t>
            </a:r>
            <a:r>
              <a:rPr lang="en-US" altLang="en-US" dirty="0"/>
              <a:t> 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3337234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Hello, World</a:t>
            </a:r>
            <a:r>
              <a:rPr lang="en-US" altLang="en-US"/>
              <a:t>!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4"/>
            <a:r>
              <a:rPr lang="en-US" altLang="en-US" dirty="0"/>
              <a:t>#include &lt;</a:t>
            </a:r>
            <a:r>
              <a:rPr lang="en-US" altLang="en-US" dirty="0" err="1"/>
              <a:t>iostream</a:t>
            </a:r>
            <a:r>
              <a:rPr lang="en-US" altLang="en-US" dirty="0"/>
              <a:t>&gt;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 err="1"/>
              <a:t>int</a:t>
            </a:r>
            <a:r>
              <a:rPr lang="en-US" altLang="en-US" dirty="0"/>
              <a:t> main( </a:t>
            </a:r>
            <a:r>
              <a:rPr lang="en-US" altLang="en-US" dirty="0" err="1"/>
              <a:t>int</a:t>
            </a:r>
            <a:r>
              <a:rPr lang="en-US" altLang="en-US" dirty="0"/>
              <a:t> </a:t>
            </a:r>
            <a:r>
              <a:rPr lang="en-US" altLang="en-US" dirty="0" err="1"/>
              <a:t>argc</a:t>
            </a:r>
            <a:r>
              <a:rPr lang="en-US" altLang="en-US" dirty="0"/>
              <a:t>, char * * </a:t>
            </a:r>
            <a:r>
              <a:rPr lang="en-US" altLang="en-US" dirty="0" err="1"/>
              <a:t>argv</a:t>
            </a:r>
            <a:r>
              <a:rPr lang="en-US" altLang="en-US" dirty="0"/>
              <a:t>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cout</a:t>
            </a:r>
            <a:br>
              <a:rPr lang="en-US" altLang="en-US" dirty="0"/>
            </a:br>
            <a:r>
              <a:rPr lang="en-US" altLang="en-US" dirty="0"/>
              <a:t>	&lt;&lt; "Hello, world!"</a:t>
            </a:r>
            <a:br>
              <a:rPr lang="cs-CZ" altLang="en-US" dirty="0"/>
            </a:br>
            <a:r>
              <a:rPr lang="en-US" altLang="en-US" dirty="0"/>
              <a:t>	&lt;&lt; </a:t>
            </a:r>
            <a:r>
              <a:rPr lang="en-US" altLang="en-US" dirty="0" err="1"/>
              <a:t>std</a:t>
            </a:r>
            <a:r>
              <a:rPr lang="cs-CZ" altLang="en-US" dirty="0"/>
              <a:t>::endl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  return 0; </a:t>
            </a:r>
          </a:p>
          <a:p>
            <a:pPr lvl="4"/>
            <a:r>
              <a:rPr lang="en-US" altLang="en-US" dirty="0"/>
              <a:t>}</a:t>
            </a:r>
          </a:p>
        </p:txBody>
      </p:sp>
      <p:sp>
        <p:nvSpPr>
          <p:cNvPr id="27652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altLang="en-US" dirty="0"/>
              <a:t>std - </a:t>
            </a:r>
            <a:r>
              <a:rPr lang="en-US" altLang="en-US" dirty="0"/>
              <a:t>standard library </a:t>
            </a:r>
            <a:r>
              <a:rPr lang="cs-CZ" altLang="en-US" dirty="0"/>
              <a:t>namespace</a:t>
            </a:r>
            <a:endParaRPr lang="en-US" altLang="en-US" dirty="0"/>
          </a:p>
          <a:p>
            <a:pPr lvl="1"/>
            <a:r>
              <a:rPr lang="en-US" altLang="en-US" dirty="0"/>
              <a:t>C++ uses :: instead of .</a:t>
            </a:r>
          </a:p>
          <a:p>
            <a:pPr lvl="2"/>
            <a:r>
              <a:rPr lang="en-US" altLang="en-US" dirty="0"/>
              <a:t>for non-objects on the left</a:t>
            </a:r>
            <a:endParaRPr lang="cs-CZ" altLang="en-US" dirty="0"/>
          </a:p>
          <a:p>
            <a:pPr lvl="1"/>
            <a:r>
              <a:rPr lang="cs-CZ" altLang="en-US" dirty="0"/>
              <a:t>cout - standard</a:t>
            </a:r>
            <a:r>
              <a:rPr lang="en-US" altLang="en-US" dirty="0"/>
              <a:t> output</a:t>
            </a:r>
            <a:endParaRPr lang="cs-CZ" altLang="en-US" dirty="0"/>
          </a:p>
          <a:p>
            <a:pPr lvl="2"/>
            <a:r>
              <a:rPr lang="en-US" altLang="en-US" dirty="0"/>
              <a:t>global variable</a:t>
            </a:r>
            <a:endParaRPr lang="cs-CZ" altLang="en-US" dirty="0"/>
          </a:p>
          <a:p>
            <a:pPr lvl="1"/>
            <a:r>
              <a:rPr lang="en-US" altLang="en-US" dirty="0"/>
              <a:t>&lt;&lt; - </a:t>
            </a:r>
            <a:r>
              <a:rPr lang="cs-CZ" altLang="en-US" dirty="0"/>
              <a:t>stream</a:t>
            </a:r>
            <a:r>
              <a:rPr lang="en-US" altLang="en-US" dirty="0"/>
              <a:t> output</a:t>
            </a:r>
            <a:endParaRPr lang="cs-CZ" altLang="en-US" dirty="0"/>
          </a:p>
          <a:p>
            <a:pPr lvl="2"/>
            <a:r>
              <a:rPr lang="en-US" altLang="en-US" dirty="0"/>
              <a:t>"misused" overloaded operator</a:t>
            </a:r>
          </a:p>
          <a:p>
            <a:pPr lvl="2"/>
            <a:r>
              <a:rPr lang="en-US" altLang="en-US" dirty="0"/>
              <a:t>not </a:t>
            </a:r>
            <a:r>
              <a:rPr lang="en-US" altLang="en-US" dirty="0" err="1"/>
              <a:t>std</a:t>
            </a:r>
            <a:r>
              <a:rPr lang="en-US" altLang="en-US" dirty="0"/>
              <a:t>::&lt;&lt; although inside </a:t>
            </a:r>
            <a:r>
              <a:rPr lang="en-US" altLang="en-US" dirty="0" err="1"/>
              <a:t>std</a:t>
            </a:r>
            <a:endParaRPr lang="en-US" altLang="en-US" dirty="0"/>
          </a:p>
          <a:p>
            <a:pPr lvl="3"/>
            <a:r>
              <a:rPr lang="en-US" altLang="en-US" dirty="0"/>
              <a:t>Argument Dependent Lookup</a:t>
            </a:r>
            <a:endParaRPr lang="cs-CZ" altLang="en-US" dirty="0"/>
          </a:p>
          <a:p>
            <a:pPr lvl="1"/>
            <a:r>
              <a:rPr lang="cs-CZ" altLang="en-US" dirty="0"/>
              <a:t>endl - </a:t>
            </a:r>
            <a:r>
              <a:rPr lang="en-US" altLang="en-US" dirty="0"/>
              <a:t>line delimiter</a:t>
            </a:r>
            <a:endParaRPr lang="cs-CZ" altLang="en-US" dirty="0"/>
          </a:p>
          <a:p>
            <a:pPr lvl="2"/>
            <a:r>
              <a:rPr lang="en-US" altLang="en-US" dirty="0"/>
              <a:t>global function (archaic trick)</a:t>
            </a:r>
          </a:p>
          <a:p>
            <a:pPr lvl="2"/>
            <a:r>
              <a:rPr lang="en-US" altLang="en-US" dirty="0"/>
              <a:t>"\n" works too</a:t>
            </a:r>
          </a:p>
          <a:p>
            <a:pPr lvl="3"/>
            <a:r>
              <a:rPr lang="en-US" altLang="en-US" dirty="0"/>
              <a:t>But </a:t>
            </a:r>
            <a:r>
              <a:rPr lang="en-US" altLang="en-US" dirty="0" err="1"/>
              <a:t>endl</a:t>
            </a:r>
            <a:r>
              <a:rPr lang="en-US" altLang="en-US" dirty="0"/>
              <a:t> works in all 8/16/32-bit encodings</a:t>
            </a:r>
          </a:p>
          <a:p>
            <a:r>
              <a:rPr lang="en-US" altLang="en-US" dirty="0" err="1"/>
              <a:t>iostream</a:t>
            </a:r>
            <a:r>
              <a:rPr lang="en-US" altLang="en-US" dirty="0"/>
              <a:t> – standard header file</a:t>
            </a:r>
          </a:p>
          <a:p>
            <a:pPr lvl="1"/>
            <a:r>
              <a:rPr lang="en-US" altLang="en-US" dirty="0"/>
              <a:t>no .h or .</a:t>
            </a:r>
            <a:r>
              <a:rPr lang="en-US" altLang="en-US" dirty="0" err="1"/>
              <a:t>hpp</a:t>
            </a:r>
            <a:r>
              <a:rPr lang="en-US" altLang="en-US" dirty="0"/>
              <a:t> suffix!</a:t>
            </a:r>
          </a:p>
          <a:p>
            <a:pPr lvl="2"/>
            <a:r>
              <a:rPr lang="en-US" altLang="en-US" dirty="0"/>
              <a:t>non-standard header files shall have a suffix</a:t>
            </a:r>
          </a:p>
          <a:p>
            <a:pPr lvl="1"/>
            <a:r>
              <a:rPr lang="en-US" altLang="en-US" dirty="0" err="1"/>
              <a:t>cout</a:t>
            </a:r>
            <a:r>
              <a:rPr lang="en-US" altLang="en-US" dirty="0"/>
              <a:t>, &lt;&lt;, </a:t>
            </a:r>
            <a:r>
              <a:rPr lang="en-US" altLang="en-US" dirty="0" err="1"/>
              <a:t>endl</a:t>
            </a:r>
            <a:r>
              <a:rPr lang="en-US" altLang="en-US" dirty="0"/>
              <a:t> declared inside</a:t>
            </a:r>
          </a:p>
          <a:p>
            <a:pPr lvl="2"/>
            <a:r>
              <a:rPr lang="en-US" altLang="en-US" dirty="0"/>
              <a:t>enclosed in namespace </a:t>
            </a:r>
            <a:r>
              <a:rPr lang="en-US" altLang="en-US" dirty="0" err="1"/>
              <a:t>std</a:t>
            </a:r>
            <a:r>
              <a:rPr lang="en-US" altLang="en-US" dirty="0"/>
              <a:t> { }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2852596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Hello, World</a:t>
            </a:r>
            <a:r>
              <a:rPr lang="en-US" altLang="en-US"/>
              <a:t>!</a:t>
            </a:r>
          </a:p>
        </p:txBody>
      </p:sp>
      <p:sp>
        <p:nvSpPr>
          <p:cNvPr id="28676" name="Content Placeholder 3"/>
          <p:cNvSpPr>
            <a:spLocks noGrp="1"/>
          </p:cNvSpPr>
          <p:nvPr>
            <p:ph idx="1"/>
          </p:nvPr>
        </p:nvSpPr>
        <p:spPr>
          <a:xfrm>
            <a:off x="4652448" y="3338999"/>
            <a:ext cx="4334390" cy="306003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// world.cpp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#include "world.hpp"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#include &lt;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iostream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&gt;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void </a:t>
            </a:r>
            <a:r>
              <a:rPr lang="en-US" altLang="en-US" sz="1500" dirty="0">
                <a:solidFill>
                  <a:srgbClr val="C00000"/>
                </a:solidFill>
                <a:latin typeface="Consolas" panose="020B0609020204030204" pitchFamily="49" charset="0"/>
              </a:rPr>
              <a:t>world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()	// the definition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{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cout</a:t>
            </a: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   &lt;&lt; "Hello, world!"</a:t>
            </a:r>
            <a:b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</a:b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   &lt;&lt;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cs-CZ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::endl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;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type="body" sz="half" idx="4294967295"/>
          </p:nvPr>
        </p:nvSpPr>
        <p:spPr>
          <a:xfrm>
            <a:off x="113208" y="588963"/>
            <a:ext cx="4391998" cy="2587625"/>
          </a:xfrm>
        </p:spPr>
        <p:txBody>
          <a:bodyPr>
            <a:normAutofit/>
          </a:bodyPr>
          <a:lstStyle/>
          <a:p>
            <a:r>
              <a:rPr lang="en-US" altLang="en-US" dirty="0"/>
              <a:t>More than one module</a:t>
            </a:r>
            <a:endParaRPr lang="cs-CZ" altLang="en-US" dirty="0"/>
          </a:p>
          <a:p>
            <a:pPr marL="609600" lvl="1"/>
            <a:r>
              <a:rPr lang="en-US" altLang="en-US" sz="2000" dirty="0"/>
              <a:t>Module interface described in a file</a:t>
            </a:r>
            <a:endParaRPr lang="cs-CZ" altLang="en-US" sz="2000" dirty="0"/>
          </a:p>
          <a:p>
            <a:r>
              <a:rPr lang="cs-CZ" altLang="en-US" dirty="0"/>
              <a:t>.hpp - </a:t>
            </a:r>
            <a:r>
              <a:rPr lang="en-US" altLang="en-US" dirty="0"/>
              <a:t>"header" file</a:t>
            </a:r>
            <a:endParaRPr lang="cs-CZ" altLang="en-US" dirty="0"/>
          </a:p>
          <a:p>
            <a:pPr lvl="1"/>
            <a:r>
              <a:rPr lang="en-US" altLang="en-US" dirty="0"/>
              <a:t>The defining and all the using </a:t>
            </a:r>
            <a:r>
              <a:rPr lang="cs-CZ" altLang="en-US" dirty="0"/>
              <a:t>modul</a:t>
            </a:r>
            <a:r>
              <a:rPr lang="en-US" altLang="en-US" dirty="0" err="1"/>
              <a:t>es</a:t>
            </a:r>
            <a:r>
              <a:rPr lang="cs-CZ" altLang="en-US" dirty="0"/>
              <a:t> </a:t>
            </a:r>
            <a:r>
              <a:rPr lang="en-US" altLang="en-US" dirty="0"/>
              <a:t>shall "include" the file</a:t>
            </a:r>
          </a:p>
          <a:p>
            <a:pPr lvl="1"/>
            <a:r>
              <a:rPr lang="en-US" altLang="en-US" dirty="0"/>
              <a:t>Text-based inclusion</a:t>
            </a:r>
          </a:p>
          <a:p>
            <a:pPr lvl="1"/>
            <a:r>
              <a:rPr lang="en-US" altLang="en-US" dirty="0"/>
              <a:t>Compiler </a:t>
            </a:r>
            <a:r>
              <a:rPr lang="en-US" altLang="en-US" dirty="0" err="1"/>
              <a:t>config</a:t>
            </a:r>
            <a:r>
              <a:rPr lang="en-US" altLang="en-US" dirty="0"/>
              <a:t> specifies folders</a:t>
            </a:r>
            <a:endParaRPr lang="cs-CZ" altLang="en-US" dirty="0"/>
          </a:p>
        </p:txBody>
      </p:sp>
      <p:sp>
        <p:nvSpPr>
          <p:cNvPr id="28677" name="Content Placeholder 2"/>
          <p:cNvSpPr txBox="1">
            <a:spLocks/>
          </p:cNvSpPr>
          <p:nvPr/>
        </p:nvSpPr>
        <p:spPr bwMode="auto">
          <a:xfrm>
            <a:off x="4643438" y="588963"/>
            <a:ext cx="4343400" cy="258762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190500" indent="2667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world.hpp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ifndef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WORLD_HPP_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#define WORLD_HPP_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void </a:t>
            </a:r>
            <a:r>
              <a:rPr lang="en-US" altLang="en-US" sz="1500" dirty="0">
                <a:solidFill>
                  <a:srgbClr val="C00000"/>
                </a:solidFill>
                <a:latin typeface="Consolas" panose="020B0609020204030204" pitchFamily="49" charset="0"/>
                <a:cs typeface="+mn-cs"/>
              </a:rPr>
              <a:t>world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();	// a declaration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endif</a:t>
            </a: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</p:txBody>
      </p:sp>
      <p:sp>
        <p:nvSpPr>
          <p:cNvPr id="28678" name="Content Placeholder 2"/>
          <p:cNvSpPr txBox="1">
            <a:spLocks/>
          </p:cNvSpPr>
          <p:nvPr/>
        </p:nvSpPr>
        <p:spPr bwMode="auto">
          <a:xfrm>
            <a:off x="129365" y="3355322"/>
            <a:ext cx="4343400" cy="304371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dk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dk1"/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dk1"/>
                </a:solidFill>
              </a:defRPr>
            </a:lvl4pPr>
            <a:lvl5pPr marL="0" lvl="4" indent="0" eaLnBrk="0" hangingPunct="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Arial" panose="020B0604020202020204" pitchFamily="34" charset="0"/>
              <a:buNone/>
              <a:defRPr sz="1200">
                <a:latin typeface="Courier New" pitchFamily="49" charset="0"/>
                <a:cs typeface="Arial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9pPr>
          </a:lstStyle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main.cpp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#include "world.hpp"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main(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argc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, char * *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argv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)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{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</a:t>
            </a:r>
            <a:r>
              <a:rPr lang="en-US" altLang="en-US" sz="1500" dirty="0">
                <a:solidFill>
                  <a:srgbClr val="C00000"/>
                </a:solidFill>
                <a:latin typeface="Consolas" panose="020B0609020204030204" pitchFamily="49" charset="0"/>
                <a:cs typeface="+mn-cs"/>
              </a:rPr>
              <a:t>world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();		// a use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return 0; 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31668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Hello, World</a:t>
            </a:r>
            <a:r>
              <a:rPr lang="en-US" altLang="en-US"/>
              <a:t>! – in C++20 modules</a:t>
            </a:r>
            <a:endParaRPr lang="en-US" altLang="en-US" dirty="0"/>
          </a:p>
        </p:txBody>
      </p:sp>
      <p:sp>
        <p:nvSpPr>
          <p:cNvPr id="28676" name="Content Placeholder 3"/>
          <p:cNvSpPr>
            <a:spLocks noGrp="1"/>
          </p:cNvSpPr>
          <p:nvPr>
            <p:ph idx="1"/>
          </p:nvPr>
        </p:nvSpPr>
        <p:spPr>
          <a:xfrm>
            <a:off x="4652448" y="3338999"/>
            <a:ext cx="4334390" cy="306003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// world.cpp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module world;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endParaRPr lang="en-US" altLang="en-US" sz="1500" dirty="0">
              <a:solidFill>
                <a:schemeClr val="accent1"/>
              </a:solidFill>
              <a:latin typeface="Consolas" panose="020B0609020204030204" pitchFamily="49" charset="0"/>
            </a:endParaRP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import </a:t>
            </a:r>
            <a:r>
              <a:rPr lang="en-US" altLang="en-US" sz="1500" dirty="0" err="1">
                <a:solidFill>
                  <a:schemeClr val="accent1"/>
                </a:solidFill>
                <a:latin typeface="Consolas" panose="020B0609020204030204" pitchFamily="49" charset="0"/>
              </a:rPr>
              <a:t>std.core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;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void world()	// the definition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{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cout</a:t>
            </a: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   &lt;&lt; "Hello, world!"</a:t>
            </a:r>
            <a:b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</a:b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   &lt;&lt;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cs-CZ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::endl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;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type="body" sz="half" idx="4294967295"/>
          </p:nvPr>
        </p:nvSpPr>
        <p:spPr>
          <a:xfrm>
            <a:off x="113208" y="588963"/>
            <a:ext cx="4391998" cy="258762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en-US" dirty="0"/>
              <a:t>C++20 modules</a:t>
            </a:r>
            <a:endParaRPr lang="cs-CZ" altLang="en-US" dirty="0"/>
          </a:p>
          <a:p>
            <a:pPr marL="609600" lvl="1">
              <a:lnSpc>
                <a:spcPct val="120000"/>
              </a:lnSpc>
            </a:pPr>
            <a:r>
              <a:rPr lang="en-US" altLang="en-US" sz="2000" dirty="0">
                <a:solidFill>
                  <a:schemeClr val="accent1"/>
                </a:solidFill>
              </a:rPr>
              <a:t>export</a:t>
            </a:r>
            <a:r>
              <a:rPr lang="en-US" altLang="en-US" sz="2000" dirty="0"/>
              <a:t>, </a:t>
            </a:r>
            <a:r>
              <a:rPr lang="en-US" altLang="en-US" sz="2000" dirty="0">
                <a:solidFill>
                  <a:schemeClr val="accent1"/>
                </a:solidFill>
              </a:rPr>
              <a:t>module</a:t>
            </a:r>
            <a:r>
              <a:rPr lang="en-US" altLang="en-US" sz="2000" dirty="0"/>
              <a:t>, </a:t>
            </a:r>
            <a:r>
              <a:rPr lang="en-US" altLang="en-US" sz="2000" dirty="0">
                <a:solidFill>
                  <a:schemeClr val="accent1"/>
                </a:solidFill>
              </a:rPr>
              <a:t>import</a:t>
            </a:r>
            <a:r>
              <a:rPr lang="en-US" altLang="en-US" sz="2000" dirty="0"/>
              <a:t> clauses</a:t>
            </a:r>
            <a:endParaRPr lang="cs-CZ" altLang="en-US" sz="2000" dirty="0"/>
          </a:p>
          <a:p>
            <a:pPr lvl="1">
              <a:lnSpc>
                <a:spcPct val="120000"/>
              </a:lnSpc>
            </a:pPr>
            <a:r>
              <a:rPr lang="en-US" altLang="en-US" dirty="0"/>
              <a:t>The suffix </a:t>
            </a:r>
            <a:r>
              <a:rPr lang="en-US" altLang="en-US" dirty="0">
                <a:solidFill>
                  <a:schemeClr val="accent1"/>
                </a:solidFill>
              </a:rPr>
              <a:t>.</a:t>
            </a:r>
            <a:r>
              <a:rPr lang="en-US" altLang="en-US" dirty="0" err="1">
                <a:solidFill>
                  <a:schemeClr val="accent1"/>
                </a:solidFill>
              </a:rPr>
              <a:t>ixx</a:t>
            </a:r>
            <a:r>
              <a:rPr lang="en-US" altLang="en-US" dirty="0">
                <a:solidFill>
                  <a:schemeClr val="accent1"/>
                </a:solidFill>
              </a:rPr>
              <a:t> </a:t>
            </a:r>
            <a:r>
              <a:rPr lang="en-US" altLang="en-US" dirty="0"/>
              <a:t>of </a:t>
            </a:r>
            <a:r>
              <a:rPr lang="en-US" altLang="en-US" i="1" dirty="0"/>
              <a:t>module interface files </a:t>
            </a:r>
            <a:r>
              <a:rPr lang="en-US" altLang="en-US" dirty="0"/>
              <a:t>is Microsoft-specific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Standard library in new form</a:t>
            </a:r>
          </a:p>
          <a:p>
            <a:pPr lvl="1">
              <a:lnSpc>
                <a:spcPct val="120000"/>
              </a:lnSpc>
            </a:pPr>
            <a:r>
              <a:rPr lang="en-US" altLang="en-US" dirty="0"/>
              <a:t>Only Microsoft implements the standard </a:t>
            </a:r>
            <a:r>
              <a:rPr lang="en-US" altLang="en-US" b="1" dirty="0"/>
              <a:t>import </a:t>
            </a:r>
            <a:r>
              <a:rPr lang="en-US" altLang="en-US" b="1" dirty="0" err="1"/>
              <a:t>std.core</a:t>
            </a:r>
            <a:r>
              <a:rPr lang="en-US" altLang="en-US" dirty="0"/>
              <a:t> clause (in 2023)</a:t>
            </a:r>
          </a:p>
          <a:p>
            <a:pPr lvl="1">
              <a:lnSpc>
                <a:spcPct val="120000"/>
              </a:lnSpc>
            </a:pPr>
            <a:r>
              <a:rPr lang="en-US" altLang="en-US" dirty="0"/>
              <a:t>Others do it differently: </a:t>
            </a:r>
            <a:r>
              <a:rPr lang="en-US" altLang="en-US" b="1" dirty="0"/>
              <a:t>import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altLang="en-US" b="1" dirty="0"/>
              <a:t>&lt;iostream&gt;</a:t>
            </a:r>
          </a:p>
        </p:txBody>
      </p:sp>
      <p:sp>
        <p:nvSpPr>
          <p:cNvPr id="28677" name="Content Placeholder 2"/>
          <p:cNvSpPr txBox="1">
            <a:spLocks/>
          </p:cNvSpPr>
          <p:nvPr/>
        </p:nvSpPr>
        <p:spPr bwMode="auto">
          <a:xfrm>
            <a:off x="4643438" y="588963"/>
            <a:ext cx="4343400" cy="258762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190500" indent="2667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world.</a:t>
            </a:r>
            <a:r>
              <a:rPr lang="en-US" altLang="en-US" sz="1500" dirty="0" err="1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ixx</a:t>
            </a:r>
            <a:endParaRPr lang="en-US" altLang="en-US" sz="1500" dirty="0">
              <a:solidFill>
                <a:schemeClr val="accent1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export module world;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export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void world();	// a declaration</a:t>
            </a:r>
          </a:p>
        </p:txBody>
      </p:sp>
      <p:sp>
        <p:nvSpPr>
          <p:cNvPr id="28678" name="Content Placeholder 2"/>
          <p:cNvSpPr txBox="1">
            <a:spLocks/>
          </p:cNvSpPr>
          <p:nvPr/>
        </p:nvSpPr>
        <p:spPr bwMode="auto">
          <a:xfrm>
            <a:off x="129365" y="3355322"/>
            <a:ext cx="4343400" cy="304371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dk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dk1"/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dk1"/>
                </a:solidFill>
              </a:defRPr>
            </a:lvl4pPr>
            <a:lvl5pPr marL="0" lvl="4" indent="0" eaLnBrk="0" hangingPunct="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Arial" panose="020B0604020202020204" pitchFamily="34" charset="0"/>
              <a:buNone/>
              <a:defRPr sz="1200">
                <a:latin typeface="Courier New" pitchFamily="49" charset="0"/>
                <a:cs typeface="Arial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9pPr>
          </a:lstStyle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main.cpp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import world;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main(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argc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, char * *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argv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)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{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world();		// a use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return 0; 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58618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Hello, World</a:t>
            </a:r>
            <a:r>
              <a:rPr lang="en-US" altLang="en-US"/>
              <a:t>!</a:t>
            </a:r>
          </a:p>
        </p:txBody>
      </p:sp>
      <p:sp>
        <p:nvSpPr>
          <p:cNvPr id="28676" name="Content Placeholder 3"/>
          <p:cNvSpPr>
            <a:spLocks noGrp="1"/>
          </p:cNvSpPr>
          <p:nvPr>
            <p:ph idx="1"/>
          </p:nvPr>
        </p:nvSpPr>
        <p:spPr>
          <a:xfrm>
            <a:off x="4652448" y="3338999"/>
            <a:ext cx="4334390" cy="306003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// world.cpp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#include "world.hpp"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#include &lt;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iostream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&gt;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// a function definition: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void </a:t>
            </a:r>
            <a:r>
              <a:rPr lang="en-US" altLang="en-US" sz="1500" dirty="0">
                <a:solidFill>
                  <a:srgbClr val="C00000"/>
                </a:solidFill>
                <a:latin typeface="Consolas" panose="020B0609020204030204" pitchFamily="49" charset="0"/>
              </a:rPr>
              <a:t>world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(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const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500" dirty="0" err="1">
                <a:solidFill>
                  <a:srgbClr val="C00000"/>
                </a:solidFill>
                <a:latin typeface="Consolas" panose="020B0609020204030204" pitchFamily="49" charset="0"/>
              </a:rPr>
              <a:t>t_arg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&amp;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</a:rPr>
              <a:t>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)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{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 	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cout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&lt;&lt; "Hello";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	// another local variable: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 	for ( auto &amp;&amp; </a:t>
            </a:r>
            <a:r>
              <a:rPr lang="en-US" altLang="en-US" sz="1500" dirty="0">
                <a:solidFill>
                  <a:schemeClr val="accent2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: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</a:rPr>
              <a:t>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)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		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cout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&lt;&lt; "," &lt;&lt; </a:t>
            </a:r>
            <a:r>
              <a:rPr lang="en-US" altLang="en-US" sz="1500" dirty="0">
                <a:solidFill>
                  <a:schemeClr val="accent2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;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cout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&lt;&lt;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endl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;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type="body" sz="half" idx="4294967295"/>
          </p:nvPr>
        </p:nvSpPr>
        <p:spPr>
          <a:xfrm>
            <a:off x="113208" y="588963"/>
            <a:ext cx="4391998" cy="2587625"/>
          </a:xfrm>
        </p:spPr>
        <p:txBody>
          <a:bodyPr>
            <a:normAutofit fontScale="92500"/>
          </a:bodyPr>
          <a:lstStyle/>
          <a:p>
            <a:r>
              <a:rPr lang="cs-CZ" altLang="en-US" dirty="0"/>
              <a:t>.hpp - </a:t>
            </a:r>
            <a:r>
              <a:rPr lang="en-US" altLang="en-US" dirty="0"/>
              <a:t>"header" files contain</a:t>
            </a:r>
            <a:endParaRPr lang="cs-CZ" altLang="en-US" dirty="0"/>
          </a:p>
          <a:p>
            <a:pPr lvl="1"/>
            <a:r>
              <a:rPr lang="en-US" altLang="en-US" dirty="0">
                <a:solidFill>
                  <a:schemeClr val="accent1"/>
                </a:solidFill>
              </a:rPr>
              <a:t>Definitions</a:t>
            </a:r>
            <a:r>
              <a:rPr lang="en-US" altLang="en-US" dirty="0"/>
              <a:t> of types, classes, constants, </a:t>
            </a:r>
            <a:r>
              <a:rPr lang="en-US" altLang="en-US" dirty="0">
                <a:solidFill>
                  <a:schemeClr val="accent3"/>
                </a:solidFill>
              </a:rPr>
              <a:t>inline</a:t>
            </a:r>
            <a:r>
              <a:rPr lang="en-US" altLang="en-US" dirty="0"/>
              <a:t> functions and </a:t>
            </a:r>
            <a:r>
              <a:rPr lang="en-US" altLang="en-US" dirty="0">
                <a:solidFill>
                  <a:schemeClr val="accent3"/>
                </a:solidFill>
              </a:rPr>
              <a:t>inline</a:t>
            </a:r>
            <a:r>
              <a:rPr lang="en-US" altLang="en-US" dirty="0"/>
              <a:t> static variables</a:t>
            </a:r>
          </a:p>
          <a:p>
            <a:pPr lvl="1"/>
            <a:r>
              <a:rPr lang="en-US" altLang="en-US" dirty="0">
                <a:solidFill>
                  <a:schemeClr val="accent1"/>
                </a:solidFill>
              </a:rPr>
              <a:t>Declarations</a:t>
            </a:r>
            <a:r>
              <a:rPr lang="en-US" altLang="en-US" dirty="0"/>
              <a:t> of </a:t>
            </a:r>
            <a:r>
              <a:rPr lang="en-US" altLang="en-US" dirty="0">
                <a:solidFill>
                  <a:schemeClr val="accent3"/>
                </a:solidFill>
              </a:rPr>
              <a:t>non-inline</a:t>
            </a:r>
            <a:r>
              <a:rPr lang="en-US" altLang="en-US" dirty="0"/>
              <a:t> functions and </a:t>
            </a:r>
            <a:r>
              <a:rPr lang="en-US" altLang="en-US" dirty="0">
                <a:solidFill>
                  <a:schemeClr val="accent3"/>
                </a:solidFill>
              </a:rPr>
              <a:t>non-inline</a:t>
            </a:r>
            <a:r>
              <a:rPr lang="en-US" altLang="en-US" dirty="0"/>
              <a:t> static variables</a:t>
            </a:r>
          </a:p>
          <a:p>
            <a:r>
              <a:rPr lang="en-US" altLang="en-US" dirty="0"/>
              <a:t>.</a:t>
            </a:r>
            <a:r>
              <a:rPr lang="en-US" altLang="en-US" dirty="0" err="1"/>
              <a:t>cpp</a:t>
            </a:r>
            <a:r>
              <a:rPr lang="en-US" altLang="en-US" dirty="0"/>
              <a:t> – "source" files contain</a:t>
            </a:r>
          </a:p>
          <a:p>
            <a:pPr lvl="1"/>
            <a:r>
              <a:rPr lang="en-US" altLang="en-US" dirty="0">
                <a:solidFill>
                  <a:schemeClr val="accent1"/>
                </a:solidFill>
              </a:rPr>
              <a:t>Definitions</a:t>
            </a:r>
            <a:r>
              <a:rPr lang="en-US" altLang="en-US" dirty="0"/>
              <a:t> of </a:t>
            </a:r>
            <a:r>
              <a:rPr lang="en-US" altLang="en-US" dirty="0">
                <a:solidFill>
                  <a:schemeClr val="accent3"/>
                </a:solidFill>
              </a:rPr>
              <a:t>non-inline</a:t>
            </a:r>
            <a:r>
              <a:rPr lang="en-US" altLang="en-US" dirty="0"/>
              <a:t> functions and </a:t>
            </a:r>
            <a:r>
              <a:rPr lang="en-US" altLang="en-US" dirty="0">
                <a:solidFill>
                  <a:schemeClr val="accent3"/>
                </a:solidFill>
              </a:rPr>
              <a:t>non-inline</a:t>
            </a:r>
            <a:r>
              <a:rPr lang="en-US" altLang="en-US" dirty="0"/>
              <a:t> static variables</a:t>
            </a:r>
          </a:p>
        </p:txBody>
      </p:sp>
      <p:sp>
        <p:nvSpPr>
          <p:cNvPr id="28677" name="Content Placeholder 2"/>
          <p:cNvSpPr txBox="1">
            <a:spLocks/>
          </p:cNvSpPr>
          <p:nvPr/>
        </p:nvSpPr>
        <p:spPr bwMode="auto">
          <a:xfrm>
            <a:off x="4643438" y="588963"/>
            <a:ext cx="4343400" cy="258762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190500" indent="2667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world.hpp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ifndef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WORLD_HPP_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#define WORLD_HPP_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#include &lt;vector&gt;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#include &lt;string&gt;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a type definition: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using </a:t>
            </a:r>
            <a:r>
              <a:rPr lang="en-US" altLang="en-US" sz="1500" dirty="0" err="1">
                <a:solidFill>
                  <a:srgbClr val="C00000"/>
                </a:solidFill>
                <a:latin typeface="Consolas" panose="020B0609020204030204" pitchFamily="49" charset="0"/>
                <a:cs typeface="+mn-cs"/>
              </a:rPr>
              <a:t>t_arg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=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::vector&lt;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::string&gt;;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a function declaration: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void </a:t>
            </a:r>
            <a:r>
              <a:rPr lang="en-US" altLang="en-US" sz="1500" dirty="0">
                <a:solidFill>
                  <a:srgbClr val="C00000"/>
                </a:solidFill>
                <a:latin typeface="Consolas" panose="020B0609020204030204" pitchFamily="49" charset="0"/>
                <a:cs typeface="+mn-cs"/>
              </a:rPr>
              <a:t>world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(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const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</a:t>
            </a:r>
            <a:r>
              <a:rPr lang="en-US" altLang="en-US" sz="1500" dirty="0" err="1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t_arg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&amp;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);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endif</a:t>
            </a: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</p:txBody>
      </p:sp>
      <p:sp>
        <p:nvSpPr>
          <p:cNvPr id="28678" name="Content Placeholder 2"/>
          <p:cNvSpPr txBox="1">
            <a:spLocks/>
          </p:cNvSpPr>
          <p:nvPr/>
        </p:nvSpPr>
        <p:spPr bwMode="auto">
          <a:xfrm>
            <a:off x="129365" y="3355322"/>
            <a:ext cx="4343400" cy="304371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dk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dk1"/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dk1"/>
                </a:solidFill>
              </a:defRPr>
            </a:lvl4pPr>
            <a:lvl5pPr marL="0" lvl="4" indent="0" eaLnBrk="0" hangingPunct="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Arial" panose="020B0604020202020204" pitchFamily="34" charset="0"/>
              <a:buNone/>
              <a:defRPr sz="1200">
                <a:latin typeface="Courier New" pitchFamily="49" charset="0"/>
                <a:cs typeface="Arial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9pPr>
          </a:lstStyle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main.cpp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#include "world.hpp"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// a function definition: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main(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  <a:cs typeface="+mn-cs"/>
              </a:rPr>
              <a:t>argc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, char * *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  <a:cs typeface="+mn-cs"/>
              </a:rPr>
              <a:t>argv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)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{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// a local variable definition: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</a:t>
            </a:r>
            <a:r>
              <a:rPr lang="en-US" altLang="en-US" sz="1500" dirty="0" err="1">
                <a:solidFill>
                  <a:srgbClr val="C00000"/>
                </a:solidFill>
                <a:latin typeface="Consolas" panose="020B0609020204030204" pitchFamily="49" charset="0"/>
              </a:rPr>
              <a:t>t_arg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</a:rPr>
              <a:t>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</a:rPr>
              <a:t>argv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+ 1,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</a:rPr>
              <a:t>argv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</a:rPr>
              <a:t>argc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);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// statements: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</a:t>
            </a:r>
            <a:r>
              <a:rPr lang="en-US" altLang="en-US" sz="1500" dirty="0">
                <a:solidFill>
                  <a:srgbClr val="C00000"/>
                </a:solidFill>
                <a:latin typeface="Consolas" panose="020B0609020204030204" pitchFamily="49" charset="0"/>
                <a:cs typeface="+mn-cs"/>
              </a:rPr>
              <a:t>world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(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  <a:cs typeface="+mn-cs"/>
              </a:rPr>
              <a:t>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);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return 0; 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86636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Hello, World</a:t>
            </a:r>
            <a:r>
              <a:rPr lang="en-US" altLang="en-US"/>
              <a:t>!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type="body" sz="half" idx="4294967295"/>
          </p:nvPr>
        </p:nvSpPr>
        <p:spPr>
          <a:xfrm>
            <a:off x="113208" y="588963"/>
            <a:ext cx="4391998" cy="2587625"/>
          </a:xfrm>
        </p:spPr>
        <p:txBody>
          <a:bodyPr>
            <a:normAutofit fontScale="92500" lnSpcReduction="10000"/>
          </a:bodyPr>
          <a:lstStyle/>
          <a:p>
            <a:r>
              <a:rPr lang="cs-CZ" altLang="en-US" dirty="0"/>
              <a:t>.hpp - </a:t>
            </a:r>
            <a:r>
              <a:rPr lang="en-US" altLang="en-US" dirty="0"/>
              <a:t>"header" files contain</a:t>
            </a:r>
            <a:endParaRPr lang="cs-CZ" altLang="en-US" dirty="0"/>
          </a:p>
          <a:p>
            <a:pPr lvl="1"/>
            <a:r>
              <a:rPr lang="en-US" altLang="en-US" dirty="0"/>
              <a:t>Definitions of types, classes, constants, </a:t>
            </a:r>
            <a:r>
              <a:rPr lang="en-US" altLang="en-US" dirty="0">
                <a:solidFill>
                  <a:schemeClr val="accent1"/>
                </a:solidFill>
              </a:rPr>
              <a:t>inline</a:t>
            </a:r>
            <a:r>
              <a:rPr lang="en-US" altLang="en-US" dirty="0"/>
              <a:t> functions and </a:t>
            </a:r>
            <a:r>
              <a:rPr lang="en-US" altLang="en-US" dirty="0">
                <a:solidFill>
                  <a:schemeClr val="accent1"/>
                </a:solidFill>
              </a:rPr>
              <a:t>inline</a:t>
            </a:r>
            <a:r>
              <a:rPr lang="en-US" altLang="en-US" dirty="0"/>
              <a:t> static variables</a:t>
            </a:r>
          </a:p>
          <a:p>
            <a:pPr lvl="2"/>
            <a:r>
              <a:rPr lang="en-US" altLang="en-US" dirty="0"/>
              <a:t>Functions and static variables defined inside class/</a:t>
            </a:r>
            <a:r>
              <a:rPr lang="en-US" altLang="en-US" dirty="0" err="1"/>
              <a:t>struct</a:t>
            </a:r>
            <a:r>
              <a:rPr lang="en-US" altLang="en-US" dirty="0"/>
              <a:t> are implicitly inline</a:t>
            </a:r>
          </a:p>
          <a:p>
            <a:r>
              <a:rPr lang="en-US" altLang="en-US" dirty="0"/>
              <a:t>Header-only modules</a:t>
            </a:r>
          </a:p>
          <a:p>
            <a:pPr lvl="1"/>
            <a:r>
              <a:rPr lang="en-US" altLang="en-US" dirty="0"/>
              <a:t>Not compiled alone</a:t>
            </a:r>
          </a:p>
          <a:p>
            <a:pPr lvl="1"/>
            <a:r>
              <a:rPr lang="en-US" altLang="en-US" dirty="0"/>
              <a:t>Not a module in binary sense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</p:txBody>
      </p:sp>
      <p:sp>
        <p:nvSpPr>
          <p:cNvPr id="28677" name="Content Placeholder 2"/>
          <p:cNvSpPr txBox="1">
            <a:spLocks/>
          </p:cNvSpPr>
          <p:nvPr/>
        </p:nvSpPr>
        <p:spPr bwMode="auto">
          <a:xfrm>
            <a:off x="4643438" y="588963"/>
            <a:ext cx="4343400" cy="5000061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190500" indent="2667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world.hpp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ifndef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WORLD_HPP_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#define WORLD_HPP_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#include &lt;vector&gt;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#include &lt;string&gt;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a type definition: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using </a:t>
            </a:r>
            <a:r>
              <a:rPr lang="en-US" altLang="en-US" sz="1500" dirty="0" err="1">
                <a:solidFill>
                  <a:srgbClr val="C00000"/>
                </a:solidFill>
                <a:latin typeface="Consolas" panose="020B0609020204030204" pitchFamily="49" charset="0"/>
                <a:cs typeface="+mn-cs"/>
              </a:rPr>
              <a:t>t_arg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=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::vector&lt;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::string&gt;;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a function definition: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inline</a:t>
            </a:r>
            <a:r>
              <a:rPr lang="en-US" altLang="en-US" sz="1500" dirty="0">
                <a:solidFill>
                  <a:srgbClr val="FF0000"/>
                </a:solidFill>
                <a:latin typeface="Consolas" panose="020B0609020204030204" pitchFamily="49" charset="0"/>
                <a:cs typeface="+mn-cs"/>
              </a:rPr>
              <a:t> 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void </a:t>
            </a:r>
            <a:r>
              <a:rPr lang="en-US" altLang="en-US" sz="1500" dirty="0">
                <a:solidFill>
                  <a:srgbClr val="C00000"/>
                </a:solidFill>
                <a:latin typeface="Consolas" panose="020B0609020204030204" pitchFamily="49" charset="0"/>
                <a:cs typeface="+mn-cs"/>
              </a:rPr>
              <a:t>world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(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const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</a:t>
            </a:r>
            <a:r>
              <a:rPr lang="en-US" altLang="en-US" sz="1500" dirty="0" err="1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t_arg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&amp;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)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{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	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cout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&lt;&lt; "Hello";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	// another local variable: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	for ( auto &amp;&amp; x :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)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		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cout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&lt;&lt; "," &lt;&lt; x;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	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cout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&lt;&lt;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std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::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endl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}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endif</a:t>
            </a: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</p:txBody>
      </p:sp>
      <p:sp>
        <p:nvSpPr>
          <p:cNvPr id="28678" name="Content Placeholder 2"/>
          <p:cNvSpPr txBox="1">
            <a:spLocks/>
          </p:cNvSpPr>
          <p:nvPr/>
        </p:nvSpPr>
        <p:spPr bwMode="auto">
          <a:xfrm>
            <a:off x="129365" y="3355322"/>
            <a:ext cx="4343400" cy="304371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dk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dk1"/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dk1"/>
                </a:solidFill>
              </a:defRPr>
            </a:lvl4pPr>
            <a:lvl5pPr marL="0" lvl="4" indent="0" eaLnBrk="0" hangingPunct="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Arial" panose="020B0604020202020204" pitchFamily="34" charset="0"/>
              <a:buNone/>
              <a:defRPr sz="1200">
                <a:latin typeface="Courier New" pitchFamily="49" charset="0"/>
                <a:cs typeface="Arial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dk1"/>
                </a:solidFill>
              </a:defRPr>
            </a:lvl9pPr>
          </a:lstStyle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main.cpp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#include "world.hpp"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// a function definition: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main(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  <a:cs typeface="+mn-cs"/>
              </a:rPr>
              <a:t>argc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, char * *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  <a:cs typeface="+mn-cs"/>
              </a:rPr>
              <a:t>argv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)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{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// a local variable definition: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</a:t>
            </a:r>
            <a:r>
              <a:rPr lang="en-US" altLang="en-US" sz="1500" dirty="0" err="1">
                <a:solidFill>
                  <a:srgbClr val="C00000"/>
                </a:solidFill>
                <a:latin typeface="Consolas" panose="020B0609020204030204" pitchFamily="49" charset="0"/>
              </a:rPr>
              <a:t>t_arg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</a:rPr>
              <a:t>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</a:rPr>
              <a:t>argv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+ 1,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</a:rPr>
              <a:t>argv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</a:rPr>
              <a:t>argc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);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// statements: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</a:t>
            </a:r>
            <a:r>
              <a:rPr lang="en-US" altLang="en-US" sz="1500" dirty="0">
                <a:solidFill>
                  <a:srgbClr val="C00000"/>
                </a:solidFill>
                <a:latin typeface="Consolas" panose="020B0609020204030204" pitchFamily="49" charset="0"/>
                <a:cs typeface="+mn-cs"/>
              </a:rPr>
              <a:t>world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(</a:t>
            </a:r>
            <a:r>
              <a:rPr lang="en-US" altLang="en-US" sz="1500" dirty="0" err="1">
                <a:solidFill>
                  <a:schemeClr val="accent2"/>
                </a:solidFill>
                <a:latin typeface="Consolas" panose="020B0609020204030204" pitchFamily="49" charset="0"/>
                <a:cs typeface="+mn-cs"/>
              </a:rPr>
              <a:t>arg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);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 return 0; </a:t>
            </a:r>
          </a:p>
          <a:p>
            <a:pPr lvl="4" defTabSz="360000" eaLnBrk="1" hangingPunct="1">
              <a:lnSpc>
                <a:spcPct val="80000"/>
              </a:lnSpc>
              <a:spcBef>
                <a:spcPts val="0"/>
              </a:spcBef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1428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Declarations and definitions</a:t>
            </a:r>
          </a:p>
        </p:txBody>
      </p:sp>
      <p:sp>
        <p:nvSpPr>
          <p:cNvPr id="28676" name="Content Placeholder 3"/>
          <p:cNvSpPr>
            <a:spLocks noGrp="1"/>
          </p:cNvSpPr>
          <p:nvPr>
            <p:ph idx="1"/>
          </p:nvPr>
        </p:nvSpPr>
        <p:spPr>
          <a:xfrm>
            <a:off x="105679" y="4869017"/>
            <a:ext cx="8881157" cy="1620017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// m.cpp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#include "m.hpp"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void f1()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{}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				//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non-inline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global function definition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void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C::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f4()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{}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			//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non-inline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member function definition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void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C::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f5()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{}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			//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non-inline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virtual member function definition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</a:endParaRPr>
          </a:p>
        </p:txBody>
      </p:sp>
      <p:sp>
        <p:nvSpPr>
          <p:cNvPr id="28675" name="Content Placeholder 2"/>
          <p:cNvSpPr>
            <a:spLocks noGrp="1"/>
          </p:cNvSpPr>
          <p:nvPr>
            <p:ph type="body" sz="half" idx="4294967295"/>
          </p:nvPr>
        </p:nvSpPr>
        <p:spPr>
          <a:xfrm>
            <a:off x="104066" y="458970"/>
            <a:ext cx="8882772" cy="810005"/>
          </a:xfrm>
        </p:spPr>
        <p:txBody>
          <a:bodyPr>
            <a:normAutofit fontScale="85000" lnSpcReduction="20000"/>
          </a:bodyPr>
          <a:lstStyle/>
          <a:p>
            <a:r>
              <a:rPr lang="en-US" altLang="en-US" dirty="0"/>
              <a:t>Declarations of functions</a:t>
            </a:r>
          </a:p>
          <a:p>
            <a:r>
              <a:rPr lang="en-US" altLang="en-US" dirty="0"/>
              <a:t>Inline, implicitly inline, and non-inline definitions of functions</a:t>
            </a:r>
          </a:p>
          <a:p>
            <a:pPr lvl="1"/>
            <a:r>
              <a:rPr lang="en-US" altLang="en-US" dirty="0"/>
              <a:t>pure virtual functions have no definitions (called abstract in other languages)</a:t>
            </a:r>
          </a:p>
        </p:txBody>
      </p:sp>
      <p:sp>
        <p:nvSpPr>
          <p:cNvPr id="28677" name="Content Placeholder 2"/>
          <p:cNvSpPr txBox="1">
            <a:spLocks/>
          </p:cNvSpPr>
          <p:nvPr/>
        </p:nvSpPr>
        <p:spPr bwMode="auto">
          <a:xfrm>
            <a:off x="104066" y="1358977"/>
            <a:ext cx="8882771" cy="3420038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190500" indent="2667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m.hpp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ifndef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M_HPP_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#define M_HPP_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void f1();					// global function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declaration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void f2()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{}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		//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global function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definition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class C { 					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class definition</a:t>
            </a:r>
          </a:p>
          <a:p>
            <a:pPr marL="457200" lvl="5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void f3(); 				// member function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declaration</a:t>
            </a:r>
          </a:p>
          <a:p>
            <a:pPr marL="457200" lvl="5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void f4(); 				// member function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declaration</a:t>
            </a:r>
          </a:p>
          <a:p>
            <a:pPr marL="457200" lvl="5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virtual void f5(); 		// virtual member function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declaration</a:t>
            </a:r>
          </a:p>
          <a:p>
            <a:pPr marL="457200" lvl="5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virtual void f6()=0; 	// pure virtual member function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declaration</a:t>
            </a:r>
          </a:p>
          <a:p>
            <a:pPr marL="457200" lvl="5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static void f7(); 		// static member function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declaration</a:t>
            </a:r>
          </a:p>
          <a:p>
            <a:pPr marL="457200" lvl="5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void f8()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{}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			// implicitly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member function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definition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};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void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C::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f3()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{}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	//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member function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definition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void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C::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f7()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{}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	//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static member function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definition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endif</a:t>
            </a: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909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Declarations and definitions</a:t>
            </a:r>
          </a:p>
        </p:txBody>
      </p:sp>
      <p:sp>
        <p:nvSpPr>
          <p:cNvPr id="28676" name="Content Placeholder 3"/>
          <p:cNvSpPr>
            <a:spLocks noGrp="1"/>
          </p:cNvSpPr>
          <p:nvPr>
            <p:ph idx="1"/>
          </p:nvPr>
        </p:nvSpPr>
        <p:spPr>
          <a:xfrm>
            <a:off x="105679" y="5229021"/>
            <a:ext cx="8881157" cy="126001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// m.cpp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#include "m.hpp"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v1; 				//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non-inline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global variable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definition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 err="1">
                <a:solidFill>
                  <a:schemeClr val="accent1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 C::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v10; 			//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non-inline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static member variable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definition</a:t>
            </a:r>
          </a:p>
          <a:p>
            <a:pPr lvl="4">
              <a:lnSpc>
                <a:spcPct val="80000"/>
              </a:lnSpc>
              <a:buClr>
                <a:schemeClr val="bg2"/>
              </a:buClr>
              <a:buSzPct val="65000"/>
            </a:pP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&amp; f() { static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v11=0; return v11; }	// static local variable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definition</a:t>
            </a: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</a:endParaRPr>
          </a:p>
        </p:txBody>
      </p:sp>
      <p:sp>
        <p:nvSpPr>
          <p:cNvPr id="28675" name="Content Placeholder 2"/>
          <p:cNvSpPr>
            <a:spLocks noGrp="1"/>
          </p:cNvSpPr>
          <p:nvPr>
            <p:ph type="body" sz="half" idx="4294967295"/>
          </p:nvPr>
        </p:nvSpPr>
        <p:spPr>
          <a:xfrm>
            <a:off x="104066" y="458970"/>
            <a:ext cx="8882772" cy="810005"/>
          </a:xfrm>
        </p:spPr>
        <p:txBody>
          <a:bodyPr>
            <a:normAutofit fontScale="62500" lnSpcReduction="20000"/>
          </a:bodyPr>
          <a:lstStyle/>
          <a:p>
            <a:r>
              <a:rPr lang="en-US" altLang="en-US" dirty="0"/>
              <a:t>Declarations/definitions of variables</a:t>
            </a:r>
          </a:p>
          <a:p>
            <a:pPr lvl="1"/>
            <a:r>
              <a:rPr lang="en-US" altLang="en-US" dirty="0"/>
              <a:t>non-static member and local variables have only definitions</a:t>
            </a:r>
          </a:p>
          <a:p>
            <a:r>
              <a:rPr lang="en-US" altLang="en-US" dirty="0"/>
              <a:t>Beware: (non-static member and local) variables of </a:t>
            </a:r>
            <a:r>
              <a:rPr lang="en-US" altLang="en-US" dirty="0">
                <a:solidFill>
                  <a:schemeClr val="accent1"/>
                </a:solidFill>
              </a:rPr>
              <a:t>number and (raw) pointer types </a:t>
            </a:r>
            <a:r>
              <a:rPr lang="en-US" altLang="en-US" dirty="0"/>
              <a:t>are </a:t>
            </a:r>
            <a:r>
              <a:rPr lang="en-US" altLang="en-US" dirty="0">
                <a:solidFill>
                  <a:schemeClr val="accent1"/>
                </a:solidFill>
              </a:rPr>
              <a:t>NOT implicitly initialized</a:t>
            </a:r>
            <a:r>
              <a:rPr lang="en-US" altLang="en-US" dirty="0"/>
              <a:t>!</a:t>
            </a:r>
          </a:p>
        </p:txBody>
      </p:sp>
      <p:sp>
        <p:nvSpPr>
          <p:cNvPr id="28677" name="Content Placeholder 2"/>
          <p:cNvSpPr txBox="1">
            <a:spLocks/>
          </p:cNvSpPr>
          <p:nvPr/>
        </p:nvSpPr>
        <p:spPr bwMode="auto">
          <a:xfrm>
            <a:off x="104066" y="1358976"/>
            <a:ext cx="8882771" cy="3780043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•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190500" indent="2667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m.hpp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ifndef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M_HPP_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#define M_HPP_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extern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v1;		// global variable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declaration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v2;		//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global variable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definition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v3=3;		//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global variable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definition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v4(4);		//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global variable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definition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v5{5};		//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global variable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definition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class C {				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// class definition</a:t>
            </a:r>
          </a:p>
          <a:p>
            <a:pPr marL="457200" lvl="5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v6;						// member variable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definition (not initialized)</a:t>
            </a:r>
          </a:p>
          <a:p>
            <a:pPr marL="457200" lvl="5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v7=7;						// member variable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definition</a:t>
            </a:r>
          </a:p>
          <a:p>
            <a:pPr marL="457200" lvl="5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static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v9;				// static member variable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declaration</a:t>
            </a:r>
          </a:p>
          <a:p>
            <a:pPr marL="457200" lvl="5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static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v10;				// static member variable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declaration</a:t>
            </a:r>
          </a:p>
          <a:p>
            <a:pPr marL="457200" lvl="5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static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v11;		//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static member variable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definition</a:t>
            </a:r>
          </a:p>
          <a:p>
            <a:pPr marL="457200" lvl="5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static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v12=12;	//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</a:rPr>
              <a:t> static member variable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</a:rPr>
              <a:t>definition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};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int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C::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v9=9;	//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inline</a:t>
            </a: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 static member variable </a:t>
            </a:r>
            <a:r>
              <a:rPr lang="en-US" altLang="en-US" sz="1500" dirty="0">
                <a:solidFill>
                  <a:schemeClr val="accent1"/>
                </a:solidFill>
                <a:latin typeface="Consolas" panose="020B0609020204030204" pitchFamily="49" charset="0"/>
                <a:cs typeface="+mn-cs"/>
              </a:rPr>
              <a:t>definition</a:t>
            </a: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  <a:p>
            <a:pPr marL="0" lvl="4" indent="0" defTabSz="360000" eaLnBrk="1" hangingPunct="1">
              <a:lnSpc>
                <a:spcPct val="80000"/>
              </a:lnSpc>
              <a:spcBef>
                <a:spcPts val="0"/>
              </a:spcBef>
              <a:buSzPct val="65000"/>
              <a:buNone/>
            </a:pPr>
            <a:r>
              <a:rPr lang="en-US" altLang="en-US" sz="1500" dirty="0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#</a:t>
            </a:r>
            <a:r>
              <a:rPr lang="en-US" altLang="en-US" sz="1500" dirty="0" err="1">
                <a:solidFill>
                  <a:schemeClr val="accent3"/>
                </a:solidFill>
                <a:latin typeface="Consolas" panose="020B0609020204030204" pitchFamily="49" charset="0"/>
                <a:cs typeface="+mn-cs"/>
              </a:rPr>
              <a:t>endif</a:t>
            </a:r>
            <a:endParaRPr lang="en-US" altLang="en-US" sz="1500" dirty="0">
              <a:solidFill>
                <a:schemeClr val="accent3"/>
              </a:solidFill>
              <a:latin typeface="Consolas" panose="020B0609020204030204" pitchFamily="49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1983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rkRGB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00B050"/>
      </a:accent2>
      <a:accent3>
        <a:srgbClr val="4472C4"/>
      </a:accent3>
      <a:accent4>
        <a:srgbClr val="FFC000"/>
      </a:accent4>
      <a:accent5>
        <a:srgbClr val="00B0F0"/>
      </a:accent5>
      <a:accent6>
        <a:srgbClr val="7030A0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1221</TotalTime>
  <Words>2651</Words>
  <Application>Microsoft Office PowerPoint</Application>
  <PresentationFormat>On-screen Show (4:3)</PresentationFormat>
  <Paragraphs>449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Consolas</vt:lpstr>
      <vt:lpstr>Tahoma</vt:lpstr>
      <vt:lpstr>Office Theme</vt:lpstr>
      <vt:lpstr>Hello, World!</vt:lpstr>
      <vt:lpstr>Hello, World!</vt:lpstr>
      <vt:lpstr>Hello, World!</vt:lpstr>
      <vt:lpstr>Hello, World!</vt:lpstr>
      <vt:lpstr>Hello, World! – in C++20 modules</vt:lpstr>
      <vt:lpstr>Hello, World!</vt:lpstr>
      <vt:lpstr>Hello, World!</vt:lpstr>
      <vt:lpstr>Declarations and definitions</vt:lpstr>
      <vt:lpstr>Declarations and definitions</vt:lpstr>
      <vt:lpstr>Declarations and definitions</vt:lpstr>
      <vt:lpstr>Hello, World!</vt:lpstr>
      <vt:lpstr>Hello, World!</vt:lpstr>
      <vt:lpstr>Hello, World!</vt:lpstr>
      <vt:lpstr>Hello, World!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in C++</dc:title>
  <dc:creator>David Bednárek</dc:creator>
  <cp:lastModifiedBy>David Bednárek</cp:lastModifiedBy>
  <cp:revision>47</cp:revision>
  <dcterms:created xsi:type="dcterms:W3CDTF">2020-09-28T08:40:12Z</dcterms:created>
  <dcterms:modified xsi:type="dcterms:W3CDTF">2023-10-12T09:36:36Z</dcterms:modified>
</cp:coreProperties>
</file>