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76" r:id="rId2"/>
    <p:sldId id="277" r:id="rId3"/>
    <p:sldId id="287" r:id="rId4"/>
    <p:sldId id="288" r:id="rId5"/>
    <p:sldId id="280" r:id="rId6"/>
    <p:sldId id="281" r:id="rId7"/>
    <p:sldId id="282" r:id="rId8"/>
    <p:sldId id="283" r:id="rId9"/>
    <p:sldId id="657" r:id="rId10"/>
    <p:sldId id="658" r:id="rId11"/>
    <p:sldId id="659" r:id="rId12"/>
    <p:sldId id="660" r:id="rId13"/>
    <p:sldId id="661" r:id="rId14"/>
    <p:sldId id="662" r:id="rId15"/>
    <p:sldId id="663" r:id="rId16"/>
    <p:sldId id="664" r:id="rId17"/>
    <p:sldId id="289" r:id="rId18"/>
    <p:sldId id="290" r:id="rId19"/>
    <p:sldId id="291" r:id="rId20"/>
    <p:sldId id="292" r:id="rId21"/>
    <p:sldId id="293" r:id="rId22"/>
    <p:sldId id="271" r:id="rId23"/>
    <p:sldId id="665" r:id="rId24"/>
    <p:sldId id="666" r:id="rId25"/>
    <p:sldId id="667" r:id="rId26"/>
    <p:sldId id="67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05" autoAdjust="0"/>
    <p:restoredTop sz="94660"/>
  </p:normalViewPr>
  <p:slideViewPr>
    <p:cSldViewPr>
      <p:cViewPr varScale="1">
        <p:scale>
          <a:sx n="168" d="100"/>
          <a:sy n="168" d="100"/>
        </p:scale>
        <p:origin x="1206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2022-01-03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2022-01-03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2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92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33DF5B-B257-453A-978F-6A23DF0B130B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1839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648A6B0-FD8E-4706-A602-E46F5FE67B7F}" type="slidenum">
              <a:rPr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310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0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5072790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F40F5D2-4855-4ACB-9A9D-8A17554485DE}" type="slidenum">
              <a:rPr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311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1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5233352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6A47397-5A01-40A8-831D-06542372C18B}" type="slidenum">
              <a:rPr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12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2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5316638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606A081-6F0F-49A3-9CE7-7E8D97A469A2}" type="slidenum">
              <a:rPr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13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3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871129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8298E37-90A8-4231-B8C8-CAF6B6476783}" type="slidenum">
              <a:rPr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314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4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70181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908C834-2786-4292-851D-DB3A0207380F}" type="slidenum">
              <a:rPr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315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5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0243622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992170-99BA-4846-9F7F-25C6000876A9}" type="slidenum">
              <a:rPr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316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6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1433447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6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06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9ADC83F-AD98-4FE0-BDF5-C369A3CF9312}" type="slidenum">
              <a:rPr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3454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3801714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342895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F521C9-903C-4AFA-881F-0786852B4ECA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20289643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2983387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7448905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075E1D6-56DB-4B54-870F-6CA497B3E8D4}" type="slidenum">
              <a:rPr altLang="en-US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308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8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0352442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7A2AE9-3479-4CA8-9E2B-7A69F3DE6D2D}" type="slidenum">
              <a:rPr altLang="en-US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317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7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3300424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29A9A20-6742-4760-9FB3-14802A2E09A4}" type="slidenum">
              <a:rPr altLang="en-US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n-US"/>
          </a:p>
        </p:txBody>
      </p:sp>
      <p:sp>
        <p:nvSpPr>
          <p:cNvPr id="318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8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6780465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EEEF15-8986-42B4-9568-2F7F63D9BF3E}" type="slidenum">
              <a:rPr altLang="en-US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/>
          </a:p>
        </p:txBody>
      </p:sp>
      <p:sp>
        <p:nvSpPr>
          <p:cNvPr id="319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9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0061648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EEEF15-8986-42B4-9568-2F7F63D9BF3E}" type="slidenum">
              <a:rPr altLang="en-US" smtClean="0"/>
              <a:pPr eaLnBrk="1" hangingPunct="1">
                <a:spcBef>
                  <a:spcPct val="0"/>
                </a:spcBef>
              </a:pPr>
              <a:t>26</a:t>
            </a:fld>
            <a:endParaRPr lang="en-US" altLang="en-US"/>
          </a:p>
        </p:txBody>
      </p:sp>
      <p:sp>
        <p:nvSpPr>
          <p:cNvPr id="319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19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936928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F521C9-903C-4AFA-881F-0786852B4ECA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41965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F521C9-903C-4AFA-881F-0786852B4ECA}" type="slidenum">
              <a:rPr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93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3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457233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74D1C4-E892-47F2-98E7-4CADAFB4AF90}" type="slidenum">
              <a:rPr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96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6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2697694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F3C8FDF-98D4-401F-B931-F22C1801FC08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97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7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974073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E29C0F-41E4-4CA0-82D9-60A6FEBE45A7}" type="slidenum">
              <a:rPr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99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299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0723616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C278EEB-CF5B-4B4E-8189-CDA5D533A2CC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300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0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41836735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295332C-1978-417E-B3C9-9FE9539AEF99}" type="slidenum">
              <a:rPr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309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09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561309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03.01.2022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Programování v C++ - 2019/2020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71573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2022-01-03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2022-01-03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NPRG041 - Programming in C++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8160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/>
              <a:t>Exception handling</a:t>
            </a:r>
            <a:endParaRPr lang="cs-CZ" noProof="1"/>
          </a:p>
        </p:txBody>
      </p:sp>
      <p:sp>
        <p:nvSpPr>
          <p:cNvPr id="117764" name="Rectangle 5"/>
          <p:cNvSpPr>
            <a:spLocks noGrp="1" noChangeArrowheads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2485133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35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Programming with exceptions – basic rules</a:t>
            </a:r>
            <a:endParaRPr lang="cs-CZ" altLang="en-US" noProof="1"/>
          </a:p>
        </p:txBody>
      </p:sp>
      <p:sp>
        <p:nvSpPr>
          <p:cNvPr id="13517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 indent="0" eaLnBrk="1" hangingPunct="1"/>
            <a:r>
              <a:rPr lang="en-US" altLang="en-US"/>
              <a:t>Pravidla vynucen</a:t>
            </a:r>
            <a:r>
              <a:rPr lang="cs-CZ" altLang="en-US"/>
              <a:t>á jazykem</a:t>
            </a:r>
          </a:p>
          <a:p>
            <a:pPr lvl="2" eaLnBrk="1" hangingPunct="1"/>
            <a:endParaRPr lang="en-US" altLang="en-US"/>
          </a:p>
          <a:p>
            <a:pPr lvl="2" eaLnBrk="1" hangingPunct="1"/>
            <a:r>
              <a:rPr lang="cs-CZ" altLang="en-US"/>
              <a:t>Destruktor nesmí skončit vyvoláním výjimky</a:t>
            </a:r>
          </a:p>
          <a:p>
            <a:pPr lvl="3" eaLnBrk="1" hangingPunct="1"/>
            <a:r>
              <a:rPr lang="cs-CZ" altLang="en-US"/>
              <a:t>Výjimka může být vyvolána uvnitř, ale musí být zachycena nejpozději uvnitř destruktoru</a:t>
            </a:r>
          </a:p>
          <a:p>
            <a:pPr lvl="2" eaLnBrk="1" hangingPunct="1"/>
            <a:endParaRPr lang="cs-CZ" altLang="en-US"/>
          </a:p>
          <a:p>
            <a:pPr lvl="2" eaLnBrk="1" hangingPunct="1"/>
            <a:r>
              <a:rPr lang="cs-CZ" altLang="en-US"/>
              <a:t>Toto pravidlo jazyka sice platí pouze pro destruktory lokálních proměnných</a:t>
            </a:r>
          </a:p>
          <a:p>
            <a:pPr lvl="3" eaLnBrk="1" hangingPunct="1"/>
            <a:r>
              <a:rPr lang="cs-CZ" altLang="en-US"/>
              <a:t>A z jiných důvodů též pro globální proměnné</a:t>
            </a:r>
          </a:p>
          <a:p>
            <a:pPr lvl="2" eaLnBrk="1" hangingPunct="1"/>
            <a:r>
              <a:rPr lang="cs-CZ" altLang="en-US"/>
              <a:t>Je však vhodné je dodržovat vždy</a:t>
            </a:r>
          </a:p>
          <a:p>
            <a:pPr lvl="3" eaLnBrk="1" hangingPunct="1"/>
            <a:r>
              <a:rPr lang="cs-CZ" altLang="en-US"/>
              <a:t>Bezpečnostní zdůvodnění: Destruktory lokálních proměnných často volají jiné destruktory</a:t>
            </a:r>
          </a:p>
          <a:p>
            <a:pPr lvl="3" eaLnBrk="1" hangingPunct="1"/>
            <a:r>
              <a:rPr lang="cs-CZ" altLang="en-US"/>
              <a:t>Logické zdůvodnění: Nesmrtelné objekty nechceme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4389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36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Programming with exceptions – basic rules</a:t>
            </a:r>
            <a:endParaRPr lang="cs-CZ" altLang="en-US" noProof="1"/>
          </a:p>
        </p:txBody>
      </p:sp>
      <p:sp>
        <p:nvSpPr>
          <p:cNvPr id="1361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 indent="0" eaLnBrk="1" hangingPunct="1"/>
            <a:r>
              <a:rPr lang="en-US" altLang="en-US"/>
              <a:t>Pravidla vynucen</a:t>
            </a:r>
            <a:r>
              <a:rPr lang="cs-CZ" altLang="en-US"/>
              <a:t>á jazykem</a:t>
            </a:r>
          </a:p>
          <a:p>
            <a:pPr lvl="2" eaLnBrk="1" hangingPunct="1"/>
            <a:endParaRPr lang="en-US" altLang="en-US"/>
          </a:p>
          <a:p>
            <a:pPr lvl="2" eaLnBrk="1" hangingPunct="1"/>
            <a:r>
              <a:rPr lang="cs-CZ" altLang="en-US"/>
              <a:t>Destruktor nesmí skončit vyvoláním výjimky</a:t>
            </a:r>
          </a:p>
          <a:p>
            <a:pPr lvl="3" eaLnBrk="1" hangingPunct="1"/>
            <a:endParaRPr lang="cs-CZ" altLang="en-US"/>
          </a:p>
          <a:p>
            <a:pPr lvl="2" eaLnBrk="1" hangingPunct="1"/>
            <a:r>
              <a:rPr lang="cs-CZ" altLang="en-US"/>
              <a:t>Konstruktor globálního objektu nesmí skončit vyvoláním výjimky</a:t>
            </a:r>
          </a:p>
          <a:p>
            <a:pPr lvl="3" eaLnBrk="1" hangingPunct="1"/>
            <a:r>
              <a:rPr lang="cs-CZ" altLang="en-US"/>
              <a:t>Zdůvodnění: Není místo, kde ji zachytit</a:t>
            </a:r>
          </a:p>
          <a:p>
            <a:pPr lvl="3" eaLnBrk="1" hangingPunct="1"/>
            <a:r>
              <a:rPr lang="cs-CZ" altLang="en-US"/>
              <a:t>Stane-li se to, volá se terminate() a program končí</a:t>
            </a:r>
          </a:p>
          <a:p>
            <a:pPr lvl="3" eaLnBrk="1" hangingPunct="1"/>
            <a:r>
              <a:rPr lang="cs-CZ" altLang="en-US"/>
              <a:t>Jiné konstruktory ale výjimky volat mohou (a bývá to vhodné)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538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37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Programming with exceptions – basic rules</a:t>
            </a:r>
            <a:endParaRPr lang="cs-CZ" altLang="en-US" noProof="1"/>
          </a:p>
        </p:txBody>
      </p:sp>
      <p:sp>
        <p:nvSpPr>
          <p:cNvPr id="1372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 indent="0" eaLnBrk="1" hangingPunct="1"/>
            <a:r>
              <a:rPr lang="en-US" altLang="en-US"/>
              <a:t>Pravidla vynucen</a:t>
            </a:r>
            <a:r>
              <a:rPr lang="cs-CZ" altLang="en-US"/>
              <a:t>á jazykem</a:t>
            </a:r>
          </a:p>
          <a:p>
            <a:pPr lvl="2" eaLnBrk="1" hangingPunct="1"/>
            <a:endParaRPr lang="en-US" altLang="en-US"/>
          </a:p>
          <a:p>
            <a:pPr lvl="2" eaLnBrk="1" hangingPunct="1"/>
            <a:r>
              <a:rPr lang="cs-CZ" altLang="en-US"/>
              <a:t>Destruktor nesmí skončit vyvoláním výjimky</a:t>
            </a:r>
          </a:p>
          <a:p>
            <a:pPr lvl="3" eaLnBrk="1" hangingPunct="1"/>
            <a:endParaRPr lang="cs-CZ" altLang="en-US"/>
          </a:p>
          <a:p>
            <a:pPr lvl="2" eaLnBrk="1" hangingPunct="1"/>
            <a:r>
              <a:rPr lang="cs-CZ" altLang="en-US"/>
              <a:t>Konstruktor globálního objektu nesmí skončit vyvoláním výjimky</a:t>
            </a:r>
          </a:p>
          <a:p>
            <a:pPr lvl="2" eaLnBrk="1" hangingPunct="1"/>
            <a:endParaRPr lang="cs-CZ" altLang="en-US"/>
          </a:p>
          <a:p>
            <a:pPr lvl="2" eaLnBrk="1" hangingPunct="1"/>
            <a:r>
              <a:rPr lang="cs-CZ" altLang="en-US"/>
              <a:t>Copy-constructor typu v hlavičce catch-bloku nesmí skončit vyvoláním výjimky</a:t>
            </a:r>
          </a:p>
          <a:p>
            <a:pPr lvl="3" eaLnBrk="1" hangingPunct="1"/>
            <a:r>
              <a:rPr lang="cs-CZ" altLang="en-US"/>
              <a:t>Zdůvodnění: Catch blok by nebylo možné vyvolat</a:t>
            </a:r>
          </a:p>
          <a:p>
            <a:pPr lvl="3" eaLnBrk="1" hangingPunct="1"/>
            <a:r>
              <a:rPr lang="cs-CZ" altLang="en-US"/>
              <a:t>Stane-li se to, volá se terminate() a program končí</a:t>
            </a:r>
          </a:p>
          <a:p>
            <a:pPr lvl="3" eaLnBrk="1" hangingPunct="1"/>
            <a:r>
              <a:rPr lang="cs-CZ" altLang="en-US"/>
              <a:t>Jiné copy-constructory ale výjimky volat mohou (a bývá to vhodné)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957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Programming with exceptions – basic rules</a:t>
            </a:r>
            <a:endParaRPr lang="cs-CZ" altLang="en-US" noProof="1"/>
          </a:p>
        </p:txBody>
      </p:sp>
      <p:sp>
        <p:nvSpPr>
          <p:cNvPr id="138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 indent="0" eaLnBrk="1" hangingPunct="1"/>
            <a:r>
              <a:rPr lang="en-US" altLang="en-US"/>
              <a:t>Pravidla vynucen</a:t>
            </a:r>
            <a:r>
              <a:rPr lang="cs-CZ" altLang="en-US"/>
              <a:t>á jazykem</a:t>
            </a:r>
          </a:p>
          <a:p>
            <a:pPr lvl="2" eaLnBrk="1" hangingPunct="1"/>
            <a:endParaRPr lang="en-US" altLang="en-US"/>
          </a:p>
          <a:p>
            <a:pPr lvl="2" eaLnBrk="1" hangingPunct="1"/>
            <a:r>
              <a:rPr lang="cs-CZ" altLang="en-US"/>
              <a:t>Destruktor nesmí skončit vyvoláním výjimky</a:t>
            </a:r>
          </a:p>
          <a:p>
            <a:pPr lvl="3" eaLnBrk="1" hangingPunct="1"/>
            <a:endParaRPr lang="cs-CZ" altLang="en-US"/>
          </a:p>
          <a:p>
            <a:pPr lvl="2" eaLnBrk="1" hangingPunct="1"/>
            <a:r>
              <a:rPr lang="cs-CZ" altLang="en-US"/>
              <a:t>Konstruktor globálního objektu nesmí skončit vyvoláním výjimky</a:t>
            </a:r>
          </a:p>
          <a:p>
            <a:pPr lvl="2" eaLnBrk="1" hangingPunct="1"/>
            <a:endParaRPr lang="cs-CZ" altLang="en-US"/>
          </a:p>
          <a:p>
            <a:pPr lvl="2" eaLnBrk="1" hangingPunct="1"/>
            <a:r>
              <a:rPr lang="cs-CZ" altLang="en-US"/>
              <a:t>Copy-constructor typu v hlavičce catch-bloku nesmí skončit vyvoláním výjimky</a:t>
            </a:r>
          </a:p>
        </p:txBody>
      </p:sp>
    </p:spTree>
    <p:extLst>
      <p:ext uri="{BB962C8B-B14F-4D97-AF65-F5344CB8AC3E}">
        <p14:creationId xmlns:p14="http://schemas.microsoft.com/office/powerpoint/2010/main" val="2583721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Programming with exceptions – basic rules</a:t>
            </a:r>
            <a:endParaRPr lang="cs-CZ" altLang="en-US" noProof="1"/>
          </a:p>
        </p:txBody>
      </p:sp>
      <p:sp>
        <p:nvSpPr>
          <p:cNvPr id="13926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 indent="0" eaLnBrk="1" hangingPunct="1"/>
            <a:r>
              <a:rPr lang="cs-CZ" altLang="en-US"/>
              <a:t>Poznámka: Výjimky při zpracování výjimky</a:t>
            </a:r>
          </a:p>
          <a:p>
            <a:pPr lvl="2" eaLnBrk="1" hangingPunct="1"/>
            <a:endParaRPr lang="en-US" altLang="en-US"/>
          </a:p>
          <a:p>
            <a:pPr lvl="2" eaLnBrk="1" hangingPunct="1"/>
            <a:r>
              <a:rPr lang="cs-CZ" altLang="en-US"/>
              <a:t>Výjimka při výpočtu výrazu v throw příkaze</a:t>
            </a:r>
          </a:p>
          <a:p>
            <a:pPr lvl="3" eaLnBrk="1" hangingPunct="1"/>
            <a:r>
              <a:rPr lang="cs-CZ" altLang="en-US"/>
              <a:t>Tento throw příkaz nebude vyvolán</a:t>
            </a:r>
          </a:p>
          <a:p>
            <a:pPr lvl="3" eaLnBrk="1" hangingPunct="1"/>
            <a:endParaRPr lang="cs-CZ" altLang="en-US"/>
          </a:p>
          <a:p>
            <a:pPr lvl="2" eaLnBrk="1" hangingPunct="1"/>
            <a:r>
              <a:rPr lang="cs-CZ" altLang="en-US"/>
              <a:t>Výjimka v destruktoru při stack-unwinding</a:t>
            </a:r>
          </a:p>
          <a:p>
            <a:pPr lvl="3" eaLnBrk="1" hangingPunct="1"/>
            <a:r>
              <a:rPr lang="cs-CZ" altLang="en-US"/>
              <a:t>Povolena, pokud neopustí destruktor</a:t>
            </a:r>
          </a:p>
          <a:p>
            <a:pPr lvl="3" eaLnBrk="1" hangingPunct="1"/>
            <a:r>
              <a:rPr lang="cs-CZ" altLang="en-US"/>
              <a:t>Po zachycení a normálním ukončení destruktoru se pokračuje v původní výjimce</a:t>
            </a:r>
          </a:p>
          <a:p>
            <a:pPr lvl="2" eaLnBrk="1" hangingPunct="1"/>
            <a:endParaRPr lang="cs-CZ" altLang="en-US"/>
          </a:p>
          <a:p>
            <a:pPr lvl="2" eaLnBrk="1" hangingPunct="1"/>
            <a:r>
              <a:rPr lang="cs-CZ" altLang="en-US"/>
              <a:t>Výjimka uvnitř catch-bloku</a:t>
            </a:r>
          </a:p>
          <a:p>
            <a:pPr lvl="3" eaLnBrk="1" hangingPunct="1"/>
            <a:r>
              <a:rPr lang="cs-CZ" altLang="en-US"/>
              <a:t>Pokud je zachycena uvnitř, ošetření původní výjimky může dále pokračovat (přikazem throw bez výrazu)</a:t>
            </a:r>
          </a:p>
          <a:p>
            <a:pPr lvl="3" eaLnBrk="1" hangingPunct="1"/>
            <a:r>
              <a:rPr lang="cs-CZ" altLang="en-US"/>
              <a:t>Pokud není zachycena, namísto původní výjimky se pokračuje ošetřováním nové</a:t>
            </a:r>
          </a:p>
        </p:txBody>
      </p:sp>
    </p:spTree>
    <p:extLst>
      <p:ext uri="{BB962C8B-B14F-4D97-AF65-F5344CB8AC3E}">
        <p14:creationId xmlns:p14="http://schemas.microsoft.com/office/powerpoint/2010/main" val="3651040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40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Programming with exceptions – basic rules</a:t>
            </a:r>
            <a:endParaRPr lang="cs-CZ" altLang="en-US" noProof="1"/>
          </a:p>
        </p:txBody>
      </p:sp>
      <p:sp>
        <p:nvSpPr>
          <p:cNvPr id="14029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 indent="0" eaLnBrk="1" hangingPunct="1"/>
            <a:r>
              <a:rPr lang="en-US" altLang="en-US" dirty="0" err="1"/>
              <a:t>Kompil</a:t>
            </a:r>
            <a:r>
              <a:rPr lang="cs-CZ" altLang="en-US" dirty="0" err="1"/>
              <a:t>átory</a:t>
            </a:r>
            <a:r>
              <a:rPr lang="cs-CZ" altLang="en-US" dirty="0"/>
              <a:t> samy ošetřují některé výjimky</a:t>
            </a:r>
          </a:p>
          <a:p>
            <a:pPr lvl="2" eaLnBrk="1" hangingPunct="1"/>
            <a:r>
              <a:rPr lang="cs-CZ" altLang="en-US" dirty="0"/>
              <a:t>Dynamická alokace polí</a:t>
            </a:r>
          </a:p>
          <a:p>
            <a:pPr lvl="3" eaLnBrk="1" hangingPunct="1"/>
            <a:r>
              <a:rPr lang="cs-CZ" altLang="en-US" dirty="0"/>
              <a:t>Dojde-li k výjimce v konstruktoru některého prvku, úspěšně zkonstruované prvky budou destruovány</a:t>
            </a:r>
          </a:p>
          <a:p>
            <a:pPr lvl="3"/>
            <a:r>
              <a:rPr lang="cs-CZ" altLang="en-US" dirty="0"/>
              <a:t>Ve zpracování výjimky se poté pokračuje</a:t>
            </a:r>
          </a:p>
        </p:txBody>
      </p:sp>
    </p:spTree>
    <p:extLst>
      <p:ext uri="{BB962C8B-B14F-4D97-AF65-F5344CB8AC3E}">
        <p14:creationId xmlns:p14="http://schemas.microsoft.com/office/powerpoint/2010/main" val="480664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41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Exception-safe programming</a:t>
            </a:r>
            <a:endParaRPr lang="cs-CZ" altLang="en-US" noProof="1"/>
          </a:p>
        </p:txBody>
      </p:sp>
      <p:sp>
        <p:nvSpPr>
          <p:cNvPr id="14131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 indent="0" eaLnBrk="1" hangingPunct="1"/>
            <a:r>
              <a:rPr lang="en-US" altLang="en-US" sz="1800" dirty="0" err="1"/>
              <a:t>Kompil</a:t>
            </a:r>
            <a:r>
              <a:rPr lang="cs-CZ" altLang="en-US" sz="1800" dirty="0"/>
              <a:t>átory samy ošetřují některé výjimky</a:t>
            </a:r>
          </a:p>
          <a:p>
            <a:pPr lvl="2" eaLnBrk="1" hangingPunct="1"/>
            <a:r>
              <a:rPr lang="cs-CZ" altLang="en-US" sz="1600" dirty="0"/>
              <a:t>Dynamická alokace polí</a:t>
            </a:r>
          </a:p>
          <a:p>
            <a:pPr lvl="3" eaLnBrk="1" hangingPunct="1"/>
            <a:r>
              <a:rPr lang="cs-CZ" altLang="en-US" sz="1400" dirty="0"/>
              <a:t>Dojde-li k výjimce v konstruktoru některého prvku, úspěšně zkonstruované prvky budou destruovány</a:t>
            </a:r>
          </a:p>
          <a:p>
            <a:pPr lvl="3"/>
            <a:r>
              <a:rPr lang="cs-CZ" altLang="en-US" dirty="0"/>
              <a:t>Ve zpracování výjimky se poté pokračuje</a:t>
            </a:r>
          </a:p>
          <a:p>
            <a:pPr lvl="3" eaLnBrk="1" hangingPunct="1"/>
            <a:endParaRPr lang="cs-CZ" altLang="en-US" sz="1400" dirty="0"/>
          </a:p>
          <a:p>
            <a:pPr lvl="2" eaLnBrk="1" hangingPunct="1"/>
            <a:r>
              <a:rPr lang="cs-CZ" altLang="en-US" sz="1600" dirty="0"/>
              <a:t>Výjimka v konstruktoru součásti (prvku nebo předka) třídy</a:t>
            </a:r>
          </a:p>
          <a:p>
            <a:pPr lvl="3" eaLnBrk="1" hangingPunct="1"/>
            <a:r>
              <a:rPr lang="cs-CZ" altLang="en-US" sz="1400" dirty="0"/>
              <a:t>Sousední, již zkonstruované součásti, budou destruovány</a:t>
            </a:r>
          </a:p>
          <a:p>
            <a:pPr lvl="3" eaLnBrk="1" hangingPunct="1"/>
            <a:r>
              <a:rPr lang="cs-CZ" altLang="en-US" sz="1400" dirty="0"/>
              <a:t>Ve zpracování výjimky se poté pokračuje</a:t>
            </a:r>
          </a:p>
          <a:p>
            <a:pPr lvl="3"/>
            <a:r>
              <a:rPr lang="cs-CZ" altLang="en-US" dirty="0"/>
              <a:t>Uvnitř konstruktoru je možno výjimku zachytit speciálním try-blokem:</a:t>
            </a:r>
          </a:p>
          <a:p>
            <a:pPr lvl="4" indent="-228600"/>
            <a:r>
              <a:rPr lang="cs-CZ" altLang="en-US" dirty="0"/>
              <a:t>X::X(</a:t>
            </a:r>
            <a:r>
              <a:rPr lang="en-US" altLang="en-US" dirty="0"/>
              <a:t> /*</a:t>
            </a:r>
            <a:r>
              <a:rPr lang="cs-CZ" altLang="en-US" dirty="0"/>
              <a:t> formální parametry </a:t>
            </a:r>
            <a:r>
              <a:rPr lang="en-US" altLang="en-US" dirty="0"/>
              <a:t>*/</a:t>
            </a:r>
            <a:r>
              <a:rPr lang="cs-CZ" altLang="en-US" dirty="0"/>
              <a:t>)</a:t>
            </a:r>
            <a:endParaRPr lang="en-US" altLang="en-US" dirty="0"/>
          </a:p>
          <a:p>
            <a:pPr lvl="4" indent="-228600"/>
            <a:r>
              <a:rPr lang="cs-CZ" altLang="en-US" dirty="0">
                <a:solidFill>
                  <a:srgbClr val="FF0000"/>
                </a:solidFill>
              </a:rPr>
              <a:t>try</a:t>
            </a:r>
            <a:r>
              <a:rPr lang="cs-CZ" altLang="en-US" dirty="0"/>
              <a:t> : Y</a:t>
            </a:r>
            <a:r>
              <a:rPr lang="en-US" altLang="en-US" dirty="0"/>
              <a:t>( /*</a:t>
            </a:r>
            <a:r>
              <a:rPr lang="cs-CZ" altLang="en-US" dirty="0"/>
              <a:t> parametry pro konstruktor součásti Y </a:t>
            </a:r>
            <a:r>
              <a:rPr lang="en-US" altLang="en-US" dirty="0"/>
              <a:t>*/) </a:t>
            </a:r>
          </a:p>
          <a:p>
            <a:pPr lvl="4" indent="-228600"/>
            <a:r>
              <a:rPr lang="en-US" altLang="en-US" dirty="0">
                <a:solidFill>
                  <a:srgbClr val="FF0000"/>
                </a:solidFill>
              </a:rPr>
              <a:t>{</a:t>
            </a:r>
            <a:r>
              <a:rPr lang="en-US" altLang="en-US" dirty="0"/>
              <a:t> /*</a:t>
            </a:r>
            <a:r>
              <a:rPr lang="cs-CZ" altLang="en-US" dirty="0"/>
              <a:t> vlastní tělo konstruktoru </a:t>
            </a:r>
            <a:r>
              <a:rPr lang="en-US" altLang="en-US" dirty="0"/>
              <a:t>*/</a:t>
            </a:r>
          </a:p>
          <a:p>
            <a:pPr lvl="4" indent="-228600"/>
            <a:r>
              <a:rPr lang="en-US" altLang="en-US" dirty="0">
                <a:solidFill>
                  <a:srgbClr val="FF0000"/>
                </a:solidFill>
              </a:rPr>
              <a:t>}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catch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( </a:t>
            </a:r>
            <a:r>
              <a:rPr lang="en-US" altLang="en-US" dirty="0"/>
              <a:t>/*</a:t>
            </a:r>
            <a:r>
              <a:rPr lang="cs-CZ" altLang="en-US" dirty="0"/>
              <a:t> parametr catch-bloku </a:t>
            </a:r>
            <a:r>
              <a:rPr lang="en-US" altLang="en-US" dirty="0"/>
              <a:t>*/</a:t>
            </a:r>
            <a:r>
              <a:rPr lang="en-US" altLang="en-US" dirty="0">
                <a:solidFill>
                  <a:srgbClr val="FF0000"/>
                </a:solidFill>
              </a:rPr>
              <a:t> )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{ </a:t>
            </a:r>
          </a:p>
          <a:p>
            <a:pPr lvl="4" indent="-228600"/>
            <a:r>
              <a:rPr lang="en-US" altLang="en-US" dirty="0"/>
              <a:t>  /* o</a:t>
            </a:r>
            <a:r>
              <a:rPr lang="cs-CZ" altLang="en-US" dirty="0"/>
              <a:t>šetření výjimky v konstruktoru Y i ve vlastním těle </a:t>
            </a:r>
            <a:r>
              <a:rPr lang="en-US" altLang="en-US" dirty="0"/>
              <a:t>*/</a:t>
            </a:r>
          </a:p>
          <a:p>
            <a:pPr lvl="4" indent="-228600"/>
            <a:r>
              <a:rPr lang="en-US" altLang="en-US" dirty="0">
                <a:solidFill>
                  <a:srgbClr val="FF0000"/>
                </a:solidFill>
              </a:rPr>
              <a:t>}</a:t>
            </a:r>
            <a:endParaRPr lang="cs-CZ" altLang="en-US" dirty="0">
              <a:solidFill>
                <a:srgbClr val="FF0000"/>
              </a:solidFill>
            </a:endParaRPr>
          </a:p>
          <a:p>
            <a:pPr lvl="3" eaLnBrk="1" hangingPunct="1"/>
            <a:r>
              <a:rPr lang="cs-CZ" altLang="en-US" sz="1400" dirty="0"/>
              <a:t>Konstrukci objektu nelze dokončit</a:t>
            </a:r>
          </a:p>
          <a:p>
            <a:pPr lvl="3"/>
            <a:r>
              <a:rPr lang="cs-CZ" altLang="en-US" dirty="0"/>
              <a:t>Opuštění </a:t>
            </a:r>
            <a:r>
              <a:rPr lang="en-US" altLang="en-US" dirty="0" err="1"/>
              <a:t>speci</a:t>
            </a:r>
            <a:r>
              <a:rPr lang="cs-CZ" altLang="en-US" dirty="0"/>
              <a:t>álního catch bloku znamená </a:t>
            </a:r>
            <a:r>
              <a:rPr lang="en-US" altLang="en-US" dirty="0"/>
              <a:t>re</a:t>
            </a:r>
            <a:r>
              <a:rPr lang="cs-CZ" altLang="en-US" dirty="0" err="1"/>
              <a:t>throw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3615929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8160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Exception–safe programming</a:t>
            </a:r>
            <a:endParaRPr lang="cs-CZ" noProof="1"/>
          </a:p>
        </p:txBody>
      </p:sp>
      <p:sp>
        <p:nvSpPr>
          <p:cNvPr id="131076" name="Rectangle 5"/>
          <p:cNvSpPr>
            <a:spLocks noGrp="1" noChangeArrowheads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2952740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altLang="en-US" dirty="0"/>
              <a:t>Catch all exceptions in </a:t>
            </a:r>
            <a:r>
              <a:rPr lang="en-US" altLang="en-US" b="1" dirty="0"/>
              <a:t>main</a:t>
            </a:r>
          </a:p>
          <a:p>
            <a:pPr lvl="4"/>
            <a:r>
              <a:rPr lang="en-US" altLang="en-US" dirty="0"/>
              <a:t>int main(int </a:t>
            </a:r>
            <a:r>
              <a:rPr lang="en-US" altLang="en-US" dirty="0" err="1"/>
              <a:t>argc</a:t>
            </a:r>
            <a:r>
              <a:rPr lang="en-US" altLang="en-US" dirty="0"/>
              <a:t>, char * * </a:t>
            </a:r>
            <a:r>
              <a:rPr lang="en-US" altLang="en-US" dirty="0" err="1"/>
              <a:t>argv</a:t>
            </a:r>
            <a:r>
              <a:rPr lang="en-US" altLang="en-US" dirty="0"/>
              <a:t>)</a:t>
            </a:r>
          </a:p>
          <a:p>
            <a:pPr lvl="4"/>
            <a:r>
              <a:rPr lang="en-US" altLang="en-US" dirty="0"/>
              <a:t>{ try {</a:t>
            </a:r>
          </a:p>
          <a:p>
            <a:pPr lvl="4"/>
            <a:r>
              <a:rPr lang="en-US" altLang="en-US" dirty="0"/>
              <a:t>    // here is all the program functionality</a:t>
            </a:r>
          </a:p>
          <a:p>
            <a:pPr lvl="4"/>
            <a:r>
              <a:rPr lang="en-US" altLang="en-US" dirty="0"/>
              <a:t>  } catch (...) {</a:t>
            </a:r>
          </a:p>
          <a:p>
            <a:pPr lvl="4"/>
            <a:r>
              <a:rPr lang="en-US" altLang="en-US" dirty="0"/>
              <a:t>    std::</a:t>
            </a:r>
            <a:r>
              <a:rPr lang="en-US" altLang="en-US" dirty="0" err="1"/>
              <a:t>cout</a:t>
            </a:r>
            <a:r>
              <a:rPr lang="en-US" altLang="en-US" dirty="0"/>
              <a:t> &lt;&lt; "Unknown exception caught" &lt;&lt; std::</a:t>
            </a:r>
            <a:r>
              <a:rPr lang="en-US" altLang="en-US" dirty="0" err="1"/>
              <a:t>endl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  return -1;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return 0;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Motivation: "It is implementation-defined whether any stack unwinding is done when an exception is thrown and not caught."</a:t>
            </a:r>
          </a:p>
          <a:p>
            <a:pPr lvl="3"/>
            <a:r>
              <a:rPr lang="en-US" altLang="en-US" dirty="0"/>
              <a:t>If you don't catch in main, your open files may not be flushed, mutexes not released...</a:t>
            </a:r>
          </a:p>
          <a:p>
            <a:pPr lvl="2"/>
            <a:r>
              <a:rPr lang="en-US" altLang="en-US" dirty="0"/>
              <a:t>Insert a std::exception catch block before the universal block to improve diagnostics in known cases</a:t>
            </a:r>
          </a:p>
          <a:p>
            <a:pPr lvl="4"/>
            <a:r>
              <a:rPr lang="en-US" altLang="en-US" dirty="0"/>
              <a:t>  catch (const std::exception &amp; e) {</a:t>
            </a:r>
          </a:p>
          <a:p>
            <a:pPr lvl="4"/>
            <a:r>
              <a:rPr lang="en-US" altLang="en-US" dirty="0"/>
              <a:t>  { std::</a:t>
            </a:r>
            <a:r>
              <a:rPr lang="en-US" altLang="en-US" dirty="0" err="1"/>
              <a:t>cout</a:t>
            </a:r>
            <a:r>
              <a:rPr lang="en-US" altLang="en-US" dirty="0"/>
              <a:t> &lt;&lt; "Exception: " &lt;&lt; </a:t>
            </a:r>
            <a:r>
              <a:rPr lang="en-US" altLang="en-US" dirty="0" err="1"/>
              <a:t>e.what</a:t>
            </a:r>
            <a:r>
              <a:rPr lang="en-US" altLang="en-US" dirty="0"/>
              <a:t>() &lt;&lt; std::</a:t>
            </a:r>
            <a:r>
              <a:rPr lang="en-US" altLang="en-US" dirty="0" err="1"/>
              <a:t>endl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  return -1;</a:t>
            </a:r>
          </a:p>
          <a:p>
            <a:pPr lvl="4"/>
            <a:r>
              <a:rPr lang="en-US" altLang="en-US" dirty="0"/>
              <a:t>  }</a:t>
            </a:r>
          </a:p>
          <a:p>
            <a:pPr lvl="1"/>
            <a:r>
              <a:rPr lang="en-US" altLang="en-US" dirty="0"/>
              <a:t>This rule does not apply to threads</a:t>
            </a:r>
          </a:p>
          <a:p>
            <a:pPr lvl="2"/>
            <a:r>
              <a:rPr lang="en-US" altLang="en-US" dirty="0"/>
              <a:t>Exceptions in threads launched by </a:t>
            </a:r>
            <a:r>
              <a:rPr lang="en-US" altLang="en-US" b="1" dirty="0"/>
              <a:t>std::thread </a:t>
            </a:r>
            <a:r>
              <a:rPr lang="en-US" altLang="en-US" dirty="0"/>
              <a:t>are caught by the library</a:t>
            </a:r>
          </a:p>
          <a:p>
            <a:pPr lvl="3"/>
            <a:r>
              <a:rPr lang="en-US" altLang="en-US" dirty="0"/>
              <a:t>These exceptions reappear in another thread if </a:t>
            </a:r>
            <a:r>
              <a:rPr lang="en-US" altLang="en-US" b="1" dirty="0"/>
              <a:t>join</a:t>
            </a:r>
            <a:r>
              <a:rPr lang="en-US" altLang="en-US" dirty="0"/>
              <a:t> is called</a:t>
            </a:r>
          </a:p>
          <a:p>
            <a:pPr lvl="1"/>
            <a:r>
              <a:rPr lang="en-US" altLang="en-US" dirty="0"/>
              <a:t>[Paranoid] A catch with rethrow ensures stack unwinding to this point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// sensitive code containing write-open files, inter-process locks etc.</a:t>
            </a:r>
          </a:p>
          <a:p>
            <a:pPr lvl="4"/>
            <a:r>
              <a:rPr lang="en-US" altLang="en-US" dirty="0"/>
              <a:t>  } catch (...) { throw; }</a:t>
            </a:r>
          </a:p>
        </p:txBody>
      </p:sp>
    </p:spTree>
    <p:extLst>
      <p:ext uri="{BB962C8B-B14F-4D97-AF65-F5344CB8AC3E}">
        <p14:creationId xmlns:p14="http://schemas.microsoft.com/office/powerpoint/2010/main" val="37612797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en-US" altLang="en-US" dirty="0"/>
              <a:t>Don't consume exceptions of unknown nature</a:t>
            </a:r>
          </a:p>
          <a:p>
            <a:pPr lvl="2"/>
            <a:r>
              <a:rPr lang="en-US" altLang="en-US" dirty="0"/>
              <a:t>You shall always rethrow in universal catch-blocks, except in </a:t>
            </a:r>
            <a:r>
              <a:rPr lang="en-US" altLang="en-US" b="1" dirty="0"/>
              <a:t>main</a:t>
            </a:r>
            <a:endParaRPr lang="en-US" altLang="en-US" dirty="0"/>
          </a:p>
          <a:p>
            <a:pPr lvl="2"/>
            <a:r>
              <a:rPr lang="en-US" altLang="en-US" dirty="0"/>
              <a:t>Also called </a:t>
            </a:r>
            <a:r>
              <a:rPr lang="en-US" altLang="en-US" b="1" i="1" dirty="0"/>
              <a:t>Exception neutrality</a:t>
            </a:r>
          </a:p>
          <a:p>
            <a:pPr lvl="4"/>
            <a:r>
              <a:rPr lang="en-US" altLang="en-US" dirty="0"/>
              <a:t>void something() {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// something</a:t>
            </a:r>
          </a:p>
          <a:p>
            <a:pPr lvl="4"/>
            <a:r>
              <a:rPr lang="en-US" altLang="en-US" dirty="0"/>
              <a:t>  } </a:t>
            </a:r>
            <a:r>
              <a:rPr lang="en-US" altLang="en-US" dirty="0">
                <a:solidFill>
                  <a:srgbClr val="FF0000"/>
                </a:solidFill>
              </a:rPr>
              <a:t>catch (...) { // WRONG !!!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std::</a:t>
            </a:r>
            <a:r>
              <a:rPr lang="en-US" altLang="en-US" dirty="0" err="1">
                <a:solidFill>
                  <a:srgbClr val="FF0000"/>
                </a:solidFill>
              </a:rPr>
              <a:t>cout</a:t>
            </a:r>
            <a:r>
              <a:rPr lang="en-US" altLang="en-US" dirty="0">
                <a:solidFill>
                  <a:srgbClr val="FF0000"/>
                </a:solidFill>
              </a:rPr>
              <a:t> &lt;&lt; "Something happened – but we always continue" &lt;&lt; std::</a:t>
            </a:r>
            <a:r>
              <a:rPr lang="en-US" altLang="en-US" dirty="0" err="1">
                <a:solidFill>
                  <a:srgbClr val="FF0000"/>
                </a:solidFill>
              </a:rPr>
              <a:t>endl</a:t>
            </a:r>
            <a:r>
              <a:rPr lang="en-US" altLang="en-US" dirty="0">
                <a:solidFill>
                  <a:srgbClr val="FF0000"/>
                </a:solidFill>
              </a:rPr>
              <a:t>;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}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Motivation: It is not a good idea to continue work if you don't know what happened </a:t>
            </a:r>
          </a:p>
          <a:p>
            <a:pPr lvl="3"/>
            <a:r>
              <a:rPr lang="en-US" altLang="en-US" dirty="0"/>
              <a:t>It may mean "hacker attack detected" or "battery exhausted"</a:t>
            </a:r>
          </a:p>
          <a:p>
            <a:pPr lvl="1"/>
            <a:r>
              <a:rPr lang="en-US" altLang="en-US" dirty="0"/>
              <a:t>You can consume an exception if you know what parts may be damaged</a:t>
            </a:r>
          </a:p>
          <a:p>
            <a:pPr lvl="4"/>
            <a:r>
              <a:rPr lang="en-US" altLang="en-US" dirty="0"/>
              <a:t>for (;;) {</a:t>
            </a:r>
          </a:p>
          <a:p>
            <a:pPr lvl="4"/>
            <a:r>
              <a:rPr lang="en-US" altLang="en-US" dirty="0"/>
              <a:t>  auto req = </a:t>
            </a:r>
            <a:r>
              <a:rPr lang="en-US" altLang="en-US" dirty="0" err="1"/>
              <a:t>socket.receive_request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auto reply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(reply);</a:t>
            </a:r>
          </a:p>
          <a:p>
            <a:pPr lvl="4"/>
            <a:r>
              <a:rPr lang="en-US" altLang="en-US" dirty="0"/>
              <a:t>  } catch (const std::exception &amp; e) { // Any std::exception deemed recoverable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The damaged parts must be restored or safely disposed of</a:t>
            </a:r>
          </a:p>
          <a:p>
            <a:pPr lvl="3"/>
            <a:r>
              <a:rPr lang="en-US" altLang="en-US" dirty="0"/>
              <a:t>By their destructors during stack-unwinding (preferred)</a:t>
            </a:r>
          </a:p>
          <a:p>
            <a:pPr lvl="3"/>
            <a:r>
              <a:rPr lang="en-US" altLang="en-US" dirty="0"/>
              <a:t>By clean-up code in rethrowing universal catch-blocks (error-prone)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29931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1878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1878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/>
            <a:r>
              <a:rPr lang="en-US" altLang="en-US" dirty="0"/>
              <a:t>Exceptions are "jumps"</a:t>
            </a:r>
            <a:endParaRPr lang="cs-CZ" altLang="en-US" dirty="0"/>
          </a:p>
          <a:p>
            <a:pPr lvl="2"/>
            <a:r>
              <a:rPr lang="cs-CZ" altLang="en-US" dirty="0"/>
              <a:t>Start: </a:t>
            </a:r>
            <a:r>
              <a:rPr lang="cs-CZ" altLang="en-US" dirty="0">
                <a:solidFill>
                  <a:schemeClr val="accent1"/>
                </a:solidFill>
              </a:rPr>
              <a:t>throw</a:t>
            </a:r>
            <a:r>
              <a:rPr lang="en-US" altLang="en-US" dirty="0"/>
              <a:t> statement</a:t>
            </a:r>
            <a:endParaRPr lang="cs-CZ" altLang="en-US" dirty="0"/>
          </a:p>
          <a:p>
            <a:pPr lvl="2"/>
            <a:r>
              <a:rPr lang="en-US" altLang="en-US" dirty="0"/>
              <a:t>Destination</a:t>
            </a:r>
            <a:r>
              <a:rPr lang="cs-CZ" altLang="en-US" dirty="0"/>
              <a:t>: </a:t>
            </a:r>
            <a:r>
              <a:rPr lang="cs-CZ" altLang="en-US" dirty="0">
                <a:solidFill>
                  <a:schemeClr val="accent1"/>
                </a:solidFill>
              </a:rPr>
              <a:t>try-catch </a:t>
            </a:r>
            <a:r>
              <a:rPr lang="cs-CZ" altLang="en-US" dirty="0"/>
              <a:t>blo</a:t>
            </a:r>
            <a:r>
              <a:rPr lang="en-US" altLang="en-US" dirty="0"/>
              <a:t>c</a:t>
            </a:r>
            <a:r>
              <a:rPr lang="cs-CZ" altLang="en-US" dirty="0"/>
              <a:t>k</a:t>
            </a:r>
          </a:p>
          <a:p>
            <a:pPr lvl="3"/>
            <a:r>
              <a:rPr lang="en-US" altLang="en-US" dirty="0"/>
              <a:t>Determined at run time</a:t>
            </a:r>
          </a:p>
          <a:p>
            <a:pPr lvl="2"/>
            <a:r>
              <a:rPr lang="en-US" altLang="en-US" dirty="0"/>
              <a:t>The jump may exit a procedure</a:t>
            </a:r>
            <a:endParaRPr lang="cs-CZ" altLang="en-US" dirty="0"/>
          </a:p>
          <a:p>
            <a:pPr lvl="3"/>
            <a:r>
              <a:rPr lang="en-US" altLang="en-US" dirty="0"/>
              <a:t>Local variables will be properly destructed by destructors</a:t>
            </a:r>
            <a:endParaRPr lang="cs-CZ" altLang="en-US" dirty="0"/>
          </a:p>
          <a:p>
            <a:pPr lvl="2"/>
            <a:r>
              <a:rPr lang="en-US" altLang="en-US" dirty="0"/>
              <a:t>Besides jumping, a value is passed</a:t>
            </a:r>
          </a:p>
          <a:p>
            <a:pPr lvl="3"/>
            <a:r>
              <a:rPr lang="en-US" altLang="en-US" dirty="0"/>
              <a:t>The type of the value determines the destination</a:t>
            </a:r>
            <a:endParaRPr lang="cs-CZ" altLang="en-US" dirty="0"/>
          </a:p>
          <a:p>
            <a:pPr lvl="3"/>
            <a:r>
              <a:rPr lang="en-US" altLang="en-US" dirty="0"/>
              <a:t>Typically, special-purpose classes</a:t>
            </a:r>
            <a:endParaRPr lang="cs-CZ" altLang="en-US" dirty="0"/>
          </a:p>
          <a:p>
            <a:pPr lvl="3"/>
            <a:r>
              <a:rPr lang="en-US" altLang="en-US" dirty="0"/>
              <a:t>Catch-block matching can understand inheritance</a:t>
            </a:r>
          </a:p>
          <a:p>
            <a:endParaRPr lang="en-US" altLang="en-US" dirty="0"/>
          </a:p>
        </p:txBody>
      </p:sp>
      <p:sp>
        <p:nvSpPr>
          <p:cNvPr id="118789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lvl="4"/>
            <a:r>
              <a:rPr lang="en-US" altLang="en-US" dirty="0"/>
              <a:t>class </a:t>
            </a:r>
            <a:r>
              <a:rPr lang="en-US" altLang="en-US" dirty="0">
                <a:solidFill>
                  <a:schemeClr val="accent1"/>
                </a:solidFill>
              </a:rPr>
              <a:t>An</a:t>
            </a:r>
            <a:r>
              <a:rPr lang="cs-CZ" altLang="en-US" dirty="0">
                <a:solidFill>
                  <a:schemeClr val="accent1"/>
                </a:solidFill>
              </a:rPr>
              <a:t>yE</a:t>
            </a:r>
            <a:r>
              <a:rPr lang="en-US" altLang="en-US" dirty="0" err="1">
                <a:solidFill>
                  <a:schemeClr val="accent1"/>
                </a:solidFill>
              </a:rPr>
              <a:t>xception</a:t>
            </a:r>
            <a:r>
              <a:rPr lang="cs-CZ" altLang="en-US" dirty="0">
                <a:solidFill>
                  <a:schemeClr val="accent1"/>
                </a:solidFill>
              </a:rPr>
              <a:t> </a:t>
            </a:r>
            <a:r>
              <a:rPr lang="en-US" altLang="en-US" dirty="0"/>
              <a:t>{ /*...*/ };</a:t>
            </a:r>
            <a:endParaRPr lang="cs-CZ" altLang="en-US" dirty="0"/>
          </a:p>
          <a:p>
            <a:pPr lvl="4"/>
            <a:r>
              <a:rPr lang="cs-CZ" altLang="en-US" dirty="0"/>
              <a:t>class </a:t>
            </a:r>
            <a:r>
              <a:rPr lang="cs-CZ" altLang="en-US" dirty="0">
                <a:solidFill>
                  <a:schemeClr val="accent1"/>
                </a:solidFill>
              </a:rPr>
              <a:t>WrongException</a:t>
            </a:r>
            <a:r>
              <a:rPr lang="en-US" altLang="en-US" dirty="0">
                <a:solidFill>
                  <a:schemeClr val="accent1"/>
                </a:solidFill>
              </a:rPr>
              <a:t> </a:t>
            </a:r>
          </a:p>
          <a:p>
            <a:pPr lvl="4"/>
            <a:r>
              <a:rPr lang="en-US" altLang="en-US" dirty="0"/>
              <a:t>  : public </a:t>
            </a:r>
            <a:r>
              <a:rPr lang="en-US" altLang="en-US" dirty="0" err="1">
                <a:solidFill>
                  <a:schemeClr val="accent1"/>
                </a:solidFill>
              </a:rPr>
              <a:t>AnyException</a:t>
            </a:r>
            <a:r>
              <a:rPr lang="en-US" altLang="en-US" dirty="0"/>
              <a:t> { /*...*/ };</a:t>
            </a:r>
          </a:p>
          <a:p>
            <a:pPr lvl="4"/>
            <a:r>
              <a:rPr lang="cs-CZ" altLang="en-US" dirty="0"/>
              <a:t>class </a:t>
            </a:r>
            <a:r>
              <a:rPr lang="en-US" altLang="en-US" dirty="0">
                <a:solidFill>
                  <a:schemeClr val="accent1"/>
                </a:solidFill>
              </a:rPr>
              <a:t>Bad</a:t>
            </a:r>
            <a:r>
              <a:rPr lang="cs-CZ" altLang="en-US" dirty="0">
                <a:solidFill>
                  <a:schemeClr val="accent1"/>
                </a:solidFill>
              </a:rPr>
              <a:t>Exception</a:t>
            </a:r>
            <a:r>
              <a:rPr lang="en-US" altLang="en-US" dirty="0">
                <a:solidFill>
                  <a:schemeClr val="accent1"/>
                </a:solidFill>
              </a:rPr>
              <a:t> </a:t>
            </a:r>
          </a:p>
          <a:p>
            <a:pPr lvl="4"/>
            <a:r>
              <a:rPr lang="en-US" altLang="en-US" dirty="0"/>
              <a:t>  : public </a:t>
            </a:r>
            <a:r>
              <a:rPr lang="en-US" altLang="en-US" dirty="0" err="1">
                <a:solidFill>
                  <a:schemeClr val="accent1"/>
                </a:solidFill>
              </a:rPr>
              <a:t>AnyException</a:t>
            </a:r>
            <a:r>
              <a:rPr lang="en-US" altLang="en-US" dirty="0"/>
              <a:t> { /*...*/ };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void </a:t>
            </a:r>
            <a:r>
              <a:rPr lang="cs-CZ" altLang="en-US" dirty="0"/>
              <a:t>f</a:t>
            </a:r>
            <a:r>
              <a:rPr lang="en-US" altLang="en-US" dirty="0"/>
              <a:t>()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if ( something == wrong )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>
                <a:solidFill>
                  <a:schemeClr val="accent1"/>
                </a:solidFill>
              </a:rPr>
              <a:t>throw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chemeClr val="accent1"/>
                </a:solidFill>
              </a:rPr>
              <a:t>WrongException</a:t>
            </a:r>
            <a:r>
              <a:rPr lang="en-US" altLang="en-US" dirty="0"/>
              <a:t>( </a:t>
            </a:r>
            <a:r>
              <a:rPr lang="cs-CZ" altLang="en-US" dirty="0"/>
              <a:t>something</a:t>
            </a:r>
            <a:r>
              <a:rPr lang="en-US" altLang="en-US" dirty="0"/>
              <a:t>);</a:t>
            </a:r>
            <a:endParaRPr lang="cs-CZ" altLang="en-US" dirty="0"/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std</a:t>
            </a:r>
            <a:r>
              <a:rPr lang="en-US" altLang="en-US" dirty="0"/>
              <a:t>::string locvar1;</a:t>
            </a:r>
          </a:p>
          <a:p>
            <a:pPr lvl="4"/>
            <a:r>
              <a:rPr lang="en-US" altLang="en-US" dirty="0"/>
              <a:t>  if ( anything != good )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>
                <a:solidFill>
                  <a:schemeClr val="accent1"/>
                </a:solidFill>
              </a:rPr>
              <a:t>throw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chemeClr val="accent1"/>
                </a:solidFill>
              </a:rPr>
              <a:t>BadException</a:t>
            </a:r>
            <a:r>
              <a:rPr lang="en-US" altLang="en-US" dirty="0"/>
              <a:t>( anything);</a:t>
            </a:r>
            <a:endParaRPr lang="cs-CZ" altLang="en-US" dirty="0"/>
          </a:p>
          <a:p>
            <a:pPr lvl="4"/>
            <a:r>
              <a:rPr lang="en-US" altLang="en-US" dirty="0"/>
              <a:t>}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void g()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>
                <a:solidFill>
                  <a:schemeClr val="accent1"/>
                </a:solidFill>
              </a:rPr>
              <a:t>try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ofstream</a:t>
            </a:r>
            <a:r>
              <a:rPr lang="en-US" altLang="en-US" dirty="0"/>
              <a:t> locvar2;</a:t>
            </a:r>
          </a:p>
          <a:p>
            <a:pPr lvl="4"/>
            <a:r>
              <a:rPr lang="en-US" altLang="en-US" dirty="0"/>
              <a:t>    f();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>
                <a:solidFill>
                  <a:schemeClr val="accent1"/>
                </a:solidFill>
              </a:rPr>
              <a:t>catch</a:t>
            </a:r>
            <a:r>
              <a:rPr lang="en-US" altLang="en-US" dirty="0"/>
              <a:t> ( </a:t>
            </a:r>
            <a:r>
              <a:rPr lang="cs-CZ" altLang="en-US" dirty="0"/>
              <a:t>const </a:t>
            </a:r>
            <a:r>
              <a:rPr lang="en-US" altLang="en-US" dirty="0" err="1">
                <a:solidFill>
                  <a:schemeClr val="accent1"/>
                </a:solidFill>
              </a:rPr>
              <a:t>AnyException</a:t>
            </a:r>
            <a:r>
              <a:rPr lang="en-US" altLang="en-US" dirty="0"/>
              <a:t> &amp; e1 ) {</a:t>
            </a:r>
          </a:p>
          <a:p>
            <a:pPr lvl="4"/>
            <a:r>
              <a:rPr lang="en-US" altLang="en-US" dirty="0"/>
              <a:t>    /*...*/</a:t>
            </a:r>
            <a:endParaRPr lang="cs-CZ" altLang="en-US" dirty="0"/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}</a:t>
            </a:r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9103293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2"/>
            <a:r>
              <a:rPr lang="en-US" altLang="en-US" dirty="0"/>
              <a:t>The damaged parts must be restored or safely disposed of</a:t>
            </a:r>
          </a:p>
          <a:p>
            <a:pPr lvl="3"/>
            <a:r>
              <a:rPr lang="en-US" altLang="en-US" dirty="0"/>
              <a:t>By clean-up code in rethrowing universal catch-blocks (error-prone)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some_mutex.</a:t>
            </a:r>
            <a:r>
              <a:rPr lang="en-US" altLang="en-US" dirty="0" err="1">
                <a:solidFill>
                  <a:srgbClr val="FF0000"/>
                </a:solidFill>
              </a:rPr>
              <a:t>lock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  try {</a:t>
            </a:r>
          </a:p>
          <a:p>
            <a:pPr lvl="4"/>
            <a:r>
              <a:rPr lang="en-US" altLang="en-US" dirty="0"/>
              <a:t>      auto reply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} </a:t>
            </a:r>
            <a:r>
              <a:rPr lang="en-US" altLang="en-US" dirty="0">
                <a:solidFill>
                  <a:srgbClr val="FF0000"/>
                </a:solidFill>
              </a:rPr>
              <a:t>catch (...) {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  </a:t>
            </a:r>
            <a:r>
              <a:rPr lang="en-US" altLang="en-US" dirty="0" err="1">
                <a:solidFill>
                  <a:srgbClr val="FF0000"/>
                </a:solidFill>
              </a:rPr>
              <a:t>some_mutex.unlock</a:t>
            </a:r>
            <a:r>
              <a:rPr lang="en-US" altLang="en-US" dirty="0">
                <a:solidFill>
                  <a:srgbClr val="FF0000"/>
                </a:solidFill>
              </a:rPr>
              <a:t>();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  throw;</a:t>
            </a:r>
          </a:p>
          <a:p>
            <a:pPr lvl="4"/>
            <a:r>
              <a:rPr lang="en-US" altLang="en-US" dirty="0">
                <a:solidFill>
                  <a:srgbClr val="FF0000"/>
                </a:solidFill>
              </a:rPr>
              <a:t>    }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some_mutex.</a:t>
            </a:r>
            <a:r>
              <a:rPr lang="en-US" altLang="en-US" dirty="0" err="1">
                <a:solidFill>
                  <a:srgbClr val="FF0000"/>
                </a:solidFill>
              </a:rPr>
              <a:t>unlock</a:t>
            </a:r>
            <a:r>
              <a:rPr lang="en-US" altLang="en-US" dirty="0"/>
              <a:t>();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(reply);</a:t>
            </a:r>
          </a:p>
          <a:p>
            <a:pPr lvl="4"/>
            <a:r>
              <a:rPr lang="en-US" altLang="en-US" dirty="0"/>
              <a:t>  } catch (const std::exception &amp; e) {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  <a:p>
            <a:pPr lvl="3"/>
            <a:r>
              <a:rPr lang="en-US" altLang="en-US" dirty="0"/>
              <a:t>By their destructors during stack-unwinding (preferred)</a:t>
            </a:r>
          </a:p>
          <a:p>
            <a:pPr lvl="3"/>
            <a:r>
              <a:rPr lang="en-US" altLang="en-US" dirty="0"/>
              <a:t>Called </a:t>
            </a:r>
            <a:r>
              <a:rPr lang="en-US" altLang="en-US" i="1" dirty="0"/>
              <a:t>RAII (Resource Acquisition Is Initialization)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reply_data</a:t>
            </a:r>
            <a:r>
              <a:rPr lang="en-US" altLang="en-US" dirty="0"/>
              <a:t> reply;</a:t>
            </a:r>
          </a:p>
          <a:p>
            <a:pPr lvl="4"/>
            <a:r>
              <a:rPr lang="en-US" altLang="en-US" dirty="0"/>
              <a:t>    { </a:t>
            </a:r>
            <a:r>
              <a:rPr lang="en-US" altLang="en-US" dirty="0">
                <a:solidFill>
                  <a:srgbClr val="FF0000"/>
                </a:solidFill>
              </a:rPr>
              <a:t>std::</a:t>
            </a:r>
            <a:r>
              <a:rPr lang="en-US" altLang="en-US" dirty="0" err="1">
                <a:solidFill>
                  <a:srgbClr val="FF0000"/>
                </a:solidFill>
              </a:rPr>
              <a:t>lock_guard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g(</a:t>
            </a:r>
            <a:r>
              <a:rPr lang="en-US" altLang="en-US" dirty="0" err="1"/>
              <a:t>some_mutex</a:t>
            </a:r>
            <a:r>
              <a:rPr lang="en-US" altLang="en-US" dirty="0"/>
              <a:t>);	// [C++17] template deduction required</a:t>
            </a:r>
          </a:p>
          <a:p>
            <a:pPr lvl="4"/>
            <a:r>
              <a:rPr lang="en-US" altLang="en-US" dirty="0"/>
              <a:t>      reply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}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(reply);</a:t>
            </a:r>
          </a:p>
          <a:p>
            <a:pPr lvl="4"/>
            <a:r>
              <a:rPr lang="en-US" altLang="en-US" dirty="0"/>
              <a:t>  } catch (const std::exception &amp; e) {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11720867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Programming with exceptions – basic rules</a:t>
            </a:r>
            <a:endParaRPr lang="cs-CZ" altLang="en-US" dirty="0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3"/>
            <a:r>
              <a:rPr lang="en-US" altLang="en-US" dirty="0"/>
              <a:t>RAII may require additional exactly positioned blocks in code</a:t>
            </a:r>
          </a:p>
          <a:p>
            <a:pPr lvl="3"/>
            <a:r>
              <a:rPr lang="en-US" altLang="en-US" dirty="0"/>
              <a:t>These may interfere with the scope of other declarations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reply_data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;</a:t>
            </a:r>
          </a:p>
          <a:p>
            <a:pPr lvl="4"/>
            <a:r>
              <a:rPr lang="en-US" altLang="en-US" dirty="0"/>
              <a:t>    { </a:t>
            </a:r>
            <a:r>
              <a:rPr lang="en-US" altLang="en-US" dirty="0">
                <a:solidFill>
                  <a:srgbClr val="FF0000"/>
                </a:solidFill>
              </a:rPr>
              <a:t>std::</a:t>
            </a:r>
            <a:r>
              <a:rPr lang="en-US" altLang="en-US" dirty="0" err="1">
                <a:solidFill>
                  <a:srgbClr val="FF0000"/>
                </a:solidFill>
              </a:rPr>
              <a:t>lock_guard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g(</a:t>
            </a:r>
            <a:r>
              <a:rPr lang="en-US" altLang="en-US" dirty="0" err="1"/>
              <a:t>some_mutex</a:t>
            </a:r>
            <a:r>
              <a:rPr lang="en-US" altLang="en-US" dirty="0"/>
              <a:t>);	</a:t>
            </a:r>
          </a:p>
          <a:p>
            <a:pPr lvl="4"/>
            <a:r>
              <a:rPr lang="en-US" altLang="en-US" dirty="0"/>
              <a:t>      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}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  } catch (const std::exception &amp; e) {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  <a:p>
            <a:pPr lvl="3"/>
            <a:r>
              <a:rPr lang="en-US" altLang="en-US" dirty="0"/>
              <a:t>May be solved using std::optional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>
                <a:solidFill>
                  <a:srgbClr val="FF0000"/>
                </a:solidFill>
              </a:rPr>
              <a:t>std::optional&lt; std::</a:t>
            </a:r>
            <a:r>
              <a:rPr lang="en-US" altLang="en-US" dirty="0" err="1">
                <a:solidFill>
                  <a:srgbClr val="FF0000"/>
                </a:solidFill>
              </a:rPr>
              <a:t>lock_guard</a:t>
            </a:r>
            <a:r>
              <a:rPr lang="en-US" altLang="en-US" dirty="0">
                <a:solidFill>
                  <a:srgbClr val="FF0000"/>
                </a:solidFill>
              </a:rPr>
              <a:t>&lt; std::mutex&gt;&gt; </a:t>
            </a:r>
            <a:r>
              <a:rPr lang="en-US" altLang="en-US" dirty="0"/>
              <a:t>g(</a:t>
            </a:r>
            <a:r>
              <a:rPr lang="en-US" altLang="en-US" dirty="0" err="1"/>
              <a:t>some_mutex</a:t>
            </a:r>
            <a:r>
              <a:rPr lang="en-US" altLang="en-US" dirty="0"/>
              <a:t>);	</a:t>
            </a:r>
          </a:p>
          <a:p>
            <a:pPr lvl="4"/>
            <a:r>
              <a:rPr lang="en-US" altLang="en-US" dirty="0"/>
              <a:t>    auto 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 = </a:t>
            </a:r>
            <a:r>
              <a:rPr lang="en-US" altLang="en-US" dirty="0" err="1"/>
              <a:t>perform_request</a:t>
            </a:r>
            <a:r>
              <a:rPr lang="en-US" altLang="en-US" dirty="0"/>
              <a:t>( req);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g.</a:t>
            </a:r>
            <a:r>
              <a:rPr lang="en-US" altLang="en-US" dirty="0" err="1">
                <a:solidFill>
                  <a:srgbClr val="FF0000"/>
                </a:solidFill>
              </a:rPr>
              <a:t>reset</a:t>
            </a:r>
            <a:r>
              <a:rPr lang="en-US" altLang="en-US" dirty="0"/>
              <a:t>();	// destructs the </a:t>
            </a:r>
            <a:r>
              <a:rPr lang="en-US" altLang="en-US" dirty="0" err="1"/>
              <a:t>lock_guard</a:t>
            </a:r>
            <a:r>
              <a:rPr lang="en-US" altLang="en-US" dirty="0"/>
              <a:t> inside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</a:t>
            </a:r>
            <a:r>
              <a:rPr lang="en-US" altLang="en-US" dirty="0">
                <a:solidFill>
                  <a:srgbClr val="FF0000"/>
                </a:solidFill>
              </a:rPr>
              <a:t>reply</a:t>
            </a:r>
            <a:r>
              <a:rPr lang="en-US" altLang="en-US" dirty="0"/>
              <a:t>);</a:t>
            </a:r>
          </a:p>
          <a:p>
            <a:pPr lvl="4"/>
            <a:r>
              <a:rPr lang="en-US" altLang="en-US" dirty="0"/>
              <a:t>  } catch (const std::exception &amp; e) { 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socket.send_reply</a:t>
            </a:r>
            <a:r>
              <a:rPr lang="en-US" altLang="en-US" dirty="0"/>
              <a:t>(500, </a:t>
            </a:r>
            <a:r>
              <a:rPr lang="en-US" altLang="en-US" dirty="0" err="1"/>
              <a:t>e.what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107209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33124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An </a:t>
            </a:r>
            <a:r>
              <a:rPr lang="en-US" altLang="en-US" b="1" dirty="0"/>
              <a:t>incorrectly</a:t>
            </a:r>
            <a:r>
              <a:rPr lang="en-US" altLang="en-US" dirty="0"/>
              <a:t> implemented copy assignment</a:t>
            </a:r>
          </a:p>
          <a:p>
            <a:pPr lvl="4"/>
            <a:r>
              <a:rPr lang="cs-CZ" altLang="en-US" dirty="0"/>
              <a:t>T </a:t>
            </a:r>
            <a:r>
              <a:rPr lang="en-US" altLang="en-US" dirty="0"/>
              <a:t>&amp; operator=( </a:t>
            </a:r>
            <a:r>
              <a:rPr lang="en-US" altLang="en-US" dirty="0" err="1"/>
              <a:t>const</a:t>
            </a:r>
            <a:r>
              <a:rPr lang="en-US" altLang="en-US" dirty="0"/>
              <a:t> T &amp; b)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if ( this != &amp; b )</a:t>
            </a:r>
          </a:p>
          <a:p>
            <a:pPr lvl="4"/>
            <a:r>
              <a:rPr lang="en-US" altLang="en-US" dirty="0"/>
              <a:t>  {</a:t>
            </a:r>
          </a:p>
          <a:p>
            <a:pPr lvl="4"/>
            <a:r>
              <a:rPr lang="en-US" altLang="en-US" dirty="0"/>
              <a:t>    delete body_;</a:t>
            </a:r>
          </a:p>
          <a:p>
            <a:pPr lvl="4"/>
            <a:r>
              <a:rPr lang="en-US" altLang="en-US" dirty="0"/>
              <a:t>    body_ = new </a:t>
            </a:r>
            <a:r>
              <a:rPr lang="en-US" altLang="en-US" dirty="0" err="1"/>
              <a:t>TBody</a:t>
            </a:r>
            <a:r>
              <a:rPr lang="en-US" altLang="en-US" dirty="0"/>
              <a:t>( </a:t>
            </a:r>
            <a:r>
              <a:rPr lang="en-US" altLang="en-US" dirty="0" err="1"/>
              <a:t>b.length</a:t>
            </a:r>
            <a:r>
              <a:rPr lang="en-US" altLang="en-US" dirty="0"/>
              <a:t>());</a:t>
            </a:r>
          </a:p>
          <a:p>
            <a:pPr lvl="4"/>
            <a:r>
              <a:rPr lang="en-US" altLang="en-US" dirty="0"/>
              <a:t>    copy( * body_, * </a:t>
            </a:r>
            <a:r>
              <a:rPr lang="en-US" altLang="en-US" dirty="0" err="1"/>
              <a:t>b.body</a:t>
            </a:r>
            <a:r>
              <a:rPr lang="en-US" altLang="en-US" dirty="0"/>
              <a:t>_);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return * this;</a:t>
            </a:r>
          </a:p>
          <a:p>
            <a:pPr lvl="4"/>
            <a:r>
              <a:rPr lang="en-US" altLang="en-US" dirty="0"/>
              <a:t>}</a:t>
            </a:r>
          </a:p>
          <a:p>
            <a:pPr lvl="1"/>
            <a:r>
              <a:rPr lang="en-US" altLang="en-US" dirty="0"/>
              <a:t>Produces invalid object when </a:t>
            </a:r>
            <a:r>
              <a:rPr lang="en-US" altLang="en-US" dirty="0" err="1"/>
              <a:t>TBody</a:t>
            </a:r>
            <a:r>
              <a:rPr lang="en-US" altLang="en-US" dirty="0"/>
              <a:t> constructor throws</a:t>
            </a:r>
          </a:p>
          <a:p>
            <a:pPr lvl="1"/>
            <a:r>
              <a:rPr lang="en-US" altLang="en-US" dirty="0"/>
              <a:t>Requires testing for this==&amp;b</a:t>
            </a:r>
          </a:p>
        </p:txBody>
      </p:sp>
      <p:sp>
        <p:nvSpPr>
          <p:cNvPr id="133125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Exception-safe implementation</a:t>
            </a:r>
          </a:p>
          <a:p>
            <a:pPr lvl="4"/>
            <a:r>
              <a:rPr lang="cs-CZ" altLang="en-US" dirty="0"/>
              <a:t>T </a:t>
            </a:r>
            <a:r>
              <a:rPr lang="en-US" altLang="en-US" dirty="0"/>
              <a:t>&amp; operator=( </a:t>
            </a:r>
            <a:r>
              <a:rPr lang="en-US" altLang="en-US" dirty="0" err="1"/>
              <a:t>const</a:t>
            </a:r>
            <a:r>
              <a:rPr lang="en-US" altLang="en-US" dirty="0"/>
              <a:t> T &amp; b)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T </a:t>
            </a:r>
            <a:r>
              <a:rPr lang="en-US" altLang="en-US" dirty="0" err="1"/>
              <a:t>tmp</a:t>
            </a:r>
            <a:r>
              <a:rPr lang="en-US" altLang="en-US" dirty="0"/>
              <a:t>(b);</a:t>
            </a:r>
          </a:p>
          <a:p>
            <a:pPr lvl="4"/>
            <a:r>
              <a:rPr lang="en-US" altLang="en-US" dirty="0"/>
              <a:t>  operator=(</a:t>
            </a:r>
            <a:r>
              <a:rPr lang="en-US" altLang="en-US" dirty="0" err="1"/>
              <a:t>std</a:t>
            </a:r>
            <a:r>
              <a:rPr lang="en-US" altLang="en-US" dirty="0"/>
              <a:t>::move(</a:t>
            </a:r>
            <a:r>
              <a:rPr lang="en-US" altLang="en-US" dirty="0" err="1"/>
              <a:t>tmp</a:t>
            </a:r>
            <a:r>
              <a:rPr lang="en-US" altLang="en-US" dirty="0"/>
              <a:t>));</a:t>
            </a:r>
          </a:p>
          <a:p>
            <a:pPr lvl="4"/>
            <a:r>
              <a:rPr lang="en-US" altLang="en-US" dirty="0"/>
              <a:t>  return * this;</a:t>
            </a:r>
          </a:p>
          <a:p>
            <a:pPr lvl="4"/>
            <a:r>
              <a:rPr lang="en-US" altLang="en-US" dirty="0"/>
              <a:t>}</a:t>
            </a:r>
          </a:p>
          <a:p>
            <a:pPr lvl="1"/>
            <a:r>
              <a:rPr lang="en-US" altLang="en-US" dirty="0"/>
              <a:t>Can reuse code already implemented in the copy constructor and the move assignment</a:t>
            </a:r>
          </a:p>
          <a:p>
            <a:pPr lvl="1"/>
            <a:r>
              <a:rPr lang="en-US" altLang="en-US" dirty="0"/>
              <a:t>Correct also for this==&amp;b</a:t>
            </a:r>
          </a:p>
          <a:p>
            <a:pPr lvl="2"/>
            <a:r>
              <a:rPr lang="en-US" altLang="en-US" dirty="0"/>
              <a:t>although ineffective</a:t>
            </a:r>
          </a:p>
        </p:txBody>
      </p:sp>
      <p:sp>
        <p:nvSpPr>
          <p:cNvPr id="13312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Exception-safe programming</a:t>
            </a: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1355277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42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Exception-safe programming</a:t>
            </a:r>
            <a:endParaRPr lang="cs-CZ" altLang="en-US" noProof="1"/>
          </a:p>
        </p:txBody>
      </p:sp>
      <p:sp>
        <p:nvSpPr>
          <p:cNvPr id="14234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2" eaLnBrk="1" hangingPunct="1"/>
            <a:endParaRPr lang="en-US" altLang="en-US" dirty="0"/>
          </a:p>
          <a:p>
            <a:pPr lvl="1"/>
            <a:r>
              <a:rPr lang="cs-CZ" altLang="en-US" b="1" i="1" dirty="0"/>
              <a:t>(Weak) exception safety</a:t>
            </a:r>
          </a:p>
          <a:p>
            <a:pPr lvl="2"/>
            <a:r>
              <a:rPr lang="cs-CZ" altLang="en-US" dirty="0"/>
              <a:t>Funkce (operátor, konstruktor) je </a:t>
            </a:r>
            <a:r>
              <a:rPr lang="cs-CZ" altLang="en-US" i="1" dirty="0"/>
              <a:t>(slabě) bezpečná</a:t>
            </a:r>
            <a:r>
              <a:rPr lang="cs-CZ" altLang="en-US" dirty="0"/>
              <a:t>, pokud i v případě výjimky zanechá veškerá data v konzistentním stavu</a:t>
            </a:r>
          </a:p>
          <a:p>
            <a:pPr lvl="2"/>
            <a:r>
              <a:rPr lang="cs-CZ" altLang="en-US" dirty="0"/>
              <a:t>Konzistentní stav znamená zejména:</a:t>
            </a:r>
          </a:p>
          <a:p>
            <a:pPr lvl="3"/>
            <a:r>
              <a:rPr lang="cs-CZ" altLang="en-US" dirty="0"/>
              <a:t>Nedostupná data byla korektně destruována a odalokována</a:t>
            </a:r>
          </a:p>
          <a:p>
            <a:pPr lvl="3"/>
            <a:r>
              <a:rPr lang="cs-CZ" altLang="en-US" dirty="0"/>
              <a:t>Ukazatele nemíří na odalokovaná data</a:t>
            </a:r>
          </a:p>
          <a:p>
            <a:pPr lvl="3"/>
            <a:r>
              <a:rPr lang="cs-CZ" altLang="en-US" dirty="0"/>
              <a:t>Platí další invarianty dané logikou aplikace</a:t>
            </a:r>
          </a:p>
          <a:p>
            <a:pPr lvl="2"/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18345487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43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Exception-safe programming</a:t>
            </a:r>
            <a:endParaRPr lang="cs-CZ" altLang="en-US" noProof="1"/>
          </a:p>
        </p:txBody>
      </p:sp>
      <p:sp>
        <p:nvSpPr>
          <p:cNvPr id="143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2" eaLnBrk="1" hangingPunct="1"/>
            <a:endParaRPr lang="en-US" altLang="en-US" dirty="0"/>
          </a:p>
          <a:p>
            <a:pPr lvl="1"/>
            <a:r>
              <a:rPr lang="cs-CZ" altLang="en-US" b="1" i="1" dirty="0"/>
              <a:t>(Weak) exception safety</a:t>
            </a:r>
          </a:p>
          <a:p>
            <a:pPr lvl="2"/>
            <a:r>
              <a:rPr lang="cs-CZ" altLang="en-US" dirty="0"/>
              <a:t>Funkce (operátor, konstruktor) je </a:t>
            </a:r>
            <a:r>
              <a:rPr lang="cs-CZ" altLang="en-US" i="1" dirty="0"/>
              <a:t>(slabě) bezpečná</a:t>
            </a:r>
            <a:r>
              <a:rPr lang="cs-CZ" altLang="en-US" dirty="0"/>
              <a:t>, pokud i v případě výjimky zanechá veškerá data v konzistentním stavu</a:t>
            </a:r>
          </a:p>
          <a:p>
            <a:pPr lvl="2"/>
            <a:r>
              <a:rPr lang="cs-CZ" altLang="en-US" dirty="0"/>
              <a:t>Konzistentní stav znamená zejména:</a:t>
            </a:r>
          </a:p>
          <a:p>
            <a:pPr lvl="3"/>
            <a:r>
              <a:rPr lang="cs-CZ" altLang="en-US" dirty="0"/>
              <a:t>Nedostupná data byla korektně destruována a odalokována</a:t>
            </a:r>
          </a:p>
          <a:p>
            <a:pPr lvl="3"/>
            <a:r>
              <a:rPr lang="cs-CZ" altLang="en-US" dirty="0"/>
              <a:t>Ukazatele nemíří na odalokovaná data</a:t>
            </a:r>
          </a:p>
          <a:p>
            <a:pPr lvl="3"/>
            <a:r>
              <a:rPr lang="cs-CZ" altLang="en-US" dirty="0"/>
              <a:t>Platí další invarianty dané logikou aplikace</a:t>
            </a:r>
          </a:p>
          <a:p>
            <a:pPr lvl="3" eaLnBrk="1" hangingPunct="1"/>
            <a:endParaRPr lang="cs-CZ" altLang="en-US" dirty="0"/>
          </a:p>
          <a:p>
            <a:pPr lvl="1"/>
            <a:r>
              <a:rPr lang="cs-CZ" altLang="en-US" b="1" i="1" dirty="0"/>
              <a:t>Strong exception safety</a:t>
            </a:r>
          </a:p>
          <a:p>
            <a:pPr lvl="2"/>
            <a:r>
              <a:rPr lang="cs-CZ" altLang="en-US" dirty="0"/>
              <a:t>Funkce je </a:t>
            </a:r>
            <a:r>
              <a:rPr lang="cs-CZ" altLang="en-US" i="1" dirty="0"/>
              <a:t>silně bezpečná</a:t>
            </a:r>
            <a:r>
              <a:rPr lang="cs-CZ" altLang="en-US" dirty="0"/>
              <a:t>, pokud v případě, že skončí vyvoláním výjimky, zanechá data ve stejném (</a:t>
            </a:r>
            <a:r>
              <a:rPr lang="cs-CZ" altLang="en-US" i="1" dirty="0"/>
              <a:t>pozorovatelném</a:t>
            </a:r>
            <a:r>
              <a:rPr lang="cs-CZ" altLang="en-US" dirty="0"/>
              <a:t>) stavu, ve kterém byla při jejím vyvolání</a:t>
            </a:r>
            <a:endParaRPr lang="en-US" altLang="en-US" dirty="0"/>
          </a:p>
          <a:p>
            <a:pPr lvl="2"/>
            <a:r>
              <a:rPr lang="en-US" altLang="en-US" i="1" dirty="0"/>
              <a:t>Observable state</a:t>
            </a:r>
            <a:r>
              <a:rPr lang="en-US" altLang="en-US" dirty="0"/>
              <a:t> - </a:t>
            </a:r>
            <a:r>
              <a:rPr lang="cs-CZ" altLang="en-US" dirty="0"/>
              <a:t>chování veřejných metod</a:t>
            </a:r>
          </a:p>
          <a:p>
            <a:pPr lvl="2"/>
            <a:r>
              <a:rPr lang="cs-CZ" altLang="en-US" dirty="0"/>
              <a:t>Nazýváno též "</a:t>
            </a:r>
            <a:r>
              <a:rPr lang="cs-CZ" altLang="en-US" b="1" i="1" dirty="0"/>
              <a:t>Commit-or-rollback semantics</a:t>
            </a:r>
            <a:r>
              <a:rPr lang="cs-CZ" altLang="en-US" dirty="0"/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6280267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443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cs-CZ" altLang="en-US"/>
              <a:t>Exception-safe programming</a:t>
            </a:r>
            <a:endParaRPr lang="cs-CZ" altLang="en-US" noProof="1"/>
          </a:p>
        </p:txBody>
      </p:sp>
      <p:sp>
        <p:nvSpPr>
          <p:cNvPr id="144388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71950" y="458967"/>
            <a:ext cx="9000100" cy="5940066"/>
          </a:xfrm>
        </p:spPr>
        <p:txBody>
          <a:bodyPr/>
          <a:lstStyle/>
          <a:p>
            <a:pPr lvl="1"/>
            <a:r>
              <a:rPr lang="cs-CZ" altLang="en-US" dirty="0"/>
              <a:t>(Weak) exception safety</a:t>
            </a:r>
          </a:p>
          <a:p>
            <a:pPr lvl="2"/>
            <a:r>
              <a:rPr lang="cs-CZ" altLang="en-US" dirty="0"/>
              <a:t>Tohoto stupně bezpečnosti lze většinou dosáhnout</a:t>
            </a:r>
          </a:p>
          <a:p>
            <a:pPr lvl="2"/>
            <a:r>
              <a:rPr lang="cs-CZ" altLang="en-US" dirty="0"/>
              <a:t>Stačí vhodně definovat nějaký konzistentní stav, kterého lze vždy dosáhnout, a ošetřit pomocí něj všechny výjimky</a:t>
            </a:r>
          </a:p>
          <a:p>
            <a:pPr lvl="3"/>
            <a:r>
              <a:rPr lang="cs-CZ" altLang="en-US" dirty="0"/>
              <a:t>Konzistentním stavem může být třeba nulovost všech položek</a:t>
            </a:r>
          </a:p>
          <a:p>
            <a:pPr lvl="3"/>
            <a:r>
              <a:rPr lang="cs-CZ" altLang="en-US" dirty="0"/>
              <a:t>Je nutné upravit všechny funkce tak, aby je tento konzistentní stav nepřekvapil (mohou na něj ale reagovat výjimkou)</a:t>
            </a:r>
          </a:p>
          <a:p>
            <a:pPr lvl="1"/>
            <a:endParaRPr lang="cs-CZ" altLang="en-US" dirty="0"/>
          </a:p>
          <a:p>
            <a:pPr lvl="1"/>
            <a:r>
              <a:rPr lang="cs-CZ" altLang="en-US" dirty="0"/>
              <a:t>Strong exception safety</a:t>
            </a:r>
          </a:p>
          <a:p>
            <a:pPr lvl="2"/>
            <a:r>
              <a:rPr lang="cs-CZ" altLang="en-US" dirty="0"/>
              <a:t>Silné bezpečnosti nemusí jít vůbec dosáhnout, pokud je rozhraní funkce navrženo špatně</a:t>
            </a:r>
          </a:p>
          <a:p>
            <a:pPr lvl="2"/>
            <a:r>
              <a:rPr lang="cs-CZ" altLang="en-US" dirty="0"/>
              <a:t>Obvykle jsou problémy s funkcemi s dvojím efektem</a:t>
            </a:r>
          </a:p>
          <a:p>
            <a:pPr lvl="3"/>
            <a:r>
              <a:rPr lang="cs-CZ" altLang="en-US" dirty="0"/>
              <a:t>Příklad: funkce pop vracející odebranou hodnotu</a:t>
            </a:r>
          </a:p>
        </p:txBody>
      </p:sp>
    </p:spTree>
    <p:extLst>
      <p:ext uri="{BB962C8B-B14F-4D97-AF65-F5344CB8AC3E}">
        <p14:creationId xmlns:p14="http://schemas.microsoft.com/office/powerpoint/2010/main" val="37321335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443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cs-CZ" altLang="en-US"/>
              <a:t>Exception-safe programming</a:t>
            </a:r>
            <a:endParaRPr lang="cs-CZ" altLang="en-US" noProof="1"/>
          </a:p>
        </p:txBody>
      </p:sp>
      <p:sp>
        <p:nvSpPr>
          <p:cNvPr id="144388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71950" y="458967"/>
            <a:ext cx="9000100" cy="5940066"/>
          </a:xfrm>
        </p:spPr>
        <p:txBody>
          <a:bodyPr/>
          <a:lstStyle/>
          <a:p>
            <a:pPr lvl="1"/>
            <a:r>
              <a:rPr lang="en-US" altLang="en-US" dirty="0"/>
              <a:t>Standard library is designed to be strongly exception-safe, if</a:t>
            </a:r>
            <a:endParaRPr lang="cs-CZ" altLang="en-US" dirty="0"/>
          </a:p>
          <a:p>
            <a:pPr lvl="2"/>
            <a:r>
              <a:rPr lang="en-US" altLang="en-US" dirty="0"/>
              <a:t>the user-supplied types/functions are strongly exception-safe</a:t>
            </a:r>
          </a:p>
          <a:p>
            <a:pPr lvl="2"/>
            <a:r>
              <a:rPr lang="en-US" altLang="en-US" dirty="0"/>
              <a:t>some additional conditions hold</a:t>
            </a:r>
            <a:endParaRPr lang="cs-CZ" altLang="en-US" dirty="0"/>
          </a:p>
          <a:p>
            <a:pPr lvl="2"/>
            <a:r>
              <a:rPr lang="en-US" altLang="en-US" dirty="0"/>
              <a:t>Example: std::vector::insert</a:t>
            </a:r>
          </a:p>
          <a:p>
            <a:pPr lvl="3"/>
            <a:r>
              <a:rPr lang="en-US" altLang="en-US" i="1" dirty="0"/>
              <a:t>If an exception is thrown when inserting a single element at the end, and T is </a:t>
            </a:r>
            <a:r>
              <a:rPr lang="en-US" altLang="en-US" i="1" dirty="0" err="1"/>
              <a:t>CopyInsertable</a:t>
            </a:r>
            <a:r>
              <a:rPr lang="en-US" altLang="en-US" i="1" dirty="0"/>
              <a:t> or std::</a:t>
            </a:r>
            <a:r>
              <a:rPr lang="en-US" altLang="en-US" i="1" dirty="0" err="1"/>
              <a:t>is_nothrow_move_constructible</a:t>
            </a:r>
            <a:r>
              <a:rPr lang="en-US" altLang="en-US" i="1" dirty="0"/>
              <a:t>&lt;T&gt;::value is true, there are no effects (strong exception guarantee).</a:t>
            </a:r>
          </a:p>
          <a:p>
            <a:pPr lvl="2"/>
            <a:r>
              <a:rPr lang="en-US" altLang="en-US" dirty="0"/>
              <a:t>The algorithm chosen by the library may depend on </a:t>
            </a:r>
            <a:r>
              <a:rPr lang="en-US" altLang="en-US" b="1" dirty="0" err="1"/>
              <a:t>noexcept</a:t>
            </a:r>
            <a:r>
              <a:rPr lang="en-US" altLang="en-US" dirty="0"/>
              <a:t> flags</a:t>
            </a:r>
          </a:p>
          <a:p>
            <a:pPr lvl="3"/>
            <a:r>
              <a:rPr lang="en-US" altLang="en-US" dirty="0"/>
              <a:t>Insert uses copy-constructors if move-constructors are not marked </a:t>
            </a:r>
            <a:r>
              <a:rPr lang="en-US" altLang="en-US" dirty="0" err="1"/>
              <a:t>noexcept</a:t>
            </a:r>
            <a:endParaRPr lang="en-US" altLang="en-US" dirty="0"/>
          </a:p>
          <a:p>
            <a:pPr lvl="3"/>
            <a:r>
              <a:rPr lang="en-US" altLang="en-US" dirty="0"/>
              <a:t>Otherwise it would not be able to undo the failed move</a:t>
            </a:r>
          </a:p>
          <a:p>
            <a:pPr lvl="2"/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297915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1878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1878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/>
            <a:r>
              <a:rPr lang="en-US" altLang="en-US" dirty="0"/>
              <a:t>Exceptions are "jumps"</a:t>
            </a:r>
            <a:endParaRPr lang="cs-CZ" altLang="en-US" dirty="0"/>
          </a:p>
          <a:p>
            <a:pPr lvl="2"/>
            <a:r>
              <a:rPr lang="cs-CZ" altLang="en-US" dirty="0"/>
              <a:t>Start: </a:t>
            </a:r>
            <a:r>
              <a:rPr lang="cs-CZ" altLang="en-US" dirty="0">
                <a:solidFill>
                  <a:schemeClr val="accent1"/>
                </a:solidFill>
              </a:rPr>
              <a:t>throw</a:t>
            </a:r>
            <a:r>
              <a:rPr lang="en-US" altLang="en-US" dirty="0"/>
              <a:t> statement</a:t>
            </a:r>
            <a:endParaRPr lang="cs-CZ" altLang="en-US" dirty="0"/>
          </a:p>
          <a:p>
            <a:pPr lvl="2"/>
            <a:r>
              <a:rPr lang="en-US" altLang="en-US" dirty="0"/>
              <a:t>Destination</a:t>
            </a:r>
            <a:r>
              <a:rPr lang="cs-CZ" altLang="en-US" dirty="0"/>
              <a:t>: </a:t>
            </a:r>
            <a:r>
              <a:rPr lang="cs-CZ" altLang="en-US" dirty="0">
                <a:solidFill>
                  <a:schemeClr val="accent1"/>
                </a:solidFill>
              </a:rPr>
              <a:t>try-catch </a:t>
            </a:r>
            <a:r>
              <a:rPr lang="cs-CZ" altLang="en-US" dirty="0"/>
              <a:t>blo</a:t>
            </a:r>
            <a:r>
              <a:rPr lang="en-US" altLang="en-US" dirty="0"/>
              <a:t>c</a:t>
            </a:r>
            <a:r>
              <a:rPr lang="cs-CZ" altLang="en-US" dirty="0"/>
              <a:t>k</a:t>
            </a:r>
          </a:p>
          <a:p>
            <a:pPr lvl="3"/>
            <a:r>
              <a:rPr lang="en-US" altLang="en-US" dirty="0"/>
              <a:t>Determined at run time</a:t>
            </a:r>
          </a:p>
          <a:p>
            <a:pPr lvl="2"/>
            <a:r>
              <a:rPr lang="en-US" altLang="en-US" dirty="0"/>
              <a:t>The jump may exit a procedure</a:t>
            </a:r>
            <a:endParaRPr lang="cs-CZ" altLang="en-US" dirty="0"/>
          </a:p>
          <a:p>
            <a:pPr lvl="3"/>
            <a:r>
              <a:rPr lang="en-US" altLang="en-US" dirty="0"/>
              <a:t>Local variables will be properly destructed by destructors</a:t>
            </a:r>
            <a:endParaRPr lang="cs-CZ" altLang="en-US" dirty="0"/>
          </a:p>
          <a:p>
            <a:pPr lvl="2"/>
            <a:r>
              <a:rPr lang="en-US" altLang="en-US" dirty="0"/>
              <a:t>Besides jumping, a value is passed</a:t>
            </a:r>
          </a:p>
          <a:p>
            <a:pPr lvl="3"/>
            <a:r>
              <a:rPr lang="en-US" altLang="en-US" dirty="0"/>
              <a:t>The type of the value determines the destination</a:t>
            </a:r>
            <a:endParaRPr lang="cs-CZ" altLang="en-US" dirty="0"/>
          </a:p>
          <a:p>
            <a:pPr lvl="3"/>
            <a:r>
              <a:rPr lang="en-US" altLang="en-US" dirty="0"/>
              <a:t>Typically, special-purpose classes</a:t>
            </a:r>
            <a:endParaRPr lang="cs-CZ" altLang="en-US" dirty="0"/>
          </a:p>
          <a:p>
            <a:pPr lvl="3"/>
            <a:r>
              <a:rPr lang="en-US" altLang="en-US" dirty="0"/>
              <a:t>Catch-block matching can understand inheritance</a:t>
            </a:r>
          </a:p>
          <a:p>
            <a:pPr lvl="3"/>
            <a:r>
              <a:rPr lang="en-US" altLang="en-US" dirty="0"/>
              <a:t>The value may be ignored</a:t>
            </a:r>
          </a:p>
          <a:p>
            <a:endParaRPr lang="en-US" altLang="en-US" dirty="0"/>
          </a:p>
        </p:txBody>
      </p:sp>
      <p:sp>
        <p:nvSpPr>
          <p:cNvPr id="118789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lvl="4"/>
            <a:r>
              <a:rPr lang="en-US" altLang="en-US" dirty="0"/>
              <a:t>class </a:t>
            </a:r>
            <a:r>
              <a:rPr lang="en-US" altLang="en-US" dirty="0">
                <a:solidFill>
                  <a:schemeClr val="accent1"/>
                </a:solidFill>
              </a:rPr>
              <a:t>An</a:t>
            </a:r>
            <a:r>
              <a:rPr lang="cs-CZ" altLang="en-US" dirty="0">
                <a:solidFill>
                  <a:schemeClr val="accent1"/>
                </a:solidFill>
              </a:rPr>
              <a:t>yE</a:t>
            </a:r>
            <a:r>
              <a:rPr lang="en-US" altLang="en-US" dirty="0" err="1">
                <a:solidFill>
                  <a:schemeClr val="accent1"/>
                </a:solidFill>
              </a:rPr>
              <a:t>xception</a:t>
            </a:r>
            <a:r>
              <a:rPr lang="cs-CZ" altLang="en-US" dirty="0">
                <a:solidFill>
                  <a:schemeClr val="accent1"/>
                </a:solidFill>
              </a:rPr>
              <a:t> </a:t>
            </a:r>
            <a:r>
              <a:rPr lang="en-US" altLang="en-US" dirty="0"/>
              <a:t>{ /*...*/ };</a:t>
            </a:r>
            <a:endParaRPr lang="cs-CZ" altLang="en-US" dirty="0"/>
          </a:p>
          <a:p>
            <a:pPr lvl="4"/>
            <a:r>
              <a:rPr lang="cs-CZ" altLang="en-US" dirty="0"/>
              <a:t>class </a:t>
            </a:r>
            <a:r>
              <a:rPr lang="cs-CZ" altLang="en-US" dirty="0">
                <a:solidFill>
                  <a:schemeClr val="accent1"/>
                </a:solidFill>
              </a:rPr>
              <a:t>WrongException</a:t>
            </a:r>
            <a:r>
              <a:rPr lang="en-US" altLang="en-US" dirty="0">
                <a:solidFill>
                  <a:schemeClr val="accent1"/>
                </a:solidFill>
              </a:rPr>
              <a:t> </a:t>
            </a:r>
          </a:p>
          <a:p>
            <a:pPr lvl="4"/>
            <a:r>
              <a:rPr lang="en-US" altLang="en-US" dirty="0"/>
              <a:t>  : public </a:t>
            </a:r>
            <a:r>
              <a:rPr lang="en-US" altLang="en-US" dirty="0" err="1">
                <a:solidFill>
                  <a:schemeClr val="accent1"/>
                </a:solidFill>
              </a:rPr>
              <a:t>AnyException</a:t>
            </a:r>
            <a:r>
              <a:rPr lang="en-US" altLang="en-US" dirty="0"/>
              <a:t> { /*...*/ };</a:t>
            </a:r>
          </a:p>
          <a:p>
            <a:pPr lvl="4"/>
            <a:r>
              <a:rPr lang="cs-CZ" altLang="en-US" dirty="0"/>
              <a:t>class </a:t>
            </a:r>
            <a:r>
              <a:rPr lang="en-US" altLang="en-US" dirty="0">
                <a:solidFill>
                  <a:schemeClr val="accent1"/>
                </a:solidFill>
              </a:rPr>
              <a:t>Bad</a:t>
            </a:r>
            <a:r>
              <a:rPr lang="cs-CZ" altLang="en-US" dirty="0">
                <a:solidFill>
                  <a:schemeClr val="accent1"/>
                </a:solidFill>
              </a:rPr>
              <a:t>Exception</a:t>
            </a:r>
            <a:r>
              <a:rPr lang="en-US" altLang="en-US" dirty="0">
                <a:solidFill>
                  <a:schemeClr val="accent1"/>
                </a:solidFill>
              </a:rPr>
              <a:t> </a:t>
            </a:r>
          </a:p>
          <a:p>
            <a:pPr lvl="4"/>
            <a:r>
              <a:rPr lang="en-US" altLang="en-US" dirty="0"/>
              <a:t>  : public </a:t>
            </a:r>
            <a:r>
              <a:rPr lang="en-US" altLang="en-US" dirty="0" err="1">
                <a:solidFill>
                  <a:schemeClr val="accent1"/>
                </a:solidFill>
              </a:rPr>
              <a:t>AnyException</a:t>
            </a:r>
            <a:r>
              <a:rPr lang="en-US" altLang="en-US" dirty="0"/>
              <a:t> { /*...*/ };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void </a:t>
            </a:r>
            <a:r>
              <a:rPr lang="cs-CZ" altLang="en-US" dirty="0"/>
              <a:t>f</a:t>
            </a:r>
            <a:r>
              <a:rPr lang="en-US" altLang="en-US" dirty="0"/>
              <a:t>()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if ( something == wrong )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>
                <a:solidFill>
                  <a:schemeClr val="accent1"/>
                </a:solidFill>
              </a:rPr>
              <a:t>throw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chemeClr val="accent1"/>
                </a:solidFill>
              </a:rPr>
              <a:t>WrongException</a:t>
            </a:r>
            <a:r>
              <a:rPr lang="en-US" altLang="en-US" dirty="0"/>
              <a:t>( </a:t>
            </a:r>
            <a:r>
              <a:rPr lang="cs-CZ" altLang="en-US" dirty="0"/>
              <a:t>something</a:t>
            </a:r>
            <a:r>
              <a:rPr lang="en-US" altLang="en-US" dirty="0"/>
              <a:t>);</a:t>
            </a:r>
            <a:endParaRPr lang="cs-CZ" altLang="en-US" dirty="0"/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std</a:t>
            </a:r>
            <a:r>
              <a:rPr lang="en-US" altLang="en-US" dirty="0"/>
              <a:t>::string locvar1;</a:t>
            </a:r>
          </a:p>
          <a:p>
            <a:pPr lvl="4"/>
            <a:r>
              <a:rPr lang="en-US" altLang="en-US" dirty="0"/>
              <a:t>  if ( anything != good )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>
                <a:solidFill>
                  <a:schemeClr val="accent1"/>
                </a:solidFill>
              </a:rPr>
              <a:t>throw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chemeClr val="accent1"/>
                </a:solidFill>
              </a:rPr>
              <a:t>BadException</a:t>
            </a:r>
            <a:r>
              <a:rPr lang="en-US" altLang="en-US" dirty="0"/>
              <a:t>( anything);</a:t>
            </a:r>
            <a:endParaRPr lang="cs-CZ" altLang="en-US" dirty="0"/>
          </a:p>
          <a:p>
            <a:pPr lvl="4"/>
            <a:r>
              <a:rPr lang="en-US" altLang="en-US" dirty="0"/>
              <a:t>}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void g()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>
                <a:solidFill>
                  <a:schemeClr val="accent1"/>
                </a:solidFill>
              </a:rPr>
              <a:t>try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ofstream</a:t>
            </a:r>
            <a:r>
              <a:rPr lang="en-US" altLang="en-US" dirty="0"/>
              <a:t> locvar2;</a:t>
            </a:r>
          </a:p>
          <a:p>
            <a:pPr lvl="4"/>
            <a:r>
              <a:rPr lang="en-US" altLang="en-US" dirty="0"/>
              <a:t>    f();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>
                <a:solidFill>
                  <a:schemeClr val="accent1"/>
                </a:solidFill>
              </a:rPr>
              <a:t>catch</a:t>
            </a:r>
            <a:r>
              <a:rPr lang="en-US" altLang="en-US" dirty="0"/>
              <a:t> ( </a:t>
            </a:r>
            <a:r>
              <a:rPr lang="cs-CZ" altLang="en-US" dirty="0"/>
              <a:t>const </a:t>
            </a:r>
            <a:r>
              <a:rPr lang="en-US" altLang="en-US" dirty="0" err="1">
                <a:solidFill>
                  <a:schemeClr val="accent1"/>
                </a:solidFill>
              </a:rPr>
              <a:t>AnyException</a:t>
            </a:r>
            <a:r>
              <a:rPr lang="en-US" altLang="en-US" dirty="0"/>
              <a:t> &amp;) {</a:t>
            </a:r>
          </a:p>
          <a:p>
            <a:pPr lvl="4"/>
            <a:r>
              <a:rPr lang="en-US" altLang="en-US" dirty="0"/>
              <a:t>    /*...*/</a:t>
            </a:r>
            <a:endParaRPr lang="cs-CZ" altLang="en-US" dirty="0"/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}</a:t>
            </a:r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549809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1878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1878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/>
            <a:r>
              <a:rPr lang="en-US" altLang="en-US" dirty="0"/>
              <a:t>Exceptions are "jumps"</a:t>
            </a:r>
            <a:endParaRPr lang="cs-CZ" altLang="en-US" dirty="0"/>
          </a:p>
          <a:p>
            <a:pPr lvl="2"/>
            <a:r>
              <a:rPr lang="cs-CZ" altLang="en-US" dirty="0"/>
              <a:t>Start: </a:t>
            </a:r>
            <a:r>
              <a:rPr lang="cs-CZ" altLang="en-US" dirty="0">
                <a:solidFill>
                  <a:schemeClr val="accent1"/>
                </a:solidFill>
              </a:rPr>
              <a:t>throw</a:t>
            </a:r>
            <a:r>
              <a:rPr lang="en-US" altLang="en-US" dirty="0"/>
              <a:t> statement</a:t>
            </a:r>
            <a:endParaRPr lang="cs-CZ" altLang="en-US" dirty="0"/>
          </a:p>
          <a:p>
            <a:pPr lvl="2"/>
            <a:r>
              <a:rPr lang="en-US" altLang="en-US" dirty="0"/>
              <a:t>Destination</a:t>
            </a:r>
            <a:r>
              <a:rPr lang="cs-CZ" altLang="en-US" dirty="0"/>
              <a:t>: </a:t>
            </a:r>
            <a:r>
              <a:rPr lang="cs-CZ" altLang="en-US" dirty="0">
                <a:solidFill>
                  <a:schemeClr val="accent1"/>
                </a:solidFill>
              </a:rPr>
              <a:t>try-catch </a:t>
            </a:r>
            <a:r>
              <a:rPr lang="cs-CZ" altLang="en-US" dirty="0"/>
              <a:t>blo</a:t>
            </a:r>
            <a:r>
              <a:rPr lang="en-US" altLang="en-US" dirty="0"/>
              <a:t>c</a:t>
            </a:r>
            <a:r>
              <a:rPr lang="cs-CZ" altLang="en-US" dirty="0"/>
              <a:t>k</a:t>
            </a:r>
          </a:p>
          <a:p>
            <a:pPr lvl="3"/>
            <a:r>
              <a:rPr lang="en-US" altLang="en-US" dirty="0"/>
              <a:t>Determined at run time</a:t>
            </a:r>
          </a:p>
          <a:p>
            <a:pPr lvl="2"/>
            <a:r>
              <a:rPr lang="en-US" altLang="en-US" dirty="0"/>
              <a:t>The jump may exit a procedure</a:t>
            </a:r>
            <a:endParaRPr lang="cs-CZ" altLang="en-US" dirty="0"/>
          </a:p>
          <a:p>
            <a:pPr lvl="3"/>
            <a:r>
              <a:rPr lang="en-US" altLang="en-US" dirty="0"/>
              <a:t>Local variables will be properly destructed by destructors</a:t>
            </a:r>
            <a:endParaRPr lang="cs-CZ" altLang="en-US" dirty="0"/>
          </a:p>
          <a:p>
            <a:pPr lvl="2"/>
            <a:r>
              <a:rPr lang="en-US" altLang="en-US" dirty="0"/>
              <a:t>Besides jumping, a value is passed</a:t>
            </a:r>
          </a:p>
          <a:p>
            <a:pPr lvl="3"/>
            <a:r>
              <a:rPr lang="en-US" altLang="en-US" dirty="0"/>
              <a:t>The type of the value determines the destination</a:t>
            </a:r>
            <a:endParaRPr lang="cs-CZ" altLang="en-US" dirty="0"/>
          </a:p>
          <a:p>
            <a:pPr lvl="3"/>
            <a:r>
              <a:rPr lang="en-US" altLang="en-US" dirty="0"/>
              <a:t>Typically, special-purpose classes</a:t>
            </a:r>
            <a:endParaRPr lang="cs-CZ" altLang="en-US" dirty="0"/>
          </a:p>
          <a:p>
            <a:pPr lvl="3"/>
            <a:r>
              <a:rPr lang="en-US" altLang="en-US" dirty="0"/>
              <a:t>Catch-block matching can understand inheritance</a:t>
            </a:r>
          </a:p>
          <a:p>
            <a:pPr lvl="3"/>
            <a:r>
              <a:rPr lang="en-US" altLang="en-US" dirty="0"/>
              <a:t>The value may be ignored</a:t>
            </a:r>
          </a:p>
          <a:p>
            <a:pPr lvl="3"/>
            <a:r>
              <a:rPr lang="en-US" altLang="en-US" dirty="0"/>
              <a:t>There is an universal catch block</a:t>
            </a:r>
          </a:p>
          <a:p>
            <a:endParaRPr lang="en-US" altLang="en-US" dirty="0"/>
          </a:p>
        </p:txBody>
      </p:sp>
      <p:sp>
        <p:nvSpPr>
          <p:cNvPr id="118789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lvl="4"/>
            <a:r>
              <a:rPr lang="en-US" altLang="en-US" dirty="0"/>
              <a:t>class </a:t>
            </a:r>
            <a:r>
              <a:rPr lang="en-US" altLang="en-US" dirty="0">
                <a:solidFill>
                  <a:schemeClr val="accent1"/>
                </a:solidFill>
              </a:rPr>
              <a:t>An</a:t>
            </a:r>
            <a:r>
              <a:rPr lang="cs-CZ" altLang="en-US" dirty="0">
                <a:solidFill>
                  <a:schemeClr val="accent1"/>
                </a:solidFill>
              </a:rPr>
              <a:t>yE</a:t>
            </a:r>
            <a:r>
              <a:rPr lang="en-US" altLang="en-US" dirty="0" err="1">
                <a:solidFill>
                  <a:schemeClr val="accent1"/>
                </a:solidFill>
              </a:rPr>
              <a:t>xception</a:t>
            </a:r>
            <a:r>
              <a:rPr lang="cs-CZ" altLang="en-US" dirty="0">
                <a:solidFill>
                  <a:schemeClr val="accent1"/>
                </a:solidFill>
              </a:rPr>
              <a:t> </a:t>
            </a:r>
            <a:r>
              <a:rPr lang="en-US" altLang="en-US" dirty="0"/>
              <a:t>{ /*...*/ };</a:t>
            </a:r>
            <a:endParaRPr lang="cs-CZ" altLang="en-US" dirty="0"/>
          </a:p>
          <a:p>
            <a:pPr lvl="4"/>
            <a:r>
              <a:rPr lang="cs-CZ" altLang="en-US" dirty="0"/>
              <a:t>class </a:t>
            </a:r>
            <a:r>
              <a:rPr lang="cs-CZ" altLang="en-US" dirty="0">
                <a:solidFill>
                  <a:schemeClr val="accent1"/>
                </a:solidFill>
              </a:rPr>
              <a:t>WrongException</a:t>
            </a:r>
            <a:r>
              <a:rPr lang="en-US" altLang="en-US" dirty="0">
                <a:solidFill>
                  <a:schemeClr val="accent1"/>
                </a:solidFill>
              </a:rPr>
              <a:t> </a:t>
            </a:r>
          </a:p>
          <a:p>
            <a:pPr lvl="4"/>
            <a:r>
              <a:rPr lang="en-US" altLang="en-US" dirty="0"/>
              <a:t>  : public </a:t>
            </a:r>
            <a:r>
              <a:rPr lang="en-US" altLang="en-US" dirty="0" err="1">
                <a:solidFill>
                  <a:schemeClr val="accent1"/>
                </a:solidFill>
              </a:rPr>
              <a:t>AnyException</a:t>
            </a:r>
            <a:r>
              <a:rPr lang="en-US" altLang="en-US" dirty="0"/>
              <a:t> { /*...*/ };</a:t>
            </a:r>
          </a:p>
          <a:p>
            <a:pPr lvl="4"/>
            <a:r>
              <a:rPr lang="cs-CZ" altLang="en-US" dirty="0"/>
              <a:t>class </a:t>
            </a:r>
            <a:r>
              <a:rPr lang="en-US" altLang="en-US" dirty="0">
                <a:solidFill>
                  <a:schemeClr val="accent1"/>
                </a:solidFill>
              </a:rPr>
              <a:t>Bad</a:t>
            </a:r>
            <a:r>
              <a:rPr lang="cs-CZ" altLang="en-US" dirty="0">
                <a:solidFill>
                  <a:schemeClr val="accent1"/>
                </a:solidFill>
              </a:rPr>
              <a:t>Exception</a:t>
            </a:r>
            <a:r>
              <a:rPr lang="en-US" altLang="en-US" dirty="0">
                <a:solidFill>
                  <a:schemeClr val="accent1"/>
                </a:solidFill>
              </a:rPr>
              <a:t> </a:t>
            </a:r>
          </a:p>
          <a:p>
            <a:pPr lvl="4"/>
            <a:r>
              <a:rPr lang="en-US" altLang="en-US" dirty="0"/>
              <a:t>  : public </a:t>
            </a:r>
            <a:r>
              <a:rPr lang="en-US" altLang="en-US" dirty="0" err="1">
                <a:solidFill>
                  <a:schemeClr val="accent1"/>
                </a:solidFill>
              </a:rPr>
              <a:t>AnyException</a:t>
            </a:r>
            <a:r>
              <a:rPr lang="en-US" altLang="en-US" dirty="0"/>
              <a:t> { /*...*/ };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void </a:t>
            </a:r>
            <a:r>
              <a:rPr lang="cs-CZ" altLang="en-US" dirty="0"/>
              <a:t>f</a:t>
            </a:r>
            <a:r>
              <a:rPr lang="en-US" altLang="en-US" dirty="0"/>
              <a:t>()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if ( something == wrong )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>
                <a:solidFill>
                  <a:schemeClr val="accent1"/>
                </a:solidFill>
              </a:rPr>
              <a:t>throw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chemeClr val="accent1"/>
                </a:solidFill>
              </a:rPr>
              <a:t>WrongException</a:t>
            </a:r>
            <a:r>
              <a:rPr lang="en-US" altLang="en-US" dirty="0"/>
              <a:t>( </a:t>
            </a:r>
            <a:r>
              <a:rPr lang="cs-CZ" altLang="en-US" dirty="0"/>
              <a:t>something</a:t>
            </a:r>
            <a:r>
              <a:rPr lang="en-US" altLang="en-US" dirty="0"/>
              <a:t>);</a:t>
            </a:r>
            <a:endParaRPr lang="cs-CZ" altLang="en-US" dirty="0"/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std</a:t>
            </a:r>
            <a:r>
              <a:rPr lang="en-US" altLang="en-US" dirty="0"/>
              <a:t>::string locvar1;</a:t>
            </a:r>
          </a:p>
          <a:p>
            <a:pPr lvl="4"/>
            <a:r>
              <a:rPr lang="en-US" altLang="en-US" dirty="0"/>
              <a:t>  if ( anything != good )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>
                <a:solidFill>
                  <a:schemeClr val="accent1"/>
                </a:solidFill>
              </a:rPr>
              <a:t>throw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chemeClr val="accent1"/>
                </a:solidFill>
              </a:rPr>
              <a:t>BadException</a:t>
            </a:r>
            <a:r>
              <a:rPr lang="en-US" altLang="en-US" dirty="0"/>
              <a:t>( anything);</a:t>
            </a:r>
            <a:endParaRPr lang="cs-CZ" altLang="en-US" dirty="0"/>
          </a:p>
          <a:p>
            <a:pPr lvl="4"/>
            <a:r>
              <a:rPr lang="en-US" altLang="en-US" dirty="0"/>
              <a:t>}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void g()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>
                <a:solidFill>
                  <a:schemeClr val="accent1"/>
                </a:solidFill>
              </a:rPr>
              <a:t>try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   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ofstream</a:t>
            </a:r>
            <a:r>
              <a:rPr lang="en-US" altLang="en-US" dirty="0"/>
              <a:t> locvar2;</a:t>
            </a:r>
          </a:p>
          <a:p>
            <a:pPr lvl="4"/>
            <a:r>
              <a:rPr lang="en-US" altLang="en-US" dirty="0"/>
              <a:t>    f();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>
                <a:solidFill>
                  <a:schemeClr val="accent1"/>
                </a:solidFill>
              </a:rPr>
              <a:t>catch</a:t>
            </a:r>
            <a:r>
              <a:rPr lang="en-US" altLang="en-US" dirty="0"/>
              <a:t> (</a:t>
            </a:r>
            <a:r>
              <a:rPr lang="en-US" altLang="en-US" dirty="0">
                <a:solidFill>
                  <a:schemeClr val="accent1"/>
                </a:solidFill>
              </a:rPr>
              <a:t>...</a:t>
            </a:r>
            <a:r>
              <a:rPr lang="en-US" altLang="en-US" dirty="0"/>
              <a:t>) {</a:t>
            </a:r>
          </a:p>
          <a:p>
            <a:pPr lvl="4"/>
            <a:r>
              <a:rPr lang="en-US" altLang="en-US" dirty="0"/>
              <a:t>    /*...*/</a:t>
            </a:r>
            <a:endParaRPr lang="cs-CZ" altLang="en-US" dirty="0"/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}</a:t>
            </a:r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923617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18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Exception handling consists of</a:t>
            </a:r>
            <a:endParaRPr lang="cs-CZ" altLang="en-US" dirty="0"/>
          </a:p>
          <a:p>
            <a:pPr lvl="1"/>
            <a:r>
              <a:rPr lang="en-US" altLang="en-US" dirty="0"/>
              <a:t>Evaluating the expression in the throw statement</a:t>
            </a:r>
            <a:endParaRPr lang="cs-CZ" altLang="en-US" dirty="0"/>
          </a:p>
          <a:p>
            <a:pPr lvl="2"/>
            <a:r>
              <a:rPr lang="en-US" altLang="en-US" dirty="0"/>
              <a:t>The value is stored "somewhere"</a:t>
            </a:r>
            <a:endParaRPr lang="cs-CZ" altLang="en-US" dirty="0"/>
          </a:p>
          <a:p>
            <a:pPr lvl="1"/>
            <a:r>
              <a:rPr lang="cs-CZ" altLang="en-US" dirty="0"/>
              <a:t>Stack-unwinding</a:t>
            </a:r>
          </a:p>
          <a:p>
            <a:pPr lvl="2"/>
            <a:r>
              <a:rPr lang="en-US" altLang="en-US" dirty="0"/>
              <a:t>Blocks and functions are being exited</a:t>
            </a:r>
            <a:endParaRPr lang="cs-CZ" altLang="en-US" dirty="0"/>
          </a:p>
          <a:p>
            <a:pPr lvl="2"/>
            <a:r>
              <a:rPr lang="en-US" altLang="en-US" dirty="0"/>
              <a:t>Local and temporary variables are destructed by calling destructors</a:t>
            </a:r>
          </a:p>
          <a:p>
            <a:pPr lvl="3"/>
            <a:r>
              <a:rPr lang="en-US" altLang="en-US" dirty="0"/>
              <a:t>Inside a destructor, another instance of exception handling may be executed</a:t>
            </a:r>
          </a:p>
          <a:p>
            <a:pPr lvl="3"/>
            <a:r>
              <a:rPr lang="en-US" altLang="en-US" dirty="0"/>
              <a:t>The destructors must not let their internal exceptions escape</a:t>
            </a:r>
            <a:endParaRPr lang="cs-CZ" altLang="en-US" dirty="0"/>
          </a:p>
          <a:p>
            <a:pPr lvl="2"/>
            <a:r>
              <a:rPr lang="cs-CZ" altLang="en-US" dirty="0"/>
              <a:t>Stack-unwinding </a:t>
            </a:r>
            <a:r>
              <a:rPr lang="en-US" altLang="en-US" dirty="0"/>
              <a:t>stops in the </a:t>
            </a:r>
            <a:r>
              <a:rPr lang="cs-CZ" altLang="en-US" dirty="0"/>
              <a:t>try-blo</a:t>
            </a:r>
            <a:r>
              <a:rPr lang="en-US" altLang="en-US" dirty="0" err="1"/>
              <a:t>ck</a:t>
            </a:r>
            <a:r>
              <a:rPr lang="en-US" altLang="en-US" dirty="0"/>
              <a:t> whose </a:t>
            </a:r>
            <a:r>
              <a:rPr lang="cs-CZ" altLang="en-US" dirty="0"/>
              <a:t>catch-blo</a:t>
            </a:r>
            <a:r>
              <a:rPr lang="en-US" altLang="en-US" dirty="0"/>
              <a:t>c</a:t>
            </a:r>
            <a:r>
              <a:rPr lang="cs-CZ" altLang="en-US" dirty="0"/>
              <a:t>k </a:t>
            </a:r>
            <a:r>
              <a:rPr lang="en-US" altLang="en-US" dirty="0"/>
              <a:t>matches the </a:t>
            </a:r>
            <a:r>
              <a:rPr lang="cs-CZ" altLang="en-US" dirty="0"/>
              <a:t>throw</a:t>
            </a:r>
            <a:r>
              <a:rPr lang="en-US" altLang="en-US" dirty="0"/>
              <a:t> expression type</a:t>
            </a:r>
            <a:endParaRPr lang="cs-CZ" altLang="en-US" dirty="0"/>
          </a:p>
          <a:p>
            <a:pPr lvl="1"/>
            <a:r>
              <a:rPr lang="cs-CZ" altLang="en-US" dirty="0"/>
              <a:t>catch-blo</a:t>
            </a:r>
            <a:r>
              <a:rPr lang="en-US" altLang="en-US" dirty="0" err="1"/>
              <a:t>ck</a:t>
            </a:r>
            <a:r>
              <a:rPr lang="en-US" altLang="en-US" dirty="0"/>
              <a:t> execution</a:t>
            </a:r>
            <a:endParaRPr lang="cs-CZ" altLang="en-US" dirty="0"/>
          </a:p>
          <a:p>
            <a:pPr lvl="2"/>
            <a:r>
              <a:rPr lang="en-US" altLang="en-US" dirty="0"/>
              <a:t>The throw value is still stored</a:t>
            </a:r>
          </a:p>
          <a:p>
            <a:pPr lvl="3"/>
            <a:r>
              <a:rPr lang="en-US" altLang="en-US" dirty="0"/>
              <a:t>may be accessed via the catch-block argument (typically, by reference)</a:t>
            </a:r>
          </a:p>
          <a:p>
            <a:pPr lvl="3"/>
            <a:r>
              <a:rPr lang="en-US" altLang="en-US" dirty="0"/>
              <a:t>also accessible through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current_exception</a:t>
            </a:r>
            <a:endParaRPr lang="cs-CZ" altLang="en-US" dirty="0"/>
          </a:p>
          <a:p>
            <a:pPr lvl="2"/>
            <a:r>
              <a:rPr lang="en-US" altLang="en-US" dirty="0"/>
              <a:t>"</a:t>
            </a:r>
            <a:r>
              <a:rPr lang="en-US" altLang="en-US" dirty="0">
                <a:solidFill>
                  <a:schemeClr val="accent1"/>
                </a:solidFill>
              </a:rPr>
              <a:t>throw;</a:t>
            </a:r>
            <a:r>
              <a:rPr lang="en-US" altLang="en-US" dirty="0"/>
              <a:t>" statement, if present, continues stack-unwinding</a:t>
            </a:r>
            <a:endParaRPr lang="cs-CZ" altLang="en-US" dirty="0"/>
          </a:p>
          <a:p>
            <a:pPr lvl="1"/>
            <a:r>
              <a:rPr lang="en-US" altLang="en-US" dirty="0"/>
              <a:t>Exception handling ends when the accepting catch-block is exited normally</a:t>
            </a:r>
            <a:endParaRPr lang="cs-CZ" altLang="en-US" dirty="0"/>
          </a:p>
          <a:p>
            <a:pPr lvl="2"/>
            <a:r>
              <a:rPr lang="en-US" altLang="en-US" dirty="0"/>
              <a:t>Also using</a:t>
            </a:r>
            <a:r>
              <a:rPr lang="cs-CZ" altLang="en-US" dirty="0"/>
              <a:t> return, break, continue, goto</a:t>
            </a:r>
          </a:p>
          <a:p>
            <a:pPr lvl="2"/>
            <a:r>
              <a:rPr lang="en-US" altLang="en-US" dirty="0"/>
              <a:t>Or by throwing another exception from the catch-block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30616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288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2884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1"/>
            <a:r>
              <a:rPr lang="en-US" altLang="en-US" dirty="0"/>
              <a:t>Materialized exceptions</a:t>
            </a:r>
            <a:endParaRPr lang="cs-CZ" altLang="en-US" dirty="0"/>
          </a:p>
          <a:p>
            <a:pPr lvl="2"/>
            <a:r>
              <a:rPr lang="cs-CZ" altLang="en-US" dirty="0">
                <a:solidFill>
                  <a:schemeClr val="accent1"/>
                </a:solidFill>
              </a:rPr>
              <a:t>std::exception_ptr </a:t>
            </a:r>
            <a:r>
              <a:rPr lang="en-US" altLang="en-US" dirty="0"/>
              <a:t>is a smart-pointer to an exception object</a:t>
            </a:r>
            <a:endParaRPr lang="cs-CZ" altLang="en-US" dirty="0"/>
          </a:p>
          <a:p>
            <a:pPr lvl="3"/>
            <a:r>
              <a:rPr lang="en-US" altLang="en-US" dirty="0"/>
              <a:t>Uses reference-counting to deallocate</a:t>
            </a:r>
          </a:p>
          <a:p>
            <a:pPr lvl="2"/>
            <a:r>
              <a:rPr lang="cs-CZ" altLang="en-US" dirty="0">
                <a:solidFill>
                  <a:schemeClr val="accent1"/>
                </a:solidFill>
              </a:rPr>
              <a:t>std::current_exception()</a:t>
            </a:r>
          </a:p>
          <a:p>
            <a:pPr lvl="3"/>
            <a:r>
              <a:rPr lang="en-US" altLang="en-US" dirty="0"/>
              <a:t>Returns (a pointer to a copy of) the exception being currently handled</a:t>
            </a:r>
          </a:p>
          <a:p>
            <a:pPr lvl="3"/>
            <a:r>
              <a:rPr lang="en-US" altLang="en-US" dirty="0"/>
              <a:t>The exception handling may then be ended by exiting the catch-block</a:t>
            </a:r>
          </a:p>
          <a:p>
            <a:pPr lvl="2"/>
            <a:r>
              <a:rPr lang="cs-CZ" altLang="en-US" dirty="0">
                <a:solidFill>
                  <a:schemeClr val="accent1"/>
                </a:solidFill>
              </a:rPr>
              <a:t>std::rethrow_exception( p)</a:t>
            </a:r>
          </a:p>
          <a:p>
            <a:pPr lvl="3"/>
            <a:r>
              <a:rPr lang="en-US" altLang="en-US" dirty="0"/>
              <a:t>(Re-)executes the stored exception</a:t>
            </a:r>
          </a:p>
          <a:p>
            <a:pPr lvl="3"/>
            <a:r>
              <a:rPr lang="en-US" altLang="en-US" dirty="0"/>
              <a:t>like a throw statement</a:t>
            </a:r>
            <a:endParaRPr lang="cs-CZ" altLang="en-US" dirty="0"/>
          </a:p>
          <a:p>
            <a:pPr lvl="2"/>
            <a:r>
              <a:rPr lang="en-US" altLang="en-US" dirty="0"/>
              <a:t>This mechanism allows</a:t>
            </a:r>
            <a:r>
              <a:rPr lang="cs-CZ" altLang="en-US" dirty="0"/>
              <a:t>:</a:t>
            </a:r>
            <a:endParaRPr lang="en-US" altLang="en-US" dirty="0"/>
          </a:p>
          <a:p>
            <a:pPr lvl="3"/>
            <a:r>
              <a:rPr lang="en-US" altLang="en-US" dirty="0"/>
              <a:t>Propagating the exception to a different thread</a:t>
            </a:r>
            <a:endParaRPr lang="cs-CZ" altLang="en-US" dirty="0"/>
          </a:p>
          <a:p>
            <a:pPr lvl="3"/>
            <a:r>
              <a:rPr lang="en-US" altLang="en-US" dirty="0" err="1"/>
              <a:t>Signalling</a:t>
            </a:r>
            <a:r>
              <a:rPr lang="en-US" altLang="en-US" dirty="0"/>
              <a:t> exceptions in the </a:t>
            </a:r>
            <a:r>
              <a:rPr lang="cs-CZ" altLang="en-US" dirty="0"/>
              <a:t>promise/future</a:t>
            </a:r>
            <a:r>
              <a:rPr lang="en-US" altLang="en-US" dirty="0"/>
              <a:t> mechanism</a:t>
            </a:r>
            <a:endParaRPr lang="cs-CZ" altLang="en-US" dirty="0"/>
          </a:p>
          <a:p>
            <a:endParaRPr lang="en-US" altLang="en-US" dirty="0"/>
          </a:p>
        </p:txBody>
      </p:sp>
      <p:sp>
        <p:nvSpPr>
          <p:cNvPr id="122885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altLang="en-US" dirty="0"/>
          </a:p>
          <a:p>
            <a:pPr lvl="4"/>
            <a:r>
              <a:rPr lang="en-US" altLang="en-US" dirty="0" err="1">
                <a:solidFill>
                  <a:schemeClr val="accent1"/>
                </a:solidFill>
              </a:rPr>
              <a:t>std</a:t>
            </a:r>
            <a:r>
              <a:rPr lang="en-US" altLang="en-US" dirty="0">
                <a:solidFill>
                  <a:schemeClr val="accent1"/>
                </a:solidFill>
              </a:rPr>
              <a:t>::</a:t>
            </a:r>
            <a:r>
              <a:rPr lang="en-US" altLang="en-US" dirty="0" err="1">
                <a:solidFill>
                  <a:schemeClr val="accent1"/>
                </a:solidFill>
              </a:rPr>
              <a:t>exception_ptr</a:t>
            </a:r>
            <a:r>
              <a:rPr lang="en-US" altLang="en-US" dirty="0">
                <a:solidFill>
                  <a:schemeClr val="accent1"/>
                </a:solidFill>
              </a:rPr>
              <a:t> </a:t>
            </a:r>
            <a:r>
              <a:rPr lang="en-US" altLang="en-US" dirty="0"/>
              <a:t>p;</a:t>
            </a:r>
          </a:p>
          <a:p>
            <a:pPr lvl="4"/>
            <a:endParaRPr lang="en-US" altLang="en-US" dirty="0"/>
          </a:p>
          <a:p>
            <a:pPr lvl="4"/>
            <a:r>
              <a:rPr lang="en-US" altLang="en-US" dirty="0"/>
              <a:t>void g()</a:t>
            </a: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try {</a:t>
            </a:r>
          </a:p>
          <a:p>
            <a:pPr lvl="4"/>
            <a:r>
              <a:rPr lang="en-US" altLang="en-US" dirty="0"/>
              <a:t>    f();</a:t>
            </a:r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  catch (</a:t>
            </a:r>
            <a:r>
              <a:rPr lang="cs-CZ" altLang="en-US" dirty="0"/>
              <a:t>...</a:t>
            </a:r>
            <a:r>
              <a:rPr lang="en-US" altLang="en-US" dirty="0"/>
              <a:t>) {</a:t>
            </a:r>
          </a:p>
          <a:p>
            <a:pPr lvl="4"/>
            <a:r>
              <a:rPr lang="en-US" altLang="en-US" dirty="0"/>
              <a:t>    </a:t>
            </a:r>
            <a:r>
              <a:rPr lang="cs-CZ" altLang="en-US" dirty="0"/>
              <a:t>p </a:t>
            </a:r>
            <a:r>
              <a:rPr lang="en-US" altLang="en-US" dirty="0"/>
              <a:t>= </a:t>
            </a:r>
            <a:r>
              <a:rPr lang="en-US" altLang="en-US" dirty="0" err="1">
                <a:solidFill>
                  <a:schemeClr val="accent1"/>
                </a:solidFill>
              </a:rPr>
              <a:t>std</a:t>
            </a:r>
            <a:r>
              <a:rPr lang="en-US" altLang="en-US" dirty="0">
                <a:solidFill>
                  <a:schemeClr val="accent1"/>
                </a:solidFill>
              </a:rPr>
              <a:t>::</a:t>
            </a:r>
            <a:r>
              <a:rPr lang="en-US" altLang="en-US" dirty="0" err="1">
                <a:solidFill>
                  <a:schemeClr val="accent1"/>
                </a:solidFill>
              </a:rPr>
              <a:t>current_exception</a:t>
            </a:r>
            <a:r>
              <a:rPr lang="en-US" altLang="en-US" dirty="0">
                <a:solidFill>
                  <a:schemeClr val="accent1"/>
                </a:solidFill>
              </a:rPr>
              <a:t>()</a:t>
            </a:r>
            <a:r>
              <a:rPr lang="en-US" altLang="en-US" dirty="0"/>
              <a:t>;</a:t>
            </a:r>
            <a:endParaRPr lang="cs-CZ" altLang="en-US" dirty="0"/>
          </a:p>
          <a:p>
            <a:pPr lvl="4"/>
            <a:r>
              <a:rPr lang="en-US" altLang="en-US" dirty="0"/>
              <a:t>  }</a:t>
            </a:r>
          </a:p>
          <a:p>
            <a:pPr lvl="4"/>
            <a:r>
              <a:rPr lang="en-US" altLang="en-US" dirty="0"/>
              <a:t>}</a:t>
            </a:r>
          </a:p>
          <a:p>
            <a:pPr lvl="4"/>
            <a:endParaRPr lang="en-US" altLang="en-US" noProof="1"/>
          </a:p>
          <a:p>
            <a:pPr lvl="4"/>
            <a:r>
              <a:rPr lang="en-US" altLang="en-US" noProof="1"/>
              <a:t>void h()</a:t>
            </a:r>
          </a:p>
          <a:p>
            <a:pPr lvl="4"/>
            <a:r>
              <a:rPr lang="en-US" altLang="en-US" noProof="1"/>
              <a:t>{</a:t>
            </a:r>
          </a:p>
          <a:p>
            <a:pPr lvl="4"/>
            <a:r>
              <a:rPr lang="en-US" altLang="en-US" noProof="1"/>
              <a:t>  </a:t>
            </a:r>
            <a:r>
              <a:rPr lang="en-US" altLang="en-US" noProof="1">
                <a:solidFill>
                  <a:schemeClr val="accent1"/>
                </a:solidFill>
              </a:rPr>
              <a:t>std::rethrow_exception( p)</a:t>
            </a:r>
            <a:r>
              <a:rPr lang="en-US" altLang="en-US" noProof="1"/>
              <a:t>;</a:t>
            </a:r>
          </a:p>
          <a:p>
            <a:pPr lvl="4"/>
            <a:r>
              <a:rPr lang="en-US" altLang="en-US" noProof="1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48730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39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2"/>
            <a:endParaRPr lang="cs-CZ" altLang="en-US" dirty="0"/>
          </a:p>
          <a:p>
            <a:pPr lvl="2"/>
            <a:r>
              <a:rPr lang="en-US" altLang="en-US" dirty="0"/>
              <a:t>Throwing and handling exceptions is slower than normal execution</a:t>
            </a:r>
            <a:endParaRPr lang="cs-CZ" altLang="en-US" dirty="0"/>
          </a:p>
          <a:p>
            <a:pPr lvl="3"/>
            <a:r>
              <a:rPr lang="en-US" altLang="en-US" dirty="0"/>
              <a:t>Compilers favor normal execution at the expense of exception-handling complexity</a:t>
            </a:r>
          </a:p>
          <a:p>
            <a:pPr lvl="2"/>
            <a:r>
              <a:rPr lang="en-US" altLang="en-US" dirty="0"/>
              <a:t>Use exceptions only for rare events</a:t>
            </a:r>
            <a:endParaRPr lang="cs-CZ" altLang="en-US" dirty="0"/>
          </a:p>
          <a:p>
            <a:pPr lvl="3"/>
            <a:r>
              <a:rPr lang="en-US" altLang="en-US" dirty="0"/>
              <a:t>Out-of-memory, network errors, end-of-file, ...</a:t>
            </a:r>
            <a:endParaRPr lang="cs-CZ" altLang="en-US" dirty="0"/>
          </a:p>
          <a:p>
            <a:pPr lvl="2"/>
            <a:endParaRPr lang="cs-CZ" altLang="en-US" dirty="0"/>
          </a:p>
          <a:p>
            <a:pPr lvl="1"/>
            <a:r>
              <a:rPr lang="en-US" altLang="en-US" dirty="0"/>
              <a:t>Mark functions which cannot throw by </a:t>
            </a:r>
            <a:r>
              <a:rPr lang="en-US" altLang="en-US" dirty="0" err="1">
                <a:solidFill>
                  <a:schemeClr val="accent1"/>
                </a:solidFill>
              </a:rPr>
              <a:t>noexcept</a:t>
            </a:r>
            <a:endParaRPr lang="en-US" altLang="en-US" dirty="0">
              <a:solidFill>
                <a:schemeClr val="accent1"/>
              </a:solidFill>
            </a:endParaRPr>
          </a:p>
          <a:p>
            <a:pPr lvl="3"/>
            <a:r>
              <a:rPr lang="en-US" altLang="en-US" dirty="0"/>
              <a:t>it may make code calling them easier (for you and for the compiler)</a:t>
            </a:r>
          </a:p>
          <a:p>
            <a:pPr lvl="4"/>
            <a:r>
              <a:rPr lang="cs-CZ" altLang="en-US" dirty="0" err="1"/>
              <a:t>void</a:t>
            </a:r>
            <a:r>
              <a:rPr lang="cs-CZ" altLang="en-US" dirty="0"/>
              <a:t> f</a:t>
            </a:r>
            <a:r>
              <a:rPr lang="en-US" altLang="en-US" dirty="0"/>
              <a:t>() </a:t>
            </a:r>
            <a:r>
              <a:rPr lang="en-US" altLang="en-US" dirty="0" err="1">
                <a:solidFill>
                  <a:schemeClr val="accent1"/>
                </a:solidFill>
              </a:rPr>
              <a:t>noexcept</a:t>
            </a:r>
            <a:endParaRPr lang="en-US" altLang="en-US" dirty="0">
              <a:solidFill>
                <a:schemeClr val="accent1"/>
              </a:solidFill>
            </a:endParaRPr>
          </a:p>
          <a:p>
            <a:pPr lvl="4"/>
            <a:r>
              <a:rPr lang="en-US" altLang="en-US" dirty="0"/>
              <a:t>{ /*...*/</a:t>
            </a:r>
          </a:p>
          <a:p>
            <a:pPr lvl="4"/>
            <a:r>
              <a:rPr lang="en-US" altLang="en-US" dirty="0"/>
              <a:t>}</a:t>
            </a:r>
            <a:endParaRPr lang="cs-CZ" altLang="en-US" dirty="0"/>
          </a:p>
          <a:p>
            <a:pPr lvl="2"/>
            <a:r>
              <a:rPr lang="en-US" altLang="en-US" dirty="0"/>
              <a:t>You shall always explicitly mark move-constructors and move-assignments as </a:t>
            </a:r>
            <a:r>
              <a:rPr lang="en-US" altLang="en-US" dirty="0" err="1"/>
              <a:t>noexcept</a:t>
            </a:r>
            <a:endParaRPr lang="en-US" altLang="en-US" dirty="0"/>
          </a:p>
          <a:p>
            <a:pPr lvl="3"/>
            <a:r>
              <a:rPr lang="en-US" altLang="en-US" dirty="0"/>
              <a:t>If you are able to avoid exceptions there</a:t>
            </a:r>
          </a:p>
          <a:p>
            <a:pPr lvl="3"/>
            <a:r>
              <a:rPr lang="en-US" altLang="en-US" dirty="0"/>
              <a:t>It will significantly improve the behavior of containers containing your type</a:t>
            </a:r>
          </a:p>
          <a:p>
            <a:pPr lvl="3"/>
            <a:r>
              <a:rPr lang="en-US" altLang="en-US" dirty="0"/>
              <a:t>Compiler-generated functions will be </a:t>
            </a:r>
            <a:r>
              <a:rPr lang="en-US" altLang="en-US" dirty="0" err="1"/>
              <a:t>noexcept</a:t>
            </a:r>
            <a:r>
              <a:rPr lang="en-US" altLang="en-US" dirty="0"/>
              <a:t> if every element has its </a:t>
            </a:r>
            <a:r>
              <a:rPr lang="en-US" altLang="en-US" dirty="0" err="1"/>
              <a:t>noexcept</a:t>
            </a:r>
            <a:r>
              <a:rPr lang="en-US" altLang="en-US" dirty="0"/>
              <a:t> function</a:t>
            </a:r>
          </a:p>
          <a:p>
            <a:pPr lvl="2"/>
            <a:r>
              <a:rPr lang="en-US" altLang="en-US" dirty="0"/>
              <a:t>Destructors are </a:t>
            </a:r>
            <a:r>
              <a:rPr lang="en-US" altLang="en-US" dirty="0" err="1"/>
              <a:t>noexcept</a:t>
            </a:r>
            <a:r>
              <a:rPr lang="en-US" altLang="en-US" dirty="0"/>
              <a:t> by default</a:t>
            </a:r>
          </a:p>
          <a:p>
            <a:pPr lvl="3"/>
            <a:r>
              <a:rPr lang="en-US" altLang="en-US" dirty="0"/>
              <a:t>If your destructors may throw, you shall mark them </a:t>
            </a:r>
            <a:r>
              <a:rPr lang="en-US" altLang="en-US" dirty="0" err="1">
                <a:solidFill>
                  <a:schemeClr val="accent1"/>
                </a:solidFill>
              </a:rPr>
              <a:t>noexcept</a:t>
            </a:r>
            <a:r>
              <a:rPr lang="en-US" altLang="en-US" dirty="0">
                <a:solidFill>
                  <a:schemeClr val="accent1"/>
                </a:solidFill>
              </a:rPr>
              <a:t>(false)</a:t>
            </a:r>
          </a:p>
          <a:p>
            <a:pPr lvl="2"/>
            <a:r>
              <a:rPr lang="en-US" altLang="en-US" dirty="0" err="1"/>
              <a:t>noexcept</a:t>
            </a:r>
            <a:r>
              <a:rPr lang="en-US" altLang="en-US" dirty="0"/>
              <a:t> may be conditional on a compile-time constant</a:t>
            </a:r>
          </a:p>
          <a:p>
            <a:pPr lvl="3"/>
            <a:r>
              <a:rPr lang="en-US" altLang="en-US" dirty="0"/>
              <a:t>Used in conjunction with type-examining </a:t>
            </a:r>
            <a:r>
              <a:rPr lang="en-US" altLang="en-US" i="1" dirty="0"/>
              <a:t>traits</a:t>
            </a:r>
            <a:r>
              <a:rPr lang="en-US" altLang="en-US" dirty="0"/>
              <a:t> in the standard library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</a:t>
            </a:r>
            <a:endParaRPr lang="cs-CZ" altLang="en-US" dirty="0"/>
          </a:p>
          <a:p>
            <a:pPr lvl="4"/>
            <a:r>
              <a:rPr lang="cs-CZ" altLang="en-US" dirty="0"/>
              <a:t>void g(</a:t>
            </a:r>
            <a:r>
              <a:rPr lang="en-US" altLang="en-US" dirty="0"/>
              <a:t>T &amp; y</a:t>
            </a:r>
            <a:r>
              <a:rPr lang="cs-CZ" altLang="en-US" dirty="0"/>
              <a:t>)</a:t>
            </a:r>
            <a:r>
              <a:rPr lang="en-US" altLang="en-US" dirty="0"/>
              <a:t> </a:t>
            </a:r>
            <a:r>
              <a:rPr lang="en-US" altLang="en-US" dirty="0" err="1">
                <a:solidFill>
                  <a:schemeClr val="accent1"/>
                </a:solidFill>
              </a:rPr>
              <a:t>noexcept</a:t>
            </a:r>
            <a:r>
              <a:rPr lang="en-US" altLang="en-US" dirty="0">
                <a:solidFill>
                  <a:schemeClr val="accent1"/>
                </a:solidFill>
              </a:rPr>
              <a:t>( </a:t>
            </a:r>
            <a:r>
              <a:rPr lang="en-US" altLang="en-US" dirty="0" err="1">
                <a:solidFill>
                  <a:schemeClr val="accent1"/>
                </a:solidFill>
              </a:rPr>
              <a:t>std</a:t>
            </a:r>
            <a:r>
              <a:rPr lang="en-US" altLang="en-US" dirty="0">
                <a:solidFill>
                  <a:schemeClr val="accent1"/>
                </a:solidFill>
              </a:rPr>
              <a:t>::</a:t>
            </a:r>
            <a:r>
              <a:rPr lang="en-US" altLang="en-US" dirty="0" err="1">
                <a:solidFill>
                  <a:schemeClr val="accent1"/>
                </a:solidFill>
              </a:rPr>
              <a:t>is_nothrow_copy_constructible_v</a:t>
            </a:r>
            <a:r>
              <a:rPr lang="en-US" altLang="en-US" dirty="0">
                <a:solidFill>
                  <a:schemeClr val="accent1"/>
                </a:solidFill>
              </a:rPr>
              <a:t>&lt; T&gt;)</a:t>
            </a:r>
            <a:endParaRPr lang="cs-CZ" altLang="en-US" dirty="0">
              <a:solidFill>
                <a:schemeClr val="accent1"/>
              </a:solidFill>
            </a:endParaRPr>
          </a:p>
          <a:p>
            <a:pPr lvl="4"/>
            <a:r>
              <a:rPr lang="en-US" altLang="en-US" dirty="0"/>
              <a:t>{</a:t>
            </a:r>
          </a:p>
          <a:p>
            <a:pPr lvl="4"/>
            <a:r>
              <a:rPr lang="en-US" altLang="en-US" dirty="0"/>
              <a:t>  T x = y;</a:t>
            </a:r>
          </a:p>
          <a:p>
            <a:pPr lvl="4"/>
            <a:r>
              <a:rPr lang="en-US" altLang="en-US" dirty="0"/>
              <a:t>}</a:t>
            </a:r>
            <a:endParaRPr lang="cs-CZ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4279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249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/>
              <a:t>Exception handling</a:t>
            </a:r>
            <a:endParaRPr lang="cs-CZ" altLang="en-US" noProof="1"/>
          </a:p>
        </p:txBody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 dirty="0"/>
              <a:t>Standard exceptions</a:t>
            </a:r>
            <a:endParaRPr lang="cs-CZ" altLang="en-US" dirty="0"/>
          </a:p>
          <a:p>
            <a:pPr lvl="2"/>
            <a:r>
              <a:rPr lang="en-US" altLang="en-US" dirty="0">
                <a:solidFill>
                  <a:schemeClr val="accent1"/>
                </a:solidFill>
              </a:rPr>
              <a:t>&lt;</a:t>
            </a:r>
            <a:r>
              <a:rPr lang="en-US" altLang="en-US" dirty="0" err="1">
                <a:solidFill>
                  <a:schemeClr val="accent1"/>
                </a:solidFill>
              </a:rPr>
              <a:t>stdexcept</a:t>
            </a:r>
            <a:r>
              <a:rPr lang="en-US" altLang="en-US" dirty="0">
                <a:solidFill>
                  <a:schemeClr val="accent1"/>
                </a:solidFill>
              </a:rPr>
              <a:t>&gt; </a:t>
            </a:r>
            <a:endParaRPr lang="cs-CZ" altLang="en-US" dirty="0">
              <a:solidFill>
                <a:schemeClr val="accent1"/>
              </a:solidFill>
            </a:endParaRPr>
          </a:p>
          <a:p>
            <a:pPr lvl="2"/>
            <a:r>
              <a:rPr lang="en-US" altLang="en-US" dirty="0"/>
              <a:t>All standard exceptions are derived from class</a:t>
            </a:r>
            <a:r>
              <a:rPr lang="cs-CZ" altLang="en-US" dirty="0"/>
              <a:t> </a:t>
            </a:r>
            <a:r>
              <a:rPr lang="en-US" altLang="en-US" dirty="0" err="1">
                <a:solidFill>
                  <a:schemeClr val="accent1"/>
                </a:solidFill>
              </a:rPr>
              <a:t>std</a:t>
            </a:r>
            <a:r>
              <a:rPr lang="en-US" altLang="en-US" dirty="0">
                <a:solidFill>
                  <a:schemeClr val="accent1"/>
                </a:solidFill>
              </a:rPr>
              <a:t>::</a:t>
            </a:r>
            <a:r>
              <a:rPr lang="cs-CZ" altLang="en-US" dirty="0">
                <a:solidFill>
                  <a:schemeClr val="accent1"/>
                </a:solidFill>
              </a:rPr>
              <a:t>exception</a:t>
            </a:r>
          </a:p>
          <a:p>
            <a:pPr lvl="3"/>
            <a:r>
              <a:rPr lang="en-US" altLang="en-US" dirty="0"/>
              <a:t>the member function </a:t>
            </a:r>
            <a:r>
              <a:rPr lang="cs-CZ" altLang="en-US" dirty="0">
                <a:solidFill>
                  <a:schemeClr val="accent1"/>
                </a:solidFill>
              </a:rPr>
              <a:t>what() </a:t>
            </a:r>
            <a:r>
              <a:rPr lang="en-US" altLang="en-US" dirty="0"/>
              <a:t>returns the error message</a:t>
            </a:r>
            <a:endParaRPr lang="cs-CZ" altLang="en-US" dirty="0"/>
          </a:p>
          <a:p>
            <a:pPr lvl="2"/>
            <a:r>
              <a:rPr lang="en-US" altLang="en-US" dirty="0" err="1"/>
              <a:t>std</a:t>
            </a:r>
            <a:r>
              <a:rPr lang="cs-CZ" altLang="en-US" dirty="0"/>
              <a:t>::bad_alloc: </a:t>
            </a:r>
            <a:r>
              <a:rPr lang="en-US" altLang="en-US" dirty="0"/>
              <a:t>not-enough memory</a:t>
            </a:r>
            <a:endParaRPr lang="cs-CZ" altLang="en-US" dirty="0"/>
          </a:p>
          <a:p>
            <a:pPr lvl="2"/>
            <a:r>
              <a:rPr lang="en-US" altLang="en-US" dirty="0" err="1"/>
              <a:t>std</a:t>
            </a:r>
            <a:r>
              <a:rPr lang="cs-CZ" altLang="en-US" dirty="0"/>
              <a:t>::bad_cast: </a:t>
            </a:r>
            <a:r>
              <a:rPr lang="en-US" altLang="en-US" dirty="0" err="1"/>
              <a:t>dynamic_cast</a:t>
            </a:r>
            <a:r>
              <a:rPr lang="en-US" altLang="en-US" dirty="0"/>
              <a:t> on references</a:t>
            </a:r>
            <a:endParaRPr lang="cs-CZ" altLang="en-US" dirty="0"/>
          </a:p>
          <a:p>
            <a:pPr lvl="2"/>
            <a:r>
              <a:rPr lang="en-US" altLang="en-US" dirty="0"/>
              <a:t>Derived from</a:t>
            </a:r>
            <a:r>
              <a:rPr lang="cs-CZ" altLang="en-US" dirty="0"/>
              <a:t> </a:t>
            </a:r>
            <a:r>
              <a:rPr lang="en-US" altLang="en-US" dirty="0" err="1"/>
              <a:t>std</a:t>
            </a:r>
            <a:r>
              <a:rPr lang="cs-CZ" altLang="en-US" dirty="0"/>
              <a:t>::logic_error</a:t>
            </a:r>
            <a:r>
              <a:rPr lang="en-US" altLang="en-US" dirty="0"/>
              <a:t> – usually a mistake of the programmer</a:t>
            </a:r>
            <a:endParaRPr lang="cs-CZ" altLang="en-US" dirty="0"/>
          </a:p>
          <a:p>
            <a:pPr lvl="3"/>
            <a:r>
              <a:rPr lang="cs-CZ" altLang="en-US" dirty="0"/>
              <a:t>domain_error, invalid_argument, length_error, out_of_range</a:t>
            </a:r>
          </a:p>
          <a:p>
            <a:pPr lvl="3"/>
            <a:r>
              <a:rPr lang="en-US" altLang="en-US" dirty="0"/>
              <a:t>e.g., thrown</a:t>
            </a:r>
            <a:r>
              <a:rPr lang="cs-CZ" altLang="en-US" dirty="0"/>
              <a:t> </a:t>
            </a:r>
            <a:r>
              <a:rPr lang="en-US" altLang="en-US" dirty="0"/>
              <a:t>by vector::at</a:t>
            </a:r>
            <a:endParaRPr lang="cs-CZ" altLang="en-US" dirty="0"/>
          </a:p>
          <a:p>
            <a:pPr lvl="2"/>
            <a:r>
              <a:rPr lang="en-US" altLang="en-US" dirty="0"/>
              <a:t>Derived from </a:t>
            </a:r>
            <a:r>
              <a:rPr lang="en-US" altLang="en-US" dirty="0" err="1"/>
              <a:t>std</a:t>
            </a:r>
            <a:r>
              <a:rPr lang="cs-CZ" altLang="en-US" dirty="0"/>
              <a:t>::runtime_error</a:t>
            </a:r>
            <a:r>
              <a:rPr lang="en-US" altLang="en-US" dirty="0"/>
              <a:t> – usually a problem in the data or environment</a:t>
            </a:r>
            <a:endParaRPr lang="cs-CZ" altLang="en-US" dirty="0"/>
          </a:p>
          <a:p>
            <a:pPr lvl="3"/>
            <a:r>
              <a:rPr lang="cs-CZ" altLang="en-US" dirty="0"/>
              <a:t>range_error, overflow_error, underflow_error</a:t>
            </a:r>
            <a:endParaRPr lang="en-US" altLang="en-US" dirty="0"/>
          </a:p>
          <a:p>
            <a:pPr lvl="1"/>
            <a:r>
              <a:rPr lang="en-US" altLang="en-US" dirty="0"/>
              <a:t>I</a:t>
            </a:r>
            <a:r>
              <a:rPr lang="cs-CZ" altLang="en-US" dirty="0"/>
              <a:t>t is a good practice to derive your exception classes from std</a:t>
            </a:r>
            <a:r>
              <a:rPr lang="en-US" altLang="en-US" dirty="0"/>
              <a:t>::exception</a:t>
            </a:r>
          </a:p>
          <a:p>
            <a:pPr lvl="2"/>
            <a:r>
              <a:rPr lang="en-US" altLang="en-US" dirty="0"/>
              <a:t>It allows anyone to display the error message by</a:t>
            </a:r>
          </a:p>
          <a:p>
            <a:pPr lvl="4"/>
            <a:r>
              <a:rPr lang="en-US" altLang="en-US" dirty="0"/>
              <a:t>try { /*...*/ } catch (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std</a:t>
            </a:r>
            <a:r>
              <a:rPr lang="en-US" altLang="en-US" dirty="0"/>
              <a:t>::exception &amp; e) {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cout</a:t>
            </a:r>
            <a:r>
              <a:rPr lang="en-US" altLang="en-US" dirty="0"/>
              <a:t> &lt;&lt; </a:t>
            </a:r>
            <a:r>
              <a:rPr lang="en-US" altLang="en-US" dirty="0" err="1"/>
              <a:t>e.what</a:t>
            </a:r>
            <a:r>
              <a:rPr lang="en-US" altLang="en-US" dirty="0"/>
              <a:t>(); }</a:t>
            </a:r>
            <a:endParaRPr lang="cs-CZ" altLang="en-US" dirty="0"/>
          </a:p>
          <a:p>
            <a:pPr lvl="2"/>
            <a:endParaRPr lang="en-US" altLang="en-US" dirty="0">
              <a:solidFill>
                <a:schemeClr val="accent1"/>
              </a:solidFill>
            </a:endParaRPr>
          </a:p>
          <a:p>
            <a:pPr lvl="1"/>
            <a:r>
              <a:rPr lang="en-US" altLang="en-US" dirty="0">
                <a:solidFill>
                  <a:schemeClr val="accent1"/>
                </a:solidFill>
              </a:rPr>
              <a:t>Hard errors (invalid memory access, division by zero, ...) are NOT signalized as exceptions</a:t>
            </a:r>
          </a:p>
          <a:p>
            <a:pPr lvl="2"/>
            <a:r>
              <a:rPr lang="en-US" altLang="en-US" dirty="0"/>
              <a:t>These errors might occur almost anywhere</a:t>
            </a:r>
          </a:p>
          <a:p>
            <a:pPr lvl="2"/>
            <a:r>
              <a:rPr lang="en-US" altLang="en-US" dirty="0"/>
              <a:t>The need to correctly recover via exception handling would prohibit many code optimizations</a:t>
            </a:r>
          </a:p>
          <a:p>
            <a:pPr lvl="2"/>
            <a:r>
              <a:rPr lang="en-US" altLang="en-US" dirty="0"/>
              <a:t>Some compilers may be able to do it if asked</a:t>
            </a:r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1412755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134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Programming with exceptions – basic rules</a:t>
            </a:r>
            <a:endParaRPr lang="cs-CZ" altLang="en-US" noProof="1"/>
          </a:p>
        </p:txBody>
      </p:sp>
      <p:sp>
        <p:nvSpPr>
          <p:cNvPr id="1341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533400"/>
            <a:ext cx="8839200" cy="6172200"/>
          </a:xfrm>
          <a:prstGeom prst="rect">
            <a:avLst/>
          </a:prstGeom>
        </p:spPr>
        <p:txBody>
          <a:bodyPr/>
          <a:lstStyle/>
          <a:p>
            <a:pPr lvl="1" indent="0" eaLnBrk="1" hangingPunct="1"/>
            <a:r>
              <a:rPr lang="en-US" altLang="en-US"/>
              <a:t>Pravidla vynucen</a:t>
            </a:r>
            <a:r>
              <a:rPr lang="cs-CZ" altLang="en-US"/>
              <a:t>á jazykem</a:t>
            </a:r>
          </a:p>
          <a:p>
            <a:pPr lvl="2" eaLnBrk="1" hangingPunct="1"/>
            <a:endParaRPr lang="en-US" altLang="en-US"/>
          </a:p>
          <a:p>
            <a:pPr lvl="2" eaLnBrk="1" hangingPunct="1"/>
            <a:r>
              <a:rPr lang="cs-CZ" altLang="en-US"/>
              <a:t>Destruktor nesmí skončit vyvoláním výjimky</a:t>
            </a:r>
          </a:p>
          <a:p>
            <a:pPr lvl="3" eaLnBrk="1" hangingPunct="1"/>
            <a:r>
              <a:rPr lang="cs-CZ" altLang="en-US"/>
              <a:t>Výjimka může být vyvolána uvnitř, ale musí být zachycena nejpozději uvnitř destruktoru</a:t>
            </a:r>
          </a:p>
          <a:p>
            <a:pPr lvl="2" eaLnBrk="1" hangingPunct="1"/>
            <a:endParaRPr lang="cs-CZ" altLang="en-US"/>
          </a:p>
          <a:p>
            <a:pPr lvl="2" eaLnBrk="1" hangingPunct="1"/>
            <a:r>
              <a:rPr lang="cs-CZ" altLang="en-US"/>
              <a:t>Zdůvodnění:</a:t>
            </a:r>
          </a:p>
          <a:p>
            <a:pPr lvl="3" eaLnBrk="1" hangingPunct="1"/>
            <a:r>
              <a:rPr lang="cs-CZ" altLang="en-US"/>
              <a:t>V rámci ošetření výjimek (ve fázi stack-unwinding) se volají destruktory lokálních proměnných</a:t>
            </a:r>
          </a:p>
          <a:p>
            <a:pPr lvl="3" eaLnBrk="1" hangingPunct="1"/>
            <a:r>
              <a:rPr lang="cs-CZ" altLang="en-US"/>
              <a:t>Výjimku zde vyvolanou nelze z technických i logických důvodů ošetřit (ztratila by se původní výjimka)</a:t>
            </a:r>
          </a:p>
          <a:p>
            <a:pPr lvl="3" eaLnBrk="1" hangingPunct="1"/>
            <a:r>
              <a:rPr lang="cs-CZ" altLang="en-US"/>
              <a:t>Nastane-li taková výjimka, volá se funkce terminate() a program končí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5570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rkRG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B050"/>
      </a:accent2>
      <a:accent3>
        <a:srgbClr val="4472C4"/>
      </a:accent3>
      <a:accent4>
        <a:srgbClr val="FFC000"/>
      </a:accent4>
      <a:accent5>
        <a:srgbClr val="00B0F0"/>
      </a:accent5>
      <a:accent6>
        <a:srgbClr val="7030A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2528</TotalTime>
  <Words>2984</Words>
  <Application>Microsoft Office PowerPoint</Application>
  <PresentationFormat>On-screen Show (4:3)</PresentationFormat>
  <Paragraphs>481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Consolas</vt:lpstr>
      <vt:lpstr>Tahoma</vt:lpstr>
      <vt:lpstr>Wingdings</vt:lpstr>
      <vt:lpstr>Office Theme</vt:lpstr>
      <vt:lpstr>Exception handling</vt:lpstr>
      <vt:lpstr>Exception handling</vt:lpstr>
      <vt:lpstr>Exception handling</vt:lpstr>
      <vt:lpstr>Exception handling</vt:lpstr>
      <vt:lpstr>Exception handling</vt:lpstr>
      <vt:lpstr>Exception handling</vt:lpstr>
      <vt:lpstr>Exception handling</vt:lpstr>
      <vt:lpstr>Exception handling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Exception-safe programming</vt:lpstr>
      <vt:lpstr>Exception–safe programming</vt:lpstr>
      <vt:lpstr>Programming with exceptions – basic rules</vt:lpstr>
      <vt:lpstr>Programming with exceptions – basic rules</vt:lpstr>
      <vt:lpstr>Programming with exceptions – basic rules</vt:lpstr>
      <vt:lpstr>Programming with exceptions – basic rules</vt:lpstr>
      <vt:lpstr>Exception-safe programming</vt:lpstr>
      <vt:lpstr>Exception-safe programming</vt:lpstr>
      <vt:lpstr>Exception-safe programming</vt:lpstr>
      <vt:lpstr>Exception-safe programming</vt:lpstr>
      <vt:lpstr>Exception-safe programming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153</cp:revision>
  <dcterms:created xsi:type="dcterms:W3CDTF">2020-09-28T08:40:12Z</dcterms:created>
  <dcterms:modified xsi:type="dcterms:W3CDTF">2022-01-03T22:28:55Z</dcterms:modified>
</cp:coreProperties>
</file>