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81" r:id="rId10"/>
    <p:sldId id="295" r:id="rId11"/>
    <p:sldId id="279" r:id="rId12"/>
    <p:sldId id="282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>
      <p:cViewPr varScale="1">
        <p:scale>
          <a:sx n="135" d="100"/>
          <a:sy n="135" d="100"/>
        </p:scale>
        <p:origin x="33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BFD003-0705-4257-8EC1-76A7D4BEFF45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397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97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34602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FDD8781-970E-4831-B22A-5457426405A2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399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99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749743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CF5C7F-7781-4747-8447-C262DF411756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400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00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10002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CDE6E85-C2CA-4ADF-927B-DC6305180A51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401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401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7708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30.11.2023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97216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11/30/2023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Funktory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590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Lambda </a:t>
            </a:r>
            <a:r>
              <a:rPr lang="cs-CZ" altLang="en-US"/>
              <a:t>výrazy – capture</a:t>
            </a:r>
          </a:p>
        </p:txBody>
      </p:sp>
      <p:sp>
        <p:nvSpPr>
          <p:cNvPr id="164867" name="Content Placeholder 2"/>
          <p:cNvSpPr>
            <a:spLocks noGrp="1"/>
          </p:cNvSpPr>
          <p:nvPr>
            <p:ph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en-US" altLang="en-US" dirty="0"/>
              <a:t>Capture</a:t>
            </a:r>
          </a:p>
          <a:p>
            <a:pPr lvl="2"/>
            <a:r>
              <a:rPr lang="cs-CZ" altLang="en-US" dirty="0"/>
              <a:t>Způsob zpřístupnění vnějších entit</a:t>
            </a:r>
          </a:p>
          <a:p>
            <a:pPr lvl="3"/>
            <a:r>
              <a:rPr lang="cs-CZ" altLang="en-US" dirty="0"/>
              <a:t>lokální proměnné</a:t>
            </a:r>
          </a:p>
          <a:p>
            <a:pPr lvl="3"/>
            <a:r>
              <a:rPr lang="cs-CZ" altLang="en-US" dirty="0"/>
              <a:t>this</a:t>
            </a:r>
          </a:p>
          <a:p>
            <a:pPr lvl="2"/>
            <a:r>
              <a:rPr lang="cs-CZ" altLang="en-US" dirty="0"/>
              <a:t>Určuje typy datových položek a konstruktoru funktoru</a:t>
            </a:r>
          </a:p>
          <a:p>
            <a:pPr lvl="2"/>
            <a:r>
              <a:rPr lang="cs-CZ" altLang="en-US" dirty="0"/>
              <a:t>Explicitní capture</a:t>
            </a:r>
          </a:p>
          <a:p>
            <a:pPr lvl="3"/>
            <a:r>
              <a:rPr lang="cs-CZ" altLang="en-US" dirty="0"/>
              <a:t>Programátor vyjmenuje všechny vnější entity v </a:t>
            </a:r>
            <a:r>
              <a:rPr lang="cs-CZ" altLang="en-US" i="1" dirty="0"/>
              <a:t>capture</a:t>
            </a:r>
            <a:endParaRPr lang="cs-CZ" altLang="en-US" dirty="0"/>
          </a:p>
          <a:p>
            <a:pPr lvl="4">
              <a:buFont typeface="Wingdings" pitchFamily="2" charset="2"/>
              <a:buNone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rgbClr val="FF0000"/>
                </a:solidFill>
              </a:rPr>
              <a:t>a,&amp;</a:t>
            </a:r>
            <a:r>
              <a:rPr lang="en-US" altLang="en-US" dirty="0" err="1">
                <a:solidFill>
                  <a:srgbClr val="FF0000"/>
                </a:solidFill>
              </a:rPr>
              <a:t>b,c</a:t>
            </a:r>
            <a:r>
              <a:rPr lang="en-US" altLang="en-US" dirty="0">
                <a:solidFill>
                  <a:srgbClr val="FF0000"/>
                </a:solidFill>
              </a:rPr>
              <a:t>,</a:t>
            </a:r>
            <a:r>
              <a:rPr lang="cs-CZ" altLang="en-US" dirty="0">
                <a:solidFill>
                  <a:srgbClr val="FF0000"/>
                </a:solidFill>
              </a:rPr>
              <a:t>this</a:t>
            </a:r>
            <a:r>
              <a:rPr lang="en-US" altLang="en-US" dirty="0"/>
              <a:t>](){ return </a:t>
            </a:r>
            <a:r>
              <a:rPr lang="en-US" altLang="en-US" dirty="0" err="1"/>
              <a:t>a+c+b</a:t>
            </a:r>
            <a:r>
              <a:rPr lang="en-US" altLang="en-US" dirty="0"/>
              <a:t>[c]+m; }</a:t>
            </a:r>
            <a:endParaRPr lang="cs-CZ" altLang="en-US" dirty="0"/>
          </a:p>
          <a:p>
            <a:pPr lvl="3"/>
            <a:r>
              <a:rPr lang="en-US" altLang="en-US" dirty="0"/>
              <a:t>E</a:t>
            </a:r>
            <a:r>
              <a:rPr lang="cs-CZ" altLang="en-US" dirty="0"/>
              <a:t>ntity označené </a:t>
            </a:r>
            <a:r>
              <a:rPr lang="en-US" altLang="en-US" dirty="0">
                <a:solidFill>
                  <a:srgbClr val="FF0000"/>
                </a:solidFill>
              </a:rPr>
              <a:t>&amp;</a:t>
            </a:r>
            <a:r>
              <a:rPr lang="cs-CZ" altLang="en-US" i="1" dirty="0">
                <a:solidFill>
                  <a:srgbClr val="FF0000"/>
                </a:solidFill>
              </a:rPr>
              <a:t> </a:t>
            </a:r>
            <a:r>
              <a:rPr lang="cs-CZ" altLang="en-US" dirty="0"/>
              <a:t>předány odkazem</a:t>
            </a:r>
            <a:r>
              <a:rPr lang="en-US" altLang="en-US" dirty="0"/>
              <a:t>, </a:t>
            </a:r>
            <a:r>
              <a:rPr lang="en-US" altLang="en-US" dirty="0" err="1"/>
              <a:t>ostatn</a:t>
            </a:r>
            <a:r>
              <a:rPr lang="cs-CZ" altLang="en-US" dirty="0"/>
              <a:t>í hodnotou</a:t>
            </a:r>
            <a:endParaRPr lang="en-US" altLang="en-US" dirty="0"/>
          </a:p>
          <a:p>
            <a:pPr lvl="3"/>
            <a:r>
              <a:rPr lang="en-US" altLang="en-US" b="1" dirty="0">
                <a:solidFill>
                  <a:srgbClr val="FF0000"/>
                </a:solidFill>
              </a:rPr>
              <a:t>this </a:t>
            </a:r>
            <a:r>
              <a:rPr lang="en-US" altLang="en-US" dirty="0" err="1"/>
              <a:t>umo</a:t>
            </a:r>
            <a:r>
              <a:rPr lang="cs-CZ" altLang="en-US" dirty="0"/>
              <a:t>žňuje přístup k položkám objektu (stejně jako v metodě obsahující lambda výraz)</a:t>
            </a:r>
          </a:p>
          <a:p>
            <a:pPr lvl="3"/>
            <a:r>
              <a:rPr lang="cs-CZ" altLang="en-US" dirty="0"/>
              <a:t>Capture s výrazem deklaruje novou proměnnou viditelnou v těle lambda výrazu</a:t>
            </a:r>
          </a:p>
          <a:p>
            <a:pPr lvl="4"/>
            <a:r>
              <a:rPr lang="en-US" altLang="en-US" dirty="0"/>
              <a:t>[</a:t>
            </a:r>
            <a:r>
              <a:rPr lang="en-US" altLang="en-US" dirty="0">
                <a:solidFill>
                  <a:srgbClr val="FF0000"/>
                </a:solidFill>
              </a:rPr>
              <a:t>a=</a:t>
            </a:r>
            <a:r>
              <a:rPr lang="en-US" altLang="en-US" dirty="0" err="1"/>
              <a:t>std</a:t>
            </a:r>
            <a:r>
              <a:rPr lang="en-US" altLang="en-US" dirty="0"/>
              <a:t>::move(a),</a:t>
            </a:r>
            <a:r>
              <a:rPr lang="en-US" altLang="en-US" dirty="0">
                <a:solidFill>
                  <a:srgbClr val="FF0000"/>
                </a:solidFill>
              </a:rPr>
              <a:t>&amp;y=</a:t>
            </a:r>
            <a:r>
              <a:rPr lang="en-US" altLang="en-US" dirty="0"/>
              <a:t>b[c],</a:t>
            </a:r>
            <a:r>
              <a:rPr lang="en-US" altLang="en-US" dirty="0">
                <a:solidFill>
                  <a:srgbClr val="FF0000"/>
                </a:solidFill>
              </a:rPr>
              <a:t>z=</a:t>
            </a:r>
            <a:r>
              <a:rPr lang="en-US" altLang="en-US" dirty="0"/>
              <a:t>m](){ return a+</a:t>
            </a:r>
            <a:r>
              <a:rPr lang="cs-CZ" altLang="en-US" dirty="0"/>
              <a:t>y</a:t>
            </a:r>
            <a:r>
              <a:rPr lang="en-US" altLang="en-US" dirty="0"/>
              <a:t>+</a:t>
            </a:r>
            <a:r>
              <a:rPr lang="cs-CZ" altLang="en-US" dirty="0"/>
              <a:t>z</a:t>
            </a:r>
            <a:r>
              <a:rPr lang="en-US" altLang="en-US" dirty="0"/>
              <a:t>; }</a:t>
            </a:r>
            <a:endParaRPr lang="cs-CZ" altLang="en-US" dirty="0"/>
          </a:p>
          <a:p>
            <a:pPr lvl="3"/>
            <a:r>
              <a:rPr lang="en-US" altLang="en-US" dirty="0"/>
              <a:t>[</a:t>
            </a:r>
            <a:r>
              <a:rPr lang="en-US" altLang="en-US" dirty="0" err="1"/>
              <a:t>a,&amp;b</a:t>
            </a:r>
            <a:r>
              <a:rPr lang="en-US" altLang="en-US" dirty="0"/>
              <a:t>] je </a:t>
            </a:r>
            <a:r>
              <a:rPr lang="en-US" altLang="en-US" dirty="0" err="1"/>
              <a:t>zkratka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[a=</a:t>
            </a:r>
            <a:r>
              <a:rPr lang="en-US" altLang="en-US" dirty="0" err="1"/>
              <a:t>a,&amp;b</a:t>
            </a:r>
            <a:r>
              <a:rPr lang="en-US" altLang="en-US" dirty="0"/>
              <a:t>=b]</a:t>
            </a:r>
            <a:endParaRPr lang="cs-CZ" altLang="en-US" dirty="0"/>
          </a:p>
          <a:p>
            <a:pPr lvl="2"/>
            <a:r>
              <a:rPr lang="cs-CZ" altLang="en-US" dirty="0"/>
              <a:t>Implicitní capture (nedoporučuje se)</a:t>
            </a:r>
          </a:p>
          <a:p>
            <a:pPr lvl="3"/>
            <a:r>
              <a:rPr lang="cs-CZ" altLang="en-US" dirty="0"/>
              <a:t>Překladač sám určí vnější entity, </a:t>
            </a:r>
            <a:r>
              <a:rPr lang="cs-CZ" altLang="en-US" i="1" dirty="0"/>
              <a:t>capture </a:t>
            </a:r>
            <a:r>
              <a:rPr lang="cs-CZ" altLang="en-US" dirty="0"/>
              <a:t>určuje způsob předání</a:t>
            </a:r>
            <a:endParaRPr lang="en-US" altLang="en-US" i="1" dirty="0"/>
          </a:p>
          <a:p>
            <a:pPr lvl="4">
              <a:buFont typeface="Wingdings" pitchFamily="2" charset="2"/>
              <a:buNone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rgbClr val="FF0000"/>
                </a:solidFill>
              </a:rPr>
              <a:t>=</a:t>
            </a:r>
            <a:r>
              <a:rPr lang="en-US" altLang="en-US" dirty="0"/>
              <a:t>]</a:t>
            </a:r>
            <a:endParaRPr lang="cs-CZ" altLang="en-US" dirty="0"/>
          </a:p>
          <a:p>
            <a:pPr lvl="4">
              <a:buFont typeface="Wingdings" pitchFamily="2" charset="2"/>
              <a:buNone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rgbClr val="FF0000"/>
                </a:solidFill>
              </a:rPr>
              <a:t>=</a:t>
            </a:r>
            <a:r>
              <a:rPr lang="cs-CZ" altLang="en-US" dirty="0">
                <a:solidFill>
                  <a:srgbClr val="FF0000"/>
                </a:solidFill>
              </a:rPr>
              <a:t>,</a:t>
            </a:r>
            <a:r>
              <a:rPr lang="en-US" altLang="en-US" dirty="0">
                <a:solidFill>
                  <a:srgbClr val="FF0000"/>
                </a:solidFill>
              </a:rPr>
              <a:t>&amp;b</a:t>
            </a:r>
            <a:r>
              <a:rPr lang="cs-CZ" altLang="en-US" dirty="0">
                <a:solidFill>
                  <a:srgbClr val="FF0000"/>
                </a:solidFill>
              </a:rPr>
              <a:t>,</a:t>
            </a:r>
            <a:r>
              <a:rPr lang="en-US" altLang="en-US" dirty="0">
                <a:solidFill>
                  <a:srgbClr val="FF0000"/>
                </a:solidFill>
              </a:rPr>
              <a:t>&amp;y=b[c]</a:t>
            </a:r>
            <a:r>
              <a:rPr lang="en-US" altLang="en-US" dirty="0"/>
              <a:t>]</a:t>
            </a:r>
            <a:endParaRPr lang="cs-CZ" altLang="en-US" dirty="0"/>
          </a:p>
          <a:p>
            <a:pPr lvl="3"/>
            <a:r>
              <a:rPr lang="cs-CZ" altLang="en-US" dirty="0"/>
              <a:t>předání hodnotou</a:t>
            </a:r>
            <a:r>
              <a:rPr lang="en-US" altLang="en-US" dirty="0"/>
              <a:t>, </a:t>
            </a:r>
            <a:r>
              <a:rPr lang="en-US" altLang="en-US" dirty="0" err="1"/>
              <a:t>vyjmenovan</a:t>
            </a:r>
            <a:r>
              <a:rPr lang="cs-CZ" altLang="en-US" dirty="0"/>
              <a:t>é výjimky odkazem</a:t>
            </a:r>
          </a:p>
          <a:p>
            <a:pPr lvl="4">
              <a:buFont typeface="Wingdings" pitchFamily="2" charset="2"/>
              <a:buNone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rgbClr val="FF0000"/>
                </a:solidFill>
              </a:rPr>
              <a:t>&amp;</a:t>
            </a:r>
            <a:r>
              <a:rPr lang="en-US" altLang="en-US" dirty="0"/>
              <a:t>]</a:t>
            </a:r>
            <a:endParaRPr lang="cs-CZ" altLang="en-US" dirty="0"/>
          </a:p>
          <a:p>
            <a:pPr lvl="4">
              <a:buFont typeface="Wingdings" pitchFamily="2" charset="2"/>
              <a:buNone/>
            </a:pPr>
            <a:r>
              <a:rPr lang="en-US" altLang="en-US" dirty="0"/>
              <a:t>[</a:t>
            </a:r>
            <a:r>
              <a:rPr lang="en-US" altLang="en-US" dirty="0">
                <a:solidFill>
                  <a:srgbClr val="FF0000"/>
                </a:solidFill>
              </a:rPr>
              <a:t>&amp;</a:t>
            </a:r>
            <a:r>
              <a:rPr lang="cs-CZ" altLang="en-US" dirty="0">
                <a:solidFill>
                  <a:srgbClr val="FF0000"/>
                </a:solidFill>
              </a:rPr>
              <a:t>,</a:t>
            </a:r>
            <a:r>
              <a:rPr lang="en-US" altLang="en-US" dirty="0" err="1">
                <a:solidFill>
                  <a:srgbClr val="FF0000"/>
                </a:solidFill>
              </a:rPr>
              <a:t>a,c</a:t>
            </a:r>
            <a:r>
              <a:rPr lang="en-US" altLang="en-US" dirty="0"/>
              <a:t>]</a:t>
            </a:r>
            <a:endParaRPr lang="cs-CZ" altLang="en-US" dirty="0"/>
          </a:p>
          <a:p>
            <a:pPr lvl="3"/>
            <a:r>
              <a:rPr lang="cs-CZ" altLang="en-US" dirty="0"/>
              <a:t>předání odkazem</a:t>
            </a:r>
            <a:r>
              <a:rPr lang="en-US" altLang="en-US" dirty="0"/>
              <a:t>, </a:t>
            </a:r>
            <a:r>
              <a:rPr lang="en-US" altLang="en-US" dirty="0" err="1"/>
              <a:t>vyjmenovan</a:t>
            </a:r>
            <a:r>
              <a:rPr lang="cs-CZ" altLang="en-US" dirty="0"/>
              <a:t>é výjimky hodnotou</a:t>
            </a:r>
          </a:p>
        </p:txBody>
      </p:sp>
    </p:spTree>
    <p:extLst>
      <p:ext uri="{BB962C8B-B14F-4D97-AF65-F5344CB8AC3E}">
        <p14:creationId xmlns:p14="http://schemas.microsoft.com/office/powerpoint/2010/main" val="679948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Lambda v</a:t>
            </a:r>
            <a:r>
              <a:rPr lang="cs-CZ" altLang="en-US" dirty="0"/>
              <a:t>ýrazy</a:t>
            </a:r>
          </a:p>
        </p:txBody>
      </p:sp>
      <p:sp>
        <p:nvSpPr>
          <p:cNvPr id="1648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cs-CZ" altLang="en-US" dirty="0"/>
              <a:t>Každá lambda vytváří nový </a:t>
            </a:r>
            <a:r>
              <a:rPr lang="en-US" altLang="en-US" dirty="0"/>
              <a:t>(</a:t>
            </a:r>
            <a:r>
              <a:rPr lang="cs-CZ" altLang="en-US" dirty="0"/>
              <a:t>anonymní</a:t>
            </a:r>
            <a:r>
              <a:rPr lang="en-US" altLang="en-US" dirty="0"/>
              <a:t>) </a:t>
            </a:r>
            <a:r>
              <a:rPr lang="en-US" altLang="en-US" dirty="0" err="1"/>
              <a:t>typ</a:t>
            </a:r>
            <a:endParaRPr lang="en-US" altLang="en-US" dirty="0"/>
          </a:p>
          <a:p>
            <a:pPr lvl="2"/>
            <a:r>
              <a:rPr lang="cs-CZ" altLang="en-US" dirty="0"/>
              <a:t>Funkce akceptující lambdy musejí být šablony</a:t>
            </a:r>
          </a:p>
          <a:p>
            <a:pPr lvl="3"/>
            <a:r>
              <a:rPr lang="cs-CZ" altLang="en-US" dirty="0"/>
              <a:t>Lambdy obvykle předávány hodnotou, někdy univerzální referencí </a:t>
            </a:r>
            <a:r>
              <a:rPr lang="en-US" altLang="en-US" dirty="0"/>
              <a:t>(F &amp;&amp;)</a:t>
            </a:r>
            <a:endParaRPr lang="cs-CZ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chemeClr val="accent1"/>
                </a:solidFill>
              </a:rPr>
              <a:t>F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void g( </a:t>
            </a:r>
            <a:r>
              <a:rPr lang="en-US" altLang="en-US" dirty="0">
                <a:solidFill>
                  <a:schemeClr val="accent1"/>
                </a:solidFill>
              </a:rPr>
              <a:t>F f</a:t>
            </a:r>
            <a:r>
              <a:rPr lang="en-US" altLang="en-US" dirty="0"/>
              <a:t>)	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f</a:t>
            </a:r>
            <a:r>
              <a:rPr lang="en-US" altLang="en-US" dirty="0"/>
              <a:t>(/*...*/);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Funk</a:t>
            </a:r>
            <a:r>
              <a:rPr lang="cs-CZ" altLang="en-US" dirty="0"/>
              <a:t>čnost lambdy je předána v typu</a:t>
            </a:r>
            <a:r>
              <a:rPr lang="en-US" altLang="en-US" dirty="0"/>
              <a:t> (F), </a:t>
            </a:r>
            <a:r>
              <a:rPr lang="cs-CZ" altLang="en-US" dirty="0"/>
              <a:t>ne v hodnotě</a:t>
            </a:r>
            <a:r>
              <a:rPr lang="en-US" altLang="en-US" dirty="0"/>
              <a:t> (f)</a:t>
            </a:r>
            <a:endParaRPr lang="cs-CZ" altLang="en-US" dirty="0"/>
          </a:p>
          <a:p>
            <a:pPr lvl="3"/>
            <a:r>
              <a:rPr lang="cs-CZ" altLang="en-US" dirty="0"/>
              <a:t>Vyřešeno při kompilaci</a:t>
            </a:r>
            <a:r>
              <a:rPr lang="en-US" altLang="en-US" dirty="0"/>
              <a:t> – </a:t>
            </a:r>
            <a:r>
              <a:rPr lang="cs-CZ" altLang="en-US" dirty="0"/>
              <a:t>rychlost volání lambdy je stejná jako u běžné funkce</a:t>
            </a:r>
            <a:endParaRPr lang="en-US" altLang="en-US" dirty="0"/>
          </a:p>
          <a:p>
            <a:pPr lvl="2"/>
            <a:r>
              <a:rPr lang="cs-CZ" altLang="en-US" dirty="0"/>
              <a:t>Za běhu se předávají pouze hodnoty okolních proměnných sbalené v objektu</a:t>
            </a:r>
            <a:r>
              <a:rPr lang="en-US" altLang="en-US" dirty="0"/>
              <a:t> f</a:t>
            </a:r>
          </a:p>
          <a:p>
            <a:pPr lvl="2"/>
            <a:endParaRPr lang="en-US" altLang="en-US" dirty="0"/>
          </a:p>
          <a:p>
            <a:pPr lvl="1"/>
            <a:r>
              <a:rPr lang="cs-CZ" altLang="en-US" dirty="0"/>
              <a:t>Lambdu je možné uložit v lokální proměnné</a:t>
            </a:r>
            <a:endParaRPr lang="en-US" altLang="en-US" dirty="0"/>
          </a:p>
          <a:p>
            <a:pPr lvl="2"/>
            <a:r>
              <a:rPr lang="cs-CZ" altLang="en-US" dirty="0"/>
              <a:t>Slouží jako vnořená funkce</a:t>
            </a:r>
            <a:endParaRPr lang="en-US" altLang="en-US" dirty="0"/>
          </a:p>
          <a:p>
            <a:pPr lvl="3"/>
            <a:r>
              <a:rPr lang="cs-CZ" altLang="en-US" dirty="0"/>
              <a:t>Se schopností přístupovat k okolním lokálním proměnným</a:t>
            </a:r>
            <a:endParaRPr lang="en-US" altLang="en-US" dirty="0"/>
          </a:p>
          <a:p>
            <a:pPr lvl="4"/>
            <a:r>
              <a:rPr lang="en-US" altLang="en-US" dirty="0"/>
              <a:t>void f(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ostream</a:t>
            </a:r>
            <a:r>
              <a:rPr lang="en-US" altLang="en-US" dirty="0"/>
              <a:t> &amp; out)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	auto </a:t>
            </a:r>
            <a:r>
              <a:rPr lang="en-US" altLang="en-US" dirty="0">
                <a:solidFill>
                  <a:schemeClr val="accent1"/>
                </a:solidFill>
              </a:rPr>
              <a:t>print</a:t>
            </a:r>
            <a:r>
              <a:rPr lang="en-US" altLang="en-US" dirty="0"/>
              <a:t> = [&amp; out](auto &amp;&amp; x){ out &lt;&lt; x &lt;&lt;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endl</a:t>
            </a:r>
            <a:r>
              <a:rPr lang="en-US" altLang="en-US" dirty="0"/>
              <a:t>; 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   for (auto &amp;&amp; a : k) { </a:t>
            </a:r>
            <a:r>
              <a:rPr lang="en-US" altLang="en-US" dirty="0">
                <a:solidFill>
                  <a:schemeClr val="accent1"/>
                </a:solidFill>
              </a:rPr>
              <a:t>print</a:t>
            </a:r>
            <a:r>
              <a:rPr lang="en-US" altLang="en-US" dirty="0"/>
              <a:t>(a); }</a:t>
            </a:r>
          </a:p>
          <a:p>
            <a:pPr lvl="4"/>
            <a:r>
              <a:rPr lang="en-US" altLang="en-US" dirty="0"/>
              <a:t>   // same as</a:t>
            </a:r>
          </a:p>
          <a:p>
            <a:pPr lvl="4"/>
            <a:r>
              <a:rPr lang="en-US" altLang="en-US" dirty="0"/>
              <a:t>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k.begin</a:t>
            </a:r>
            <a:r>
              <a:rPr lang="en-US" altLang="en-US" dirty="0"/>
              <a:t>(), </a:t>
            </a:r>
            <a:r>
              <a:rPr lang="en-US" altLang="en-US" dirty="0" err="1"/>
              <a:t>k.end</a:t>
            </a:r>
            <a:r>
              <a:rPr lang="en-US" altLang="en-US" dirty="0"/>
              <a:t>(), print);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3822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Lambda </a:t>
            </a:r>
            <a:r>
              <a:rPr lang="cs-CZ" altLang="en-US" dirty="0"/>
              <a:t>výrazy</a:t>
            </a:r>
          </a:p>
        </p:txBody>
      </p:sp>
      <p:sp>
        <p:nvSpPr>
          <p:cNvPr id="1648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endParaRPr lang="en-US" altLang="en-US" dirty="0"/>
          </a:p>
          <a:p>
            <a:pPr lvl="1"/>
            <a:r>
              <a:rPr lang="cs-CZ" altLang="en-US" dirty="0"/>
              <a:t>Vracení lambdy z funkce je obtížné a nebezpečné</a:t>
            </a:r>
            <a:endParaRPr lang="en-US" altLang="en-US" dirty="0"/>
          </a:p>
          <a:p>
            <a:pPr lvl="4"/>
            <a:r>
              <a:rPr lang="en-US" altLang="en-US" dirty="0">
                <a:solidFill>
                  <a:srgbClr val="C00000"/>
                </a:solidFill>
              </a:rPr>
              <a:t>auto</a:t>
            </a:r>
            <a:r>
              <a:rPr lang="en-US" altLang="en-US" dirty="0"/>
              <a:t> h(</a:t>
            </a:r>
            <a:r>
              <a:rPr lang="en-US" altLang="en-US" dirty="0" err="1"/>
              <a:t>int</a:t>
            </a:r>
            <a:r>
              <a:rPr lang="en-US" altLang="en-US" dirty="0"/>
              <a:t> p) { return [p](</a:t>
            </a:r>
            <a:r>
              <a:rPr lang="en-US" altLang="en-US" dirty="0" err="1"/>
              <a:t>int</a:t>
            </a:r>
            <a:r>
              <a:rPr lang="en-US" altLang="en-US" dirty="0"/>
              <a:t> &amp; x){ x += p}; }</a:t>
            </a:r>
          </a:p>
          <a:p>
            <a:pPr lvl="1"/>
            <a:endParaRPr lang="en-US" altLang="en-US" dirty="0"/>
          </a:p>
          <a:p>
            <a:pPr lvl="1"/>
            <a:r>
              <a:rPr lang="cs-CZ" altLang="en-US" dirty="0"/>
              <a:t>Použití lambdy mimo funkci je obvykle příliš komplikované</a:t>
            </a:r>
            <a:endParaRPr lang="en-US" altLang="en-US" dirty="0"/>
          </a:p>
          <a:p>
            <a:pPr lvl="2"/>
            <a:r>
              <a:rPr lang="cs-CZ" altLang="en-US" dirty="0"/>
              <a:t>např. pro definici porovnání pro asociativní kontejner</a:t>
            </a:r>
          </a:p>
          <a:p>
            <a:pPr lvl="4"/>
            <a:r>
              <a:rPr lang="en-US" altLang="en-US" dirty="0"/>
              <a:t>using M = </a:t>
            </a:r>
            <a:r>
              <a:rPr lang="en-US" altLang="en-US" dirty="0" err="1"/>
              <a:t>std</a:t>
            </a:r>
            <a:r>
              <a:rPr lang="en-US" altLang="en-US" dirty="0"/>
              <a:t>::map&lt;</a:t>
            </a:r>
            <a:r>
              <a:rPr lang="en-US" altLang="en-US" dirty="0" err="1"/>
              <a:t>K,T,</a:t>
            </a:r>
            <a:r>
              <a:rPr lang="en-US" altLang="en-US" dirty="0" err="1">
                <a:solidFill>
                  <a:srgbClr val="C00000"/>
                </a:solidFill>
              </a:rPr>
              <a:t>decltype</a:t>
            </a:r>
            <a:r>
              <a:rPr lang="en-US" altLang="en-US" dirty="0">
                <a:solidFill>
                  <a:srgbClr val="C00000"/>
                </a:solidFill>
              </a:rPr>
              <a:t>(</a:t>
            </a:r>
            <a:r>
              <a:rPr lang="en-US" altLang="en-US" dirty="0"/>
              <a:t>[](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K&amp;a</a:t>
            </a:r>
            <a:r>
              <a:rPr lang="en-US" altLang="en-US" dirty="0"/>
              <a:t>,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K&amp;b</a:t>
            </a:r>
            <a:r>
              <a:rPr lang="en-US" altLang="en-US" dirty="0"/>
              <a:t>){ return /*...*/; }</a:t>
            </a:r>
            <a:r>
              <a:rPr lang="en-US" altLang="en-US" dirty="0">
                <a:solidFill>
                  <a:srgbClr val="C00000"/>
                </a:solidFill>
              </a:rPr>
              <a:t>)</a:t>
            </a:r>
            <a:r>
              <a:rPr lang="en-US" altLang="en-US" dirty="0"/>
              <a:t>&gt;;</a:t>
            </a:r>
          </a:p>
          <a:p>
            <a:pPr lvl="1"/>
            <a:endParaRPr lang="en-US" altLang="en-US" dirty="0"/>
          </a:p>
          <a:p>
            <a:pPr lvl="1"/>
            <a:r>
              <a:rPr lang="cs-CZ" altLang="en-US" dirty="0"/>
              <a:t>Různé lambdy není možné přímo míchat dohromady</a:t>
            </a:r>
            <a:endParaRPr lang="en-US" altLang="en-US" dirty="0"/>
          </a:p>
          <a:p>
            <a:pPr lvl="2"/>
            <a:r>
              <a:rPr lang="cs-CZ" altLang="en-US" dirty="0"/>
              <a:t>Ikdyž mají lambdy stejné argumenty, jejich typy se vždy liší</a:t>
            </a:r>
            <a:endParaRPr lang="en-US" altLang="en-US" dirty="0"/>
          </a:p>
          <a:p>
            <a:pPr lvl="4"/>
            <a:r>
              <a:rPr lang="en-US" altLang="en-US" dirty="0" err="1"/>
              <a:t>cond</a:t>
            </a:r>
            <a:r>
              <a:rPr lang="en-US" altLang="en-US" dirty="0"/>
              <a:t> ? [](</a:t>
            </a:r>
            <a:r>
              <a:rPr lang="en-US" altLang="en-US" dirty="0" err="1"/>
              <a:t>int</a:t>
            </a:r>
            <a:r>
              <a:rPr lang="en-US" altLang="en-US" dirty="0"/>
              <a:t> &amp; x){ ++x; } : [](</a:t>
            </a:r>
            <a:r>
              <a:rPr lang="en-US" altLang="en-US" dirty="0" err="1"/>
              <a:t>int</a:t>
            </a:r>
            <a:r>
              <a:rPr lang="en-US" altLang="en-US" dirty="0"/>
              <a:t> &amp; x){ --x; }	// ERROR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k[0] = [](</a:t>
            </a:r>
            <a:r>
              <a:rPr lang="en-US" altLang="en-US" dirty="0" err="1"/>
              <a:t>int</a:t>
            </a:r>
            <a:r>
              <a:rPr lang="en-US" altLang="en-US" dirty="0"/>
              <a:t> &amp; x){ ++x; }; k[1] = [](</a:t>
            </a:r>
            <a:r>
              <a:rPr lang="en-US" altLang="en-US" dirty="0" err="1"/>
              <a:t>int</a:t>
            </a:r>
            <a:r>
              <a:rPr lang="en-US" altLang="en-US" dirty="0"/>
              <a:t> &amp; x){ --x; };	// ERROR</a:t>
            </a:r>
          </a:p>
        </p:txBody>
      </p:sp>
    </p:spTree>
    <p:extLst>
      <p:ext uri="{BB962C8B-B14F-4D97-AF65-F5344CB8AC3E}">
        <p14:creationId xmlns:p14="http://schemas.microsoft.com/office/powerpoint/2010/main" val="1278205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Lambda </a:t>
            </a:r>
            <a:r>
              <a:rPr lang="cs-CZ" altLang="en-US" dirty="0"/>
              <a:t>výrazy</a:t>
            </a:r>
          </a:p>
        </p:txBody>
      </p:sp>
      <p:sp>
        <p:nvSpPr>
          <p:cNvPr id="1648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err="1"/>
              <a:t>std</a:t>
            </a:r>
            <a:r>
              <a:rPr lang="en-US" altLang="en-US" dirty="0"/>
              <a:t>::function</a:t>
            </a:r>
          </a:p>
          <a:p>
            <a:pPr lvl="1"/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může obsahovat libovolnou lambdu s danou signaturou</a:t>
            </a:r>
            <a:endParaRPr lang="en-US" altLang="en-US" dirty="0"/>
          </a:p>
          <a:p>
            <a:pPr lvl="2"/>
            <a:r>
              <a:rPr lang="cs-CZ" altLang="en-US" dirty="0"/>
              <a:t>typy parametrů a návratové hodnoty se specifikují dohromady jako typ funkce</a:t>
            </a:r>
            <a:endParaRPr lang="en-US" altLang="en-US" dirty="0"/>
          </a:p>
          <a:p>
            <a:pPr lvl="4"/>
            <a:r>
              <a:rPr lang="en-US" altLang="en-US" dirty="0"/>
              <a:t>using </a:t>
            </a:r>
            <a:r>
              <a:rPr lang="en-US" altLang="en-US" dirty="0" err="1"/>
              <a:t>fnc_t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::function&lt;</a:t>
            </a:r>
            <a:r>
              <a:rPr lang="en-US" altLang="en-US" dirty="0">
                <a:solidFill>
                  <a:srgbClr val="C00000"/>
                </a:solidFill>
              </a:rPr>
              <a:t>void(</a:t>
            </a:r>
            <a:r>
              <a:rPr lang="en-US" altLang="en-US" dirty="0" err="1">
                <a:solidFill>
                  <a:srgbClr val="C00000"/>
                </a:solidFill>
              </a:rPr>
              <a:t>int</a:t>
            </a:r>
            <a:r>
              <a:rPr lang="en-US" altLang="en-US" dirty="0">
                <a:solidFill>
                  <a:srgbClr val="C00000"/>
                </a:solidFill>
              </a:rPr>
              <a:t>&amp;)</a:t>
            </a:r>
            <a:r>
              <a:rPr lang="en-US" altLang="en-US" dirty="0"/>
              <a:t>&gt;;</a:t>
            </a:r>
          </a:p>
          <a:p>
            <a:pPr lvl="4"/>
            <a:r>
              <a:rPr lang="en-US" altLang="en-US" dirty="0" err="1"/>
              <a:t>std</a:t>
            </a:r>
            <a:r>
              <a:rPr lang="en-US" altLang="en-US" dirty="0"/>
              <a:t>::vector&lt;</a:t>
            </a:r>
            <a:r>
              <a:rPr lang="en-US" altLang="en-US" dirty="0" err="1"/>
              <a:t>fnc_t</a:t>
            </a:r>
            <a:r>
              <a:rPr lang="en-US" altLang="en-US" dirty="0"/>
              <a:t>&gt; k(2);</a:t>
            </a:r>
          </a:p>
          <a:p>
            <a:pPr lvl="2"/>
            <a:r>
              <a:rPr lang="cs-CZ" altLang="en-US" dirty="0"/>
              <a:t>každou lambdu lze implicitně konvertovat na </a:t>
            </a:r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odpovídající signatury</a:t>
            </a:r>
            <a:endParaRPr lang="en-US" altLang="en-US" dirty="0"/>
          </a:p>
          <a:p>
            <a:pPr lvl="4"/>
            <a:r>
              <a:rPr lang="en-US" altLang="en-US" dirty="0"/>
              <a:t>k[0] = [](</a:t>
            </a:r>
            <a:r>
              <a:rPr lang="en-US" altLang="en-US" dirty="0" err="1"/>
              <a:t>int</a:t>
            </a:r>
            <a:r>
              <a:rPr lang="en-US" altLang="en-US" dirty="0"/>
              <a:t> &amp; x){ ++x; }; </a:t>
            </a:r>
          </a:p>
          <a:p>
            <a:pPr lvl="4"/>
            <a:r>
              <a:rPr lang="en-US" altLang="en-US" dirty="0"/>
              <a:t>k[1] = [](</a:t>
            </a:r>
            <a:r>
              <a:rPr lang="en-US" altLang="en-US" dirty="0" err="1"/>
              <a:t>int</a:t>
            </a:r>
            <a:r>
              <a:rPr lang="en-US" altLang="en-US" dirty="0"/>
              <a:t> &amp; x){ --x; };	</a:t>
            </a:r>
          </a:p>
          <a:p>
            <a:pPr lvl="4"/>
            <a:endParaRPr lang="en-US" altLang="en-US" dirty="0"/>
          </a:p>
          <a:p>
            <a:pPr lvl="1"/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nahrazuje kompilační mechanismus běhovým</a:t>
            </a:r>
            <a:endParaRPr lang="en-US" altLang="en-US" dirty="0"/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je prostorově i časově dražší než </a:t>
            </a:r>
            <a:r>
              <a:rPr lang="en-US" altLang="en-US" dirty="0"/>
              <a:t>lambda</a:t>
            </a:r>
          </a:p>
          <a:p>
            <a:pPr lvl="3"/>
            <a:r>
              <a:rPr lang="cs-CZ" altLang="en-US" dirty="0"/>
              <a:t>Zdrojový </a:t>
            </a:r>
            <a:r>
              <a:rPr lang="en-US" altLang="en-US" dirty="0" err="1"/>
              <a:t>functor</a:t>
            </a:r>
            <a:r>
              <a:rPr lang="en-US" altLang="en-US" dirty="0"/>
              <a:t>/lambda </a:t>
            </a:r>
            <a:r>
              <a:rPr lang="cs-CZ" altLang="en-US" dirty="0"/>
              <a:t>je okopírován/přesunut do dynamicky alokovaného objektu</a:t>
            </a:r>
            <a:endParaRPr lang="en-US" altLang="en-US" dirty="0"/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je (sdíleným) vlastníkem tohoto objektu</a:t>
            </a:r>
            <a:endParaRPr lang="en-US" altLang="en-US" dirty="0"/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se používá, jen když nelze použít přímo funktor/lambdu</a:t>
            </a:r>
            <a:endParaRPr lang="en-US" altLang="en-US" dirty="0"/>
          </a:p>
          <a:p>
            <a:pPr lvl="3"/>
            <a:r>
              <a:rPr lang="cs-CZ" altLang="en-US" dirty="0"/>
              <a:t>Kontejnery obsahující různé funktory/lambdy</a:t>
            </a:r>
            <a:endParaRPr lang="en-US" altLang="en-US" dirty="0"/>
          </a:p>
          <a:p>
            <a:pPr lvl="3"/>
            <a:r>
              <a:rPr lang="cs-CZ" altLang="en-US" dirty="0"/>
              <a:t>Nelokální proměnné a datové položky obsahující lambdy</a:t>
            </a:r>
            <a:endParaRPr lang="en-US" altLang="en-US" dirty="0"/>
          </a:p>
          <a:p>
            <a:pPr lvl="2"/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může prodloužit život</a:t>
            </a:r>
            <a:r>
              <a:rPr lang="en-US" altLang="en-US" dirty="0"/>
              <a:t> </a:t>
            </a:r>
            <a:r>
              <a:rPr lang="en-US" altLang="en-US" dirty="0" err="1"/>
              <a:t>lambd</a:t>
            </a:r>
            <a:r>
              <a:rPr lang="cs-CZ" altLang="en-US" dirty="0"/>
              <a:t>y</a:t>
            </a:r>
            <a:endParaRPr lang="en-US" altLang="en-US" dirty="0"/>
          </a:p>
          <a:p>
            <a:pPr lvl="3"/>
            <a:r>
              <a:rPr lang="cs-CZ" altLang="en-US" dirty="0"/>
              <a:t>Obvykle nelze použít pro lambdy s referenčními capture</a:t>
            </a:r>
            <a:endParaRPr lang="en-US" altLang="en-US" dirty="0"/>
          </a:p>
          <a:p>
            <a:pPr lvl="1"/>
            <a:r>
              <a:rPr lang="en-US" altLang="en-US" dirty="0" err="1"/>
              <a:t>std</a:t>
            </a:r>
            <a:r>
              <a:rPr lang="en-US" altLang="en-US" dirty="0"/>
              <a:t>::function </a:t>
            </a:r>
            <a:r>
              <a:rPr lang="cs-CZ" altLang="en-US" dirty="0"/>
              <a:t>se sama chová jako funktor</a:t>
            </a:r>
            <a:endParaRPr lang="en-US" altLang="en-US" dirty="0"/>
          </a:p>
          <a:p>
            <a:pPr lvl="2"/>
            <a:r>
              <a:rPr lang="cs-CZ" altLang="en-US" dirty="0"/>
              <a:t>Může být použito jako argument algoritmů apod.</a:t>
            </a:r>
            <a:endParaRPr lang="en-US" altLang="en-US" dirty="0"/>
          </a:p>
          <a:p>
            <a:pPr lvl="3"/>
            <a:r>
              <a:rPr lang="cs-CZ" altLang="en-US" dirty="0"/>
              <a:t>Bude pomalejší než přímo použitá lambda/funktor</a:t>
            </a:r>
          </a:p>
        </p:txBody>
      </p:sp>
    </p:spTree>
    <p:extLst>
      <p:ext uri="{BB962C8B-B14F-4D97-AF65-F5344CB8AC3E}">
        <p14:creationId xmlns:p14="http://schemas.microsoft.com/office/powerpoint/2010/main" val="123177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cs-CZ" altLang="en-US"/>
              <a:t>Funktory</a:t>
            </a:r>
            <a:endParaRPr lang="en-US" altLang="en-US" noProof="1"/>
          </a:p>
        </p:txBody>
      </p:sp>
      <p:sp>
        <p:nvSpPr>
          <p:cNvPr id="1536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altLang="en-US" dirty="0"/>
              <a:t>Příklad - funkce </a:t>
            </a:r>
            <a:r>
              <a:rPr lang="en-US" altLang="en-US" dirty="0" err="1"/>
              <a:t>for_each</a:t>
            </a:r>
            <a:endParaRPr lang="en-US" altLang="en-US" dirty="0"/>
          </a:p>
          <a:p>
            <a:pPr lvl="4"/>
            <a:r>
              <a:rPr lang="en-US" altLang="en-US" noProof="1"/>
              <a:t>template&lt;class InputIterator, class Function&gt;</a:t>
            </a:r>
          </a:p>
          <a:p>
            <a:pPr lvl="4"/>
            <a:r>
              <a:rPr lang="en-US" altLang="en-US" noProof="1"/>
              <a:t>Function for_each(</a:t>
            </a:r>
            <a:r>
              <a:rPr lang="cs-CZ" altLang="en-US" dirty="0"/>
              <a:t> </a:t>
            </a:r>
            <a:r>
              <a:rPr lang="cs-CZ" altLang="en-US" noProof="1"/>
              <a:t>InputIterator first, InputIterator last, Function f)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 for (; first != last; ++first)</a:t>
            </a:r>
          </a:p>
          <a:p>
            <a:pPr lvl="4"/>
            <a:r>
              <a:rPr lang="en-US" altLang="en-US" dirty="0"/>
              <a:t>        f( * first);</a:t>
            </a:r>
          </a:p>
          <a:p>
            <a:pPr lvl="4"/>
            <a:r>
              <a:rPr lang="en-US" altLang="en-US" dirty="0"/>
              <a:t>    return f;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cs-CZ" altLang="en-US" dirty="0"/>
              <a:t>f je cokoliv, co lze zavolat syntaxí f(x)</a:t>
            </a:r>
          </a:p>
          <a:p>
            <a:pPr lvl="3"/>
            <a:r>
              <a:rPr lang="cs-CZ" altLang="en-US" dirty="0"/>
              <a:t>globální funkce (ukazatel na funkci), nebo</a:t>
            </a:r>
          </a:p>
          <a:p>
            <a:pPr lvl="3"/>
            <a:r>
              <a:rPr lang="cs-CZ" altLang="en-US" b="1" dirty="0"/>
              <a:t>funktor</a:t>
            </a:r>
            <a:r>
              <a:rPr lang="cs-CZ" altLang="en-US" dirty="0"/>
              <a:t>, tj. třída obsahující operator</a:t>
            </a:r>
            <a:r>
              <a:rPr lang="en-US" altLang="en-US" dirty="0"/>
              <a:t>()</a:t>
            </a:r>
          </a:p>
          <a:p>
            <a:pPr lvl="2"/>
            <a:r>
              <a:rPr lang="cs-CZ" altLang="en-US" dirty="0"/>
              <a:t>F</a:t>
            </a:r>
            <a:r>
              <a:rPr lang="en-US" altLang="en-US" dirty="0" err="1"/>
              <a:t>unkce</a:t>
            </a:r>
            <a:r>
              <a:rPr lang="en-US" altLang="en-US" dirty="0"/>
              <a:t> f (p</a:t>
            </a:r>
            <a:r>
              <a:rPr lang="cs-CZ" altLang="en-US" dirty="0"/>
              <a:t>řípadně metoda </a:t>
            </a:r>
            <a:r>
              <a:rPr lang="en-US" altLang="en-US" dirty="0"/>
              <a:t>f.</a:t>
            </a:r>
            <a:r>
              <a:rPr lang="cs-CZ" altLang="en-US" dirty="0"/>
              <a:t>operator()) je zavolána na každý prvek v zadaném intervalu</a:t>
            </a:r>
          </a:p>
          <a:p>
            <a:pPr lvl="3"/>
            <a:r>
              <a:rPr lang="cs-CZ" altLang="en-US" dirty="0"/>
              <a:t>prvek se předává jako * iterator, což může být odkazem</a:t>
            </a:r>
          </a:p>
          <a:p>
            <a:pPr lvl="3"/>
            <a:r>
              <a:rPr lang="cs-CZ" altLang="en-US" dirty="0"/>
              <a:t>funkce f tedy může modifikovat prvky seznamu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298643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en-US" altLang="en-US"/>
              <a:t>Algoritmy</a:t>
            </a:r>
            <a:endParaRPr lang="en-US" altLang="en-US" noProof="1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altLang="en-US" dirty="0"/>
              <a:t>Jednoduché p</a:t>
            </a:r>
            <a:r>
              <a:rPr lang="en-US" altLang="en-US" dirty="0" err="1"/>
              <a:t>ou</a:t>
            </a:r>
            <a:r>
              <a:rPr lang="cs-CZ" altLang="en-US" dirty="0"/>
              <a:t>žití funkce </a:t>
            </a:r>
            <a:r>
              <a:rPr lang="en-US" altLang="en-US" dirty="0" err="1"/>
              <a:t>for_each</a:t>
            </a:r>
            <a:endParaRPr lang="cs-CZ" altLang="en-US" dirty="0"/>
          </a:p>
          <a:p>
            <a:pPr lvl="4"/>
            <a:r>
              <a:rPr lang="en-US" altLang="en-US" dirty="0"/>
              <a:t>void </a:t>
            </a:r>
            <a:r>
              <a:rPr lang="en-US" altLang="en-US" dirty="0" err="1"/>
              <a:t>my_function</a:t>
            </a:r>
            <a:r>
              <a:rPr lang="en-US" altLang="en-US" dirty="0"/>
              <a:t>( double &amp; x)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 x += 1;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r>
              <a:rPr lang="en-US" altLang="en-US" dirty="0"/>
              <a:t>void increment( </a:t>
            </a:r>
            <a:r>
              <a:rPr lang="en-US" altLang="en-US" dirty="0" err="1"/>
              <a:t>std</a:t>
            </a:r>
            <a:r>
              <a:rPr lang="en-US" altLang="en-US" dirty="0"/>
              <a:t>::list&lt; double&gt; &amp; c)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c.begin</a:t>
            </a:r>
            <a:r>
              <a:rPr lang="en-US" altLang="en-US" dirty="0"/>
              <a:t>(), </a:t>
            </a:r>
            <a:r>
              <a:rPr lang="en-US" altLang="en-US" dirty="0" err="1"/>
              <a:t>c.end</a:t>
            </a:r>
            <a:r>
              <a:rPr lang="en-US" altLang="en-US" dirty="0"/>
              <a:t>(), </a:t>
            </a:r>
            <a:r>
              <a:rPr lang="en-US" altLang="en-US" dirty="0" err="1"/>
              <a:t>my_function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</a:t>
            </a:r>
          </a:p>
          <a:p>
            <a:pPr lvl="1"/>
            <a:endParaRPr lang="cs-CZ" altLang="en-US" dirty="0"/>
          </a:p>
          <a:p>
            <a:pPr lvl="1"/>
            <a:r>
              <a:rPr lang="en-US" altLang="en-US" dirty="0"/>
              <a:t>[C++11] Lambda</a:t>
            </a:r>
          </a:p>
          <a:p>
            <a:pPr lvl="2"/>
            <a:r>
              <a:rPr lang="cs-CZ" altLang="en-US" dirty="0"/>
              <a:t>Výraz generující funktor (s unikátním anonymním typem)</a:t>
            </a:r>
            <a:endParaRPr lang="en-US" altLang="en-US" dirty="0"/>
          </a:p>
          <a:p>
            <a:pPr lvl="3"/>
            <a:r>
              <a:rPr lang="en-US" altLang="en-US" dirty="0" err="1"/>
              <a:t>Efekt</a:t>
            </a:r>
            <a:r>
              <a:rPr lang="en-US" altLang="en-US" dirty="0"/>
              <a:t> je </a:t>
            </a:r>
            <a:r>
              <a:rPr lang="cs-CZ" altLang="en-US" dirty="0"/>
              <a:t>v tomto případě </a:t>
            </a:r>
            <a:r>
              <a:rPr lang="en-US" altLang="en-US" dirty="0"/>
              <a:t>tent</a:t>
            </a:r>
            <a:r>
              <a:rPr lang="cs-CZ" altLang="en-US" dirty="0"/>
              <a:t>ýž jako u pojmenované funkce</a:t>
            </a:r>
          </a:p>
          <a:p>
            <a:pPr lvl="3"/>
            <a:r>
              <a:rPr lang="cs-CZ" altLang="en-US" dirty="0"/>
              <a:t>Překladačem ale realizováno jinak (většinou rychleji)</a:t>
            </a:r>
          </a:p>
          <a:p>
            <a:pPr lvl="4"/>
            <a:r>
              <a:rPr lang="en-US" altLang="en-US" dirty="0"/>
              <a:t>void increment( </a:t>
            </a:r>
            <a:r>
              <a:rPr lang="en-US" altLang="en-US" dirty="0" err="1"/>
              <a:t>std</a:t>
            </a:r>
            <a:r>
              <a:rPr lang="en-US" altLang="en-US" dirty="0"/>
              <a:t>::list&lt; double&gt; &amp; c)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c.begin</a:t>
            </a:r>
            <a:r>
              <a:rPr lang="en-US" altLang="en-US" dirty="0"/>
              <a:t>(), </a:t>
            </a:r>
            <a:r>
              <a:rPr lang="en-US" altLang="en-US" dirty="0" err="1"/>
              <a:t>c.end</a:t>
            </a:r>
            <a:r>
              <a:rPr lang="en-US" altLang="en-US" dirty="0"/>
              <a:t>(), </a:t>
            </a:r>
            <a:r>
              <a:rPr lang="en-US" altLang="en-US" dirty="0">
                <a:solidFill>
                  <a:schemeClr val="accent1"/>
                </a:solidFill>
              </a:rPr>
              <a:t>[]( double &amp; x){ x += 1;}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7938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en-US" altLang="en-US"/>
              <a:t>Algoritmy</a:t>
            </a:r>
            <a:endParaRPr lang="en-US" altLang="en-US" noProof="1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altLang="en-US" dirty="0"/>
              <a:t>Předávání parametrů vyžaduje </a:t>
            </a:r>
            <a:r>
              <a:rPr lang="cs-CZ" altLang="en-US" b="1" dirty="0"/>
              <a:t>funktor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my_functor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  double </a:t>
            </a:r>
            <a:r>
              <a:rPr lang="en-US" altLang="en-US" dirty="0">
                <a:solidFill>
                  <a:schemeClr val="accent1"/>
                </a:solidFill>
              </a:rPr>
              <a:t>v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void operator()( double &amp; x) </a:t>
            </a:r>
            <a:r>
              <a:rPr lang="en-US" altLang="en-US" dirty="0" err="1"/>
              <a:t>const</a:t>
            </a:r>
            <a:r>
              <a:rPr lang="en-US" altLang="en-US" dirty="0"/>
              <a:t> { x += </a:t>
            </a:r>
            <a:r>
              <a:rPr lang="en-US" altLang="en-US" dirty="0">
                <a:solidFill>
                  <a:schemeClr val="accent1"/>
                </a:solidFill>
              </a:rPr>
              <a:t>v</a:t>
            </a:r>
            <a:r>
              <a:rPr lang="en-US" altLang="en-US" dirty="0"/>
              <a:t>;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my_functor</a:t>
            </a:r>
            <a:r>
              <a:rPr lang="en-US" altLang="en-US" dirty="0"/>
              <a:t>( double </a:t>
            </a:r>
            <a:r>
              <a:rPr lang="en-US" altLang="en-US" dirty="0">
                <a:solidFill>
                  <a:schemeClr val="accent1"/>
                </a:solidFill>
              </a:rPr>
              <a:t>p</a:t>
            </a:r>
            <a:r>
              <a:rPr lang="en-US" altLang="en-US" dirty="0"/>
              <a:t>) : </a:t>
            </a:r>
            <a:r>
              <a:rPr lang="en-US" altLang="en-US" dirty="0">
                <a:solidFill>
                  <a:schemeClr val="accent1"/>
                </a:solidFill>
              </a:rPr>
              <a:t>v</a:t>
            </a:r>
            <a:r>
              <a:rPr lang="en-US" altLang="en-US" dirty="0"/>
              <a:t>( </a:t>
            </a:r>
            <a:r>
              <a:rPr lang="en-US" altLang="en-US" dirty="0">
                <a:solidFill>
                  <a:schemeClr val="accent1"/>
                </a:solidFill>
              </a:rPr>
              <a:t>p</a:t>
            </a:r>
            <a:r>
              <a:rPr lang="en-US" altLang="en-US" dirty="0"/>
              <a:t>) {}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void add( </a:t>
            </a:r>
            <a:r>
              <a:rPr lang="en-US" altLang="en-US" dirty="0" err="1"/>
              <a:t>std</a:t>
            </a:r>
            <a:r>
              <a:rPr lang="en-US" altLang="en-US" dirty="0"/>
              <a:t>::list&lt; double&gt; &amp; c, double </a:t>
            </a:r>
            <a:r>
              <a:rPr lang="en-US" altLang="en-US" dirty="0">
                <a:solidFill>
                  <a:schemeClr val="accent1"/>
                </a:solidFill>
              </a:rPr>
              <a:t>value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c.begin</a:t>
            </a:r>
            <a:r>
              <a:rPr lang="en-US" altLang="en-US" dirty="0"/>
              <a:t>(), </a:t>
            </a:r>
            <a:r>
              <a:rPr lang="en-US" altLang="en-US" dirty="0" err="1"/>
              <a:t>c.end</a:t>
            </a:r>
            <a:r>
              <a:rPr lang="en-US" altLang="en-US" dirty="0"/>
              <a:t>(), </a:t>
            </a:r>
            <a:r>
              <a:rPr lang="en-US" altLang="en-US" dirty="0" err="1"/>
              <a:t>my_functor</a:t>
            </a:r>
            <a:r>
              <a:rPr lang="en-US" altLang="en-US" dirty="0"/>
              <a:t>( </a:t>
            </a:r>
            <a:r>
              <a:rPr lang="en-US" altLang="en-US" dirty="0">
                <a:solidFill>
                  <a:schemeClr val="accent1"/>
                </a:solidFill>
              </a:rPr>
              <a:t>value</a:t>
            </a:r>
            <a:r>
              <a:rPr lang="en-US" altLang="en-US" dirty="0"/>
              <a:t>));</a:t>
            </a:r>
          </a:p>
          <a:p>
            <a:pPr lvl="4"/>
            <a:r>
              <a:rPr lang="en-US" altLang="en-US" dirty="0"/>
              <a:t>}</a:t>
            </a:r>
            <a:endParaRPr lang="cs-CZ" altLang="en-US" dirty="0"/>
          </a:p>
          <a:p>
            <a:pPr lvl="4"/>
            <a:endParaRPr lang="cs-CZ" altLang="en-US" dirty="0"/>
          </a:p>
          <a:p>
            <a:pPr lvl="1"/>
            <a:r>
              <a:rPr lang="en-US" altLang="en-US" dirty="0"/>
              <a:t>Lambda s p</a:t>
            </a:r>
            <a:r>
              <a:rPr lang="cs-CZ" altLang="en-US" dirty="0"/>
              <a:t>řístupem k lokální proměnné</a:t>
            </a:r>
          </a:p>
          <a:p>
            <a:pPr lvl="2"/>
            <a:r>
              <a:rPr lang="cs-CZ" altLang="en-US" dirty="0"/>
              <a:t>V tomto případě technicky identické s ručně vytvořeným funktorem</a:t>
            </a:r>
            <a:endParaRPr lang="en-US" altLang="en-US" dirty="0"/>
          </a:p>
          <a:p>
            <a:pPr lvl="4"/>
            <a:r>
              <a:rPr lang="en-US" altLang="en-US" dirty="0"/>
              <a:t>void add( </a:t>
            </a:r>
            <a:r>
              <a:rPr lang="en-US" altLang="en-US" dirty="0" err="1"/>
              <a:t>std</a:t>
            </a:r>
            <a:r>
              <a:rPr lang="en-US" altLang="en-US" dirty="0"/>
              <a:t>::list&lt; double&gt; &amp; c, double </a:t>
            </a:r>
            <a:r>
              <a:rPr lang="en-US" altLang="en-US" dirty="0">
                <a:solidFill>
                  <a:schemeClr val="accent1"/>
                </a:solidFill>
              </a:rPr>
              <a:t>value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c.begin</a:t>
            </a:r>
            <a:r>
              <a:rPr lang="en-US" altLang="en-US" dirty="0"/>
              <a:t>(), </a:t>
            </a:r>
            <a:r>
              <a:rPr lang="en-US" altLang="en-US" dirty="0" err="1"/>
              <a:t>c.end</a:t>
            </a:r>
            <a:r>
              <a:rPr lang="en-US" altLang="en-US" dirty="0"/>
              <a:t>(), [</a:t>
            </a:r>
            <a:r>
              <a:rPr lang="cs-CZ" altLang="en-US" dirty="0">
                <a:solidFill>
                  <a:schemeClr val="accent1"/>
                </a:solidFill>
              </a:rPr>
              <a:t>value</a:t>
            </a:r>
            <a:r>
              <a:rPr lang="en-US" altLang="en-US" dirty="0"/>
              <a:t>]( double &amp; x){ x += </a:t>
            </a:r>
            <a:r>
              <a:rPr lang="cs-CZ" altLang="en-US" dirty="0">
                <a:solidFill>
                  <a:schemeClr val="accent1"/>
                </a:solidFill>
              </a:rPr>
              <a:t>value</a:t>
            </a:r>
            <a:r>
              <a:rPr lang="en-US" altLang="en-US" dirty="0"/>
              <a:t>;});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24034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STL – </a:t>
            </a:r>
            <a:r>
              <a:rPr lang="en-US" altLang="en-US"/>
              <a:t>Algoritmy</a:t>
            </a:r>
            <a:endParaRPr lang="en-US" altLang="en-US" noProof="1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cs-CZ" altLang="en-US" dirty="0"/>
              <a:t>Funktory modifikující svůj obsah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my_functor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  double </a:t>
            </a:r>
            <a:r>
              <a:rPr lang="en-US" altLang="en-US" dirty="0">
                <a:solidFill>
                  <a:schemeClr val="accent1"/>
                </a:solidFill>
              </a:rPr>
              <a:t>s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void operator()( </a:t>
            </a:r>
            <a:r>
              <a:rPr lang="en-US" altLang="en-US" dirty="0" err="1"/>
              <a:t>const</a:t>
            </a:r>
            <a:r>
              <a:rPr lang="en-US" altLang="en-US" dirty="0"/>
              <a:t> double &amp; x) { </a:t>
            </a:r>
            <a:r>
              <a:rPr lang="en-US" altLang="en-US" dirty="0">
                <a:solidFill>
                  <a:schemeClr val="accent1"/>
                </a:solidFill>
              </a:rPr>
              <a:t>s</a:t>
            </a:r>
            <a:r>
              <a:rPr lang="en-US" altLang="en-US" dirty="0"/>
              <a:t> += x;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my_functor</a:t>
            </a:r>
            <a:r>
              <a:rPr lang="en-US" altLang="en-US" dirty="0"/>
              <a:t>() : </a:t>
            </a:r>
            <a:r>
              <a:rPr lang="en-US" altLang="en-US" dirty="0">
                <a:solidFill>
                  <a:schemeClr val="accent1"/>
                </a:solidFill>
              </a:rPr>
              <a:t>s</a:t>
            </a:r>
            <a:r>
              <a:rPr lang="en-US" altLang="en-US" dirty="0"/>
              <a:t>( 0.0) {}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double sum(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std</a:t>
            </a:r>
            <a:r>
              <a:rPr lang="en-US" altLang="en-US" dirty="0"/>
              <a:t>::list&lt; double&gt; &amp; c)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my_functor</a:t>
            </a:r>
            <a:r>
              <a:rPr lang="en-US" altLang="en-US" dirty="0"/>
              <a:t> f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c.begin</a:t>
            </a:r>
            <a:r>
              <a:rPr lang="en-US" altLang="en-US" dirty="0"/>
              <a:t>(), </a:t>
            </a:r>
            <a:r>
              <a:rPr lang="en-US" altLang="en-US" dirty="0" err="1"/>
              <a:t>c.end</a:t>
            </a:r>
            <a:r>
              <a:rPr lang="en-US" altLang="en-US" dirty="0"/>
              <a:t>(), </a:t>
            </a:r>
            <a:r>
              <a:rPr lang="en-US" altLang="en-US" dirty="0" err="1"/>
              <a:t>my_functor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  return </a:t>
            </a:r>
            <a:r>
              <a:rPr lang="en-US" altLang="en-US" dirty="0" err="1"/>
              <a:t>f.</a:t>
            </a:r>
            <a:r>
              <a:rPr lang="en-US" altLang="en-US" dirty="0" err="1">
                <a:solidFill>
                  <a:schemeClr val="accent1"/>
                </a:solidFill>
              </a:rPr>
              <a:t>s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  <a:endParaRPr lang="cs-CZ" altLang="en-US" dirty="0"/>
          </a:p>
          <a:p>
            <a:pPr lvl="1"/>
            <a:r>
              <a:rPr lang="en-US" altLang="en-US" dirty="0"/>
              <a:t>Lambda</a:t>
            </a:r>
            <a:r>
              <a:rPr lang="cs-CZ" altLang="en-US" dirty="0"/>
              <a:t> s referencí na lokální proměnnou</a:t>
            </a:r>
          </a:p>
          <a:p>
            <a:pPr lvl="2"/>
            <a:r>
              <a:rPr lang="cs-CZ" altLang="en-US" dirty="0"/>
              <a:t>Jiný princip než modifikující se funktor</a:t>
            </a:r>
            <a:endParaRPr lang="en-US" altLang="en-US" dirty="0"/>
          </a:p>
          <a:p>
            <a:pPr lvl="4"/>
            <a:r>
              <a:rPr lang="en-US" altLang="en-US" dirty="0"/>
              <a:t>double sum(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std</a:t>
            </a:r>
            <a:r>
              <a:rPr lang="en-US" altLang="en-US" dirty="0"/>
              <a:t>::list&lt; double&gt; &amp; c)</a:t>
            </a:r>
          </a:p>
          <a:p>
            <a:pPr lvl="4"/>
            <a:r>
              <a:rPr lang="en-US" altLang="en-US" dirty="0"/>
              <a:t>{</a:t>
            </a:r>
            <a:r>
              <a:rPr lang="cs-CZ" altLang="en-US" dirty="0"/>
              <a:t>   double </a:t>
            </a:r>
            <a:r>
              <a:rPr lang="cs-CZ" altLang="en-US" dirty="0">
                <a:solidFill>
                  <a:schemeClr val="accent1"/>
                </a:solidFill>
              </a:rPr>
              <a:t>s</a:t>
            </a:r>
            <a:r>
              <a:rPr lang="en-US" altLang="en-US" dirty="0"/>
              <a:t> = 0.0;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c.begin</a:t>
            </a:r>
            <a:r>
              <a:rPr lang="en-US" altLang="en-US" dirty="0"/>
              <a:t>(), </a:t>
            </a:r>
            <a:r>
              <a:rPr lang="en-US" altLang="en-US" dirty="0" err="1"/>
              <a:t>c.end</a:t>
            </a:r>
            <a:r>
              <a:rPr lang="en-US" altLang="en-US" dirty="0"/>
              <a:t>(), [&amp; </a:t>
            </a:r>
            <a:r>
              <a:rPr lang="en-US" altLang="en-US" dirty="0">
                <a:solidFill>
                  <a:schemeClr val="accent1"/>
                </a:solidFill>
              </a:rPr>
              <a:t>s</a:t>
            </a:r>
            <a:r>
              <a:rPr lang="en-US" altLang="en-US" dirty="0"/>
              <a:t>]( </a:t>
            </a:r>
            <a:r>
              <a:rPr lang="en-US" altLang="en-US" dirty="0" err="1"/>
              <a:t>const</a:t>
            </a:r>
            <a:r>
              <a:rPr lang="en-US" altLang="en-US" dirty="0"/>
              <a:t> double &amp; x){ </a:t>
            </a:r>
            <a:r>
              <a:rPr lang="en-US" altLang="en-US" dirty="0">
                <a:solidFill>
                  <a:schemeClr val="accent1"/>
                </a:solidFill>
              </a:rPr>
              <a:t>s</a:t>
            </a:r>
            <a:r>
              <a:rPr lang="en-US" altLang="en-US" dirty="0"/>
              <a:t> += x;});</a:t>
            </a:r>
          </a:p>
          <a:p>
            <a:pPr lvl="4"/>
            <a:r>
              <a:rPr lang="en-US" altLang="en-US" dirty="0"/>
              <a:t>    return </a:t>
            </a:r>
            <a:r>
              <a:rPr lang="en-US" altLang="en-US" dirty="0">
                <a:solidFill>
                  <a:schemeClr val="accent1"/>
                </a:solidFill>
              </a:rPr>
              <a:t>s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00010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noProof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Lambda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0771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3200" noProof="1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745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Lambda </a:t>
            </a:r>
            <a:r>
              <a:rPr lang="cs-CZ" altLang="en-US"/>
              <a:t>výrazy</a:t>
            </a:r>
          </a:p>
        </p:txBody>
      </p:sp>
      <p:sp>
        <p:nvSpPr>
          <p:cNvPr id="162819" name="Content Placeholder 2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altLang="en-US" dirty="0"/>
              <a:t>Lambda </a:t>
            </a:r>
            <a:r>
              <a:rPr lang="cs-CZ" altLang="en-US" dirty="0"/>
              <a:t>výraz </a:t>
            </a:r>
            <a:r>
              <a:rPr lang="en-US" altLang="en-US" dirty="0"/>
              <a:t>[C++11]</a:t>
            </a:r>
            <a:endParaRPr lang="cs-CZ" altLang="en-US" dirty="0"/>
          </a:p>
          <a:p>
            <a:r>
              <a:rPr lang="en-US" altLang="en-US" dirty="0"/>
              <a:t>  [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chemeClr val="accent1"/>
                </a:solidFill>
              </a:rPr>
              <a:t>capture</a:t>
            </a:r>
            <a:r>
              <a:rPr lang="cs-CZ" altLang="en-US" dirty="0"/>
              <a:t> </a:t>
            </a:r>
            <a:r>
              <a:rPr lang="en-US" altLang="en-US" dirty="0"/>
              <a:t>](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chemeClr val="accent1"/>
                </a:solidFill>
              </a:rPr>
              <a:t>params</a:t>
            </a:r>
            <a:r>
              <a:rPr lang="cs-CZ" altLang="en-US" dirty="0"/>
              <a:t> </a:t>
            </a:r>
            <a:r>
              <a:rPr lang="en-US" altLang="en-US" dirty="0"/>
              <a:t>)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chemeClr val="accent1"/>
                </a:solidFill>
              </a:rPr>
              <a:t>mutable</a:t>
            </a:r>
            <a:r>
              <a:rPr lang="cs-CZ" altLang="en-US" dirty="0"/>
              <a:t> </a:t>
            </a:r>
            <a:r>
              <a:rPr lang="en-US" altLang="en-US" dirty="0"/>
              <a:t>-&gt; </a:t>
            </a:r>
            <a:r>
              <a:rPr lang="en-US" altLang="en-US" dirty="0" err="1">
                <a:solidFill>
                  <a:schemeClr val="accent1"/>
                </a:solidFill>
              </a:rPr>
              <a:t>rettype</a:t>
            </a:r>
            <a:r>
              <a:rPr lang="en-US" altLang="en-US" dirty="0"/>
              <a:t> { </a:t>
            </a:r>
            <a:r>
              <a:rPr lang="en-US" altLang="en-US" dirty="0">
                <a:solidFill>
                  <a:schemeClr val="accent1"/>
                </a:solidFill>
              </a:rPr>
              <a:t>body</a:t>
            </a:r>
            <a:r>
              <a:rPr lang="en-US" altLang="en-US" dirty="0"/>
              <a:t> }</a:t>
            </a:r>
            <a:endParaRPr lang="cs-CZ" altLang="en-US" dirty="0"/>
          </a:p>
          <a:p>
            <a:pPr lvl="2"/>
            <a:r>
              <a:rPr lang="cs-CZ" altLang="en-US" dirty="0"/>
              <a:t>Deklaruje třídu ve tvaru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 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ftor</a:t>
            </a:r>
            <a:r>
              <a:rPr lang="en-US" altLang="en-US" dirty="0"/>
              <a:t>(</a:t>
            </a:r>
            <a:r>
              <a:rPr lang="cs-CZ" altLang="en-US" dirty="0"/>
              <a:t> </a:t>
            </a:r>
            <a:r>
              <a:rPr lang="en-US" altLang="en-US" dirty="0" err="1"/>
              <a:t>TList</a:t>
            </a:r>
            <a:r>
              <a:rPr lang="en-US" altLang="en-US" dirty="0"/>
              <a:t> ... </a:t>
            </a:r>
            <a:r>
              <a:rPr lang="en-US" altLang="en-US" dirty="0" err="1">
                <a:solidFill>
                  <a:schemeClr val="accent1"/>
                </a:solidFill>
              </a:rPr>
              <a:t>plist</a:t>
            </a:r>
            <a:r>
              <a:rPr lang="en-US" altLang="en-US" dirty="0"/>
              <a:t>) : </a:t>
            </a:r>
            <a:r>
              <a:rPr lang="en-US" altLang="en-US" dirty="0" err="1">
                <a:solidFill>
                  <a:schemeClr val="accent1"/>
                </a:solidFill>
              </a:rPr>
              <a:t>vlist</a:t>
            </a:r>
            <a:r>
              <a:rPr lang="en-US" altLang="en-US" dirty="0"/>
              <a:t>( </a:t>
            </a:r>
            <a:r>
              <a:rPr lang="en-US" altLang="en-US" dirty="0" err="1">
                <a:solidFill>
                  <a:schemeClr val="accent1"/>
                </a:solidFill>
              </a:rPr>
              <a:t>plist</a:t>
            </a:r>
            <a:r>
              <a:rPr lang="en-US" altLang="en-US" dirty="0"/>
              <a:t>) ... { 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>
                <a:solidFill>
                  <a:schemeClr val="accent1"/>
                </a:solidFill>
              </a:rPr>
              <a:t>rettype</a:t>
            </a:r>
            <a:r>
              <a:rPr lang="en-US" altLang="en-US" dirty="0"/>
              <a:t> operator()(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chemeClr val="accent1"/>
                </a:solidFill>
              </a:rPr>
              <a:t>params</a:t>
            </a:r>
            <a:r>
              <a:rPr lang="cs-CZ" altLang="en-US" dirty="0"/>
              <a:t> </a:t>
            </a:r>
            <a:r>
              <a:rPr lang="en-US" altLang="en-US" dirty="0"/>
              <a:t>) </a:t>
            </a:r>
            <a:r>
              <a:rPr lang="en-US" altLang="en-US" dirty="0" err="1">
                <a:solidFill>
                  <a:schemeClr val="accent1"/>
                </a:solidFill>
              </a:rPr>
              <a:t>const</a:t>
            </a:r>
            <a:r>
              <a:rPr lang="en-US" altLang="en-US" dirty="0"/>
              <a:t> { </a:t>
            </a:r>
            <a:r>
              <a:rPr lang="en-US" altLang="en-US" dirty="0">
                <a:solidFill>
                  <a:schemeClr val="accent1"/>
                </a:solidFill>
              </a:rPr>
              <a:t>body</a:t>
            </a:r>
            <a:r>
              <a:rPr lang="en-US" altLang="en-US" dirty="0"/>
              <a:t> }</a:t>
            </a:r>
          </a:p>
          <a:p>
            <a:pPr lvl="4"/>
            <a:r>
              <a:rPr lang="en-US" altLang="en-US" dirty="0"/>
              <a:t>private: 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TList</a:t>
            </a:r>
            <a:r>
              <a:rPr lang="en-US" altLang="en-US" dirty="0"/>
              <a:t> ... </a:t>
            </a:r>
            <a:r>
              <a:rPr lang="en-US" altLang="en-US" dirty="0" err="1">
                <a:solidFill>
                  <a:schemeClr val="accent1"/>
                </a:solidFill>
              </a:rPr>
              <a:t>vlist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};</a:t>
            </a:r>
          </a:p>
          <a:p>
            <a:pPr lvl="3"/>
            <a:r>
              <a:rPr lang="en-US" altLang="en-US" dirty="0" err="1">
                <a:solidFill>
                  <a:schemeClr val="accent1"/>
                </a:solidFill>
              </a:rPr>
              <a:t>vlist</a:t>
            </a:r>
            <a:r>
              <a:rPr lang="en-US" altLang="en-US" dirty="0"/>
              <a:t> je </a:t>
            </a:r>
            <a:r>
              <a:rPr lang="en-US" altLang="en-US" dirty="0" err="1"/>
              <a:t>ur</a:t>
            </a:r>
            <a:r>
              <a:rPr lang="cs-CZ" altLang="en-US" dirty="0"/>
              <a:t>čen proměnnými použitými v body</a:t>
            </a:r>
          </a:p>
          <a:p>
            <a:pPr lvl="3"/>
            <a:r>
              <a:rPr lang="cs-CZ" altLang="en-US" dirty="0"/>
              <a:t>TList je určen jejich typy a upraven podle </a:t>
            </a:r>
            <a:r>
              <a:rPr lang="cs-CZ" altLang="en-US" dirty="0">
                <a:solidFill>
                  <a:schemeClr val="accent1"/>
                </a:solidFill>
              </a:rPr>
              <a:t>capture</a:t>
            </a:r>
          </a:p>
          <a:p>
            <a:pPr lvl="3"/>
            <a:r>
              <a:rPr lang="cs-CZ" altLang="en-US" dirty="0"/>
              <a:t>operator</a:t>
            </a:r>
            <a:r>
              <a:rPr lang="en-US" altLang="en-US" dirty="0"/>
              <a:t>() je </a:t>
            </a:r>
            <a:r>
              <a:rPr lang="en-US" altLang="en-US" dirty="0" err="1">
                <a:solidFill>
                  <a:schemeClr val="accent1"/>
                </a:solidFill>
              </a:rPr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pokud</a:t>
            </a:r>
            <a:r>
              <a:rPr lang="en-US" altLang="en-US" dirty="0"/>
              <a:t> </a:t>
            </a:r>
            <a:r>
              <a:rPr lang="en-US" altLang="en-US" dirty="0" err="1"/>
              <a:t>nen</a:t>
            </a:r>
            <a:r>
              <a:rPr lang="cs-CZ" altLang="en-US" dirty="0"/>
              <a:t>í uvedeno </a:t>
            </a:r>
            <a:r>
              <a:rPr lang="cs-CZ" altLang="en-US" dirty="0">
                <a:solidFill>
                  <a:schemeClr val="accent1"/>
                </a:solidFill>
              </a:rPr>
              <a:t>mutable</a:t>
            </a:r>
          </a:p>
          <a:p>
            <a:pPr lvl="2"/>
            <a:r>
              <a:rPr lang="en-US" altLang="en-US" dirty="0"/>
              <a:t>Lambda v</a:t>
            </a:r>
            <a:r>
              <a:rPr lang="cs-CZ" altLang="en-US" dirty="0"/>
              <a:t>ýraz je nahrazen vytvořením objektu</a:t>
            </a:r>
          </a:p>
          <a:p>
            <a:pPr lvl="4"/>
            <a:r>
              <a:rPr lang="cs-CZ" altLang="en-US" dirty="0"/>
              <a:t>ftor</a:t>
            </a:r>
            <a:r>
              <a:rPr lang="en-US" altLang="en-US" dirty="0"/>
              <a:t>( </a:t>
            </a:r>
            <a:r>
              <a:rPr lang="en-US" altLang="en-US" dirty="0" err="1">
                <a:solidFill>
                  <a:schemeClr val="accent1"/>
                </a:solidFill>
              </a:rPr>
              <a:t>vlist</a:t>
            </a:r>
            <a:r>
              <a:rPr lang="en-US" altLang="en-US" dirty="0"/>
              <a:t> ...)</a:t>
            </a:r>
          </a:p>
        </p:txBody>
      </p:sp>
    </p:spTree>
    <p:extLst>
      <p:ext uri="{BB962C8B-B14F-4D97-AF65-F5344CB8AC3E}">
        <p14:creationId xmlns:p14="http://schemas.microsoft.com/office/powerpoint/2010/main" val="1002652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Lambda </a:t>
            </a:r>
            <a:r>
              <a:rPr lang="cs-CZ" altLang="en-US"/>
              <a:t>výrazy – návratový typ a typ funkce</a:t>
            </a:r>
          </a:p>
        </p:txBody>
      </p:sp>
      <p:sp>
        <p:nvSpPr>
          <p:cNvPr id="163843" name="Content Placeholder 2"/>
          <p:cNvSpPr>
            <a:spLocks noGrp="1"/>
          </p:cNvSpPr>
          <p:nvPr>
            <p:ph idx="4294967295"/>
          </p:nvPr>
        </p:nvSpPr>
        <p:spPr>
          <a:xfrm>
            <a:off x="107950" y="549275"/>
            <a:ext cx="8928100" cy="5903913"/>
          </a:xfrm>
        </p:spPr>
        <p:txBody>
          <a:bodyPr/>
          <a:lstStyle/>
          <a:p>
            <a:pPr lvl="1"/>
            <a:r>
              <a:rPr lang="cs-CZ" altLang="en-US" dirty="0"/>
              <a:t>Návratový typ operátoru</a:t>
            </a:r>
          </a:p>
          <a:p>
            <a:pPr lvl="2"/>
            <a:r>
              <a:rPr lang="cs-CZ" altLang="en-US" dirty="0"/>
              <a:t>Explicitně definovaný návratový typ</a:t>
            </a:r>
          </a:p>
          <a:p>
            <a:pPr lvl="4"/>
            <a:r>
              <a:rPr lang="en-US" altLang="en-US" dirty="0"/>
              <a:t>[]()</a:t>
            </a:r>
            <a:r>
              <a:rPr lang="cs-CZ" altLang="en-US" dirty="0"/>
              <a:t> </a:t>
            </a:r>
            <a:r>
              <a:rPr lang="en-US" altLang="en-US" dirty="0"/>
              <a:t>-&gt;</a:t>
            </a:r>
            <a:r>
              <a:rPr lang="cs-CZ" altLang="en-US" dirty="0"/>
              <a:t> </a:t>
            </a:r>
            <a:r>
              <a:rPr lang="en-US" altLang="en-US" dirty="0" err="1"/>
              <a:t>int</a:t>
            </a:r>
            <a:r>
              <a:rPr lang="en-US" altLang="en-US" dirty="0"/>
              <a:t> { </a:t>
            </a:r>
            <a:r>
              <a:rPr lang="cs-CZ" altLang="en-US" dirty="0"/>
              <a:t>/*</a:t>
            </a:r>
            <a:r>
              <a:rPr lang="en-US" altLang="en-US" dirty="0"/>
              <a:t>…</a:t>
            </a:r>
            <a:r>
              <a:rPr lang="cs-CZ" altLang="en-US" dirty="0"/>
              <a:t>*/</a:t>
            </a:r>
            <a:r>
              <a:rPr lang="en-US" altLang="en-US" dirty="0"/>
              <a:t> }</a:t>
            </a:r>
          </a:p>
          <a:p>
            <a:pPr lvl="2"/>
            <a:r>
              <a:rPr lang="cs-CZ" altLang="en-US" dirty="0"/>
              <a:t>Automaticky </a:t>
            </a:r>
            <a:r>
              <a:rPr lang="en-US" altLang="en-US" dirty="0" err="1"/>
              <a:t>odvozen</a:t>
            </a:r>
            <a:r>
              <a:rPr lang="cs-CZ" altLang="en-US" dirty="0"/>
              <a:t>ý</a:t>
            </a:r>
          </a:p>
          <a:p>
            <a:pPr lvl="3"/>
            <a:r>
              <a:rPr lang="cs-CZ" altLang="en-US" dirty="0"/>
              <a:t>Všechny příkazy return uvnitř lambdy musejí vracet tentýž typ</a:t>
            </a:r>
          </a:p>
          <a:p>
            <a:pPr lvl="4"/>
            <a:r>
              <a:rPr lang="en-US" altLang="en-US" dirty="0"/>
              <a:t>[]() { </a:t>
            </a:r>
            <a:r>
              <a:rPr lang="cs-CZ" altLang="en-US" dirty="0"/>
              <a:t>/*...*/ </a:t>
            </a:r>
            <a:r>
              <a:rPr lang="en-US" altLang="en-US" dirty="0"/>
              <a:t>r</a:t>
            </a:r>
            <a:r>
              <a:rPr lang="cs-CZ" altLang="en-US" dirty="0"/>
              <a:t>eturn /*...*/</a:t>
            </a:r>
            <a:r>
              <a:rPr lang="en-US" altLang="en-US" dirty="0"/>
              <a:t>; }</a:t>
            </a:r>
          </a:p>
          <a:p>
            <a:pPr lvl="2"/>
            <a:r>
              <a:rPr lang="cs-CZ" altLang="en-US" dirty="0"/>
              <a:t>Jinak void</a:t>
            </a:r>
            <a:endParaRPr lang="en-US" altLang="en-US" dirty="0"/>
          </a:p>
          <a:p>
            <a:pPr lvl="4"/>
            <a:r>
              <a:rPr lang="en-US" altLang="en-US" dirty="0"/>
              <a:t>[]() { </a:t>
            </a:r>
            <a:r>
              <a:rPr lang="cs-CZ" altLang="en-US" dirty="0"/>
              <a:t>/*...*/ </a:t>
            </a:r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  <a:p>
            <a:pPr lvl="1"/>
            <a:r>
              <a:rPr lang="cs-CZ" altLang="en-US" dirty="0"/>
              <a:t>Tato syntaxe návratových hodnot je možná i u pojmenovaných funkcí</a:t>
            </a:r>
            <a:r>
              <a:rPr lang="en-US" altLang="en-US" dirty="0"/>
              <a:t> [C++14]</a:t>
            </a:r>
          </a:p>
          <a:p>
            <a:pPr lvl="2"/>
            <a:r>
              <a:rPr lang="cs-CZ" altLang="en-US" dirty="0"/>
              <a:t>Explicitně definovaný návratový typ s alternativní syntaxí</a:t>
            </a:r>
            <a:endParaRPr lang="en-US" altLang="en-US" dirty="0"/>
          </a:p>
          <a:p>
            <a:pPr lvl="3"/>
            <a:r>
              <a:rPr lang="cs-CZ" altLang="en-US" dirty="0"/>
              <a:t>Užitečné, pokud typ závisí na argumentech funkce</a:t>
            </a:r>
            <a:r>
              <a:rPr lang="en-US" altLang="en-US" dirty="0"/>
              <a:t> (</a:t>
            </a:r>
            <a:r>
              <a:rPr lang="cs-CZ" altLang="en-US" dirty="0"/>
              <a:t>pomocí</a:t>
            </a:r>
            <a:r>
              <a:rPr lang="en-US" altLang="en-US" dirty="0"/>
              <a:t> </a:t>
            </a:r>
            <a:r>
              <a:rPr lang="en-US" altLang="en-US" dirty="0" err="1"/>
              <a:t>decltype</a:t>
            </a:r>
            <a:r>
              <a:rPr lang="en-US" altLang="en-US" dirty="0"/>
              <a:t> </a:t>
            </a:r>
            <a:r>
              <a:rPr lang="cs-CZ" altLang="en-US" dirty="0"/>
              <a:t>apod.</a:t>
            </a:r>
            <a:r>
              <a:rPr lang="en-US" altLang="en-US" dirty="0"/>
              <a:t>)</a:t>
            </a:r>
          </a:p>
          <a:p>
            <a:pPr lvl="3"/>
            <a:r>
              <a:rPr lang="cs-CZ" altLang="en-US" dirty="0"/>
              <a:t>Nebo pokud je návratový typ deklarován uvnitř třídy takto definované metody</a:t>
            </a:r>
            <a:endParaRPr lang="en-US" altLang="en-US" dirty="0"/>
          </a:p>
          <a:p>
            <a:pPr lvl="4"/>
            <a:r>
              <a:rPr lang="en-US" altLang="en-US" dirty="0"/>
              <a:t>auto f() -&gt; </a:t>
            </a:r>
            <a:r>
              <a:rPr lang="en-US" altLang="en-US" dirty="0" err="1"/>
              <a:t>int</a:t>
            </a:r>
            <a:r>
              <a:rPr lang="en-US" altLang="en-US" dirty="0"/>
              <a:t>;		// </a:t>
            </a:r>
            <a:r>
              <a:rPr lang="en-US" altLang="en-US" dirty="0" err="1"/>
              <a:t>int</a:t>
            </a:r>
            <a:r>
              <a:rPr lang="en-US" altLang="en-US" dirty="0"/>
              <a:t> f();</a:t>
            </a:r>
          </a:p>
          <a:p>
            <a:pPr lvl="2"/>
            <a:r>
              <a:rPr lang="cs-CZ" altLang="en-US" dirty="0"/>
              <a:t>Automaticky odvozený</a:t>
            </a:r>
            <a:endParaRPr lang="en-US" altLang="en-US" dirty="0"/>
          </a:p>
          <a:p>
            <a:pPr lvl="3"/>
            <a:r>
              <a:rPr lang="cs-CZ" altLang="en-US" dirty="0"/>
              <a:t>Pouze u definice funkce, nikoliv u deklarace</a:t>
            </a:r>
            <a:endParaRPr lang="en-US" altLang="en-US" dirty="0"/>
          </a:p>
          <a:p>
            <a:pPr lvl="3"/>
            <a:r>
              <a:rPr lang="cs-CZ" altLang="en-US" dirty="0"/>
              <a:t>Použitelné obvykle pouze pro krátké inline funkce</a:t>
            </a:r>
            <a:endParaRPr lang="en-US" altLang="en-US" dirty="0"/>
          </a:p>
          <a:p>
            <a:pPr lvl="4"/>
            <a:r>
              <a:rPr lang="en-US" altLang="en-US" dirty="0"/>
              <a:t>auto f() { /*...*/ return /*...*/; }</a:t>
            </a:r>
          </a:p>
          <a:p>
            <a:pPr lvl="3"/>
            <a:r>
              <a:rPr lang="cs-CZ" altLang="en-US" dirty="0"/>
              <a:t>Také ve variantě vracení odkazem (forwarding reference)</a:t>
            </a:r>
            <a:endParaRPr lang="en-US" altLang="en-US" dirty="0"/>
          </a:p>
          <a:p>
            <a:pPr lvl="4"/>
            <a:r>
              <a:rPr lang="en-US" altLang="en-US" dirty="0"/>
              <a:t>auto &amp;&amp; g() { /*...*/ return /*...*/; }</a:t>
            </a:r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2185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Lambda expressions </a:t>
            </a:r>
            <a:r>
              <a:rPr lang="cs-CZ" altLang="en-US" dirty="0"/>
              <a:t>– </a:t>
            </a:r>
            <a:r>
              <a:rPr lang="en-US" altLang="en-US" dirty="0"/>
              <a:t>generic parameter types</a:t>
            </a:r>
            <a:endParaRPr lang="cs-CZ" altLang="en-US" dirty="0"/>
          </a:p>
        </p:txBody>
      </p:sp>
      <p:sp>
        <p:nvSpPr>
          <p:cNvPr id="163843" name="Content Placeholder 2"/>
          <p:cNvSpPr>
            <a:spLocks noGrp="1"/>
          </p:cNvSpPr>
          <p:nvPr>
            <p:ph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pPr lvl="1"/>
            <a:r>
              <a:rPr lang="en-US" altLang="en-US" dirty="0" err="1"/>
              <a:t>Generick</a:t>
            </a:r>
            <a:r>
              <a:rPr lang="cs-CZ" altLang="en-US" dirty="0"/>
              <a:t>á</a:t>
            </a:r>
            <a:r>
              <a:rPr lang="en-US" altLang="en-US" dirty="0"/>
              <a:t> </a:t>
            </a:r>
            <a:r>
              <a:rPr lang="en-US" altLang="en-US" dirty="0" err="1"/>
              <a:t>lambd</a:t>
            </a:r>
            <a:r>
              <a:rPr lang="cs-CZ" altLang="en-US" dirty="0"/>
              <a:t>a </a:t>
            </a:r>
            <a:r>
              <a:rPr lang="en-US" altLang="en-US" dirty="0"/>
              <a:t>[C++14]</a:t>
            </a:r>
            <a:endParaRPr lang="cs-CZ" altLang="en-US" dirty="0"/>
          </a:p>
          <a:p>
            <a:pPr lvl="2"/>
            <a:r>
              <a:rPr lang="cs-CZ" altLang="en-US" dirty="0"/>
              <a:t>P</a:t>
            </a:r>
            <a:r>
              <a:rPr lang="en-US" altLang="en-US" dirty="0" err="1"/>
              <a:t>arametr</a:t>
            </a:r>
            <a:r>
              <a:rPr lang="cs-CZ" altLang="en-US" dirty="0"/>
              <a:t>y lambdy</a:t>
            </a:r>
            <a:r>
              <a:rPr lang="en-US" altLang="en-US" dirty="0"/>
              <a:t> </a:t>
            </a:r>
            <a:r>
              <a:rPr lang="cs-CZ" altLang="en-US" dirty="0"/>
              <a:t>mohou být deklarovány pomocí </a:t>
            </a:r>
            <a:r>
              <a:rPr lang="en-US" altLang="en-US" b="1" dirty="0"/>
              <a:t>auto</a:t>
            </a:r>
          </a:p>
          <a:p>
            <a:pPr lvl="4"/>
            <a:r>
              <a:rPr lang="en-US" altLang="en-US" dirty="0"/>
              <a:t>[](</a:t>
            </a:r>
            <a:r>
              <a:rPr lang="en-US" altLang="en-US" dirty="0">
                <a:solidFill>
                  <a:srgbClr val="C00000"/>
                </a:solidFill>
              </a:rPr>
              <a:t>auto</a:t>
            </a:r>
            <a:r>
              <a:rPr lang="en-US" altLang="en-US" dirty="0"/>
              <a:t> x, </a:t>
            </a:r>
            <a:r>
              <a:rPr lang="en-US" altLang="en-US" dirty="0">
                <a:solidFill>
                  <a:srgbClr val="C00000"/>
                </a:solidFill>
              </a:rPr>
              <a:t>auto &amp;&amp; </a:t>
            </a:r>
            <a:r>
              <a:rPr lang="en-US" altLang="en-US" dirty="0"/>
              <a:t>y)</a:t>
            </a:r>
            <a:r>
              <a:rPr lang="cs-CZ" altLang="en-US" dirty="0"/>
              <a:t> </a:t>
            </a:r>
            <a:r>
              <a:rPr lang="en-US" altLang="en-US" dirty="0"/>
              <a:t>{ </a:t>
            </a:r>
            <a:r>
              <a:rPr lang="cs-CZ" altLang="en-US" dirty="0"/>
              <a:t>/*</a:t>
            </a:r>
            <a:r>
              <a:rPr lang="en-US" altLang="en-US" dirty="0"/>
              <a:t>...</a:t>
            </a:r>
            <a:r>
              <a:rPr lang="cs-CZ" altLang="en-US" dirty="0"/>
              <a:t>*/</a:t>
            </a:r>
            <a:r>
              <a:rPr lang="en-US" altLang="en-US" dirty="0"/>
              <a:t> }</a:t>
            </a:r>
          </a:p>
          <a:p>
            <a:pPr lvl="2"/>
            <a:r>
              <a:rPr lang="en-US" altLang="en-US" dirty="0"/>
              <a:t>V</a:t>
            </a:r>
            <a:r>
              <a:rPr lang="cs-CZ" altLang="en-US" dirty="0"/>
              <a:t>ýsledný operátor je pak šablona funkce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ftor</a:t>
            </a:r>
            <a:r>
              <a:rPr lang="en-US" altLang="en-US" dirty="0"/>
              <a:t> { public: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C00000"/>
                </a:solidFill>
              </a:rPr>
              <a:t>T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C00000"/>
                </a:solidFill>
              </a:rPr>
              <a:t>U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  void operator()(</a:t>
            </a:r>
            <a:r>
              <a:rPr lang="en-US" altLang="en-US" dirty="0">
                <a:solidFill>
                  <a:srgbClr val="C00000"/>
                </a:solidFill>
              </a:rPr>
              <a:t>T</a:t>
            </a:r>
            <a:r>
              <a:rPr lang="en-US" altLang="en-US" dirty="0"/>
              <a:t> x, </a:t>
            </a:r>
            <a:r>
              <a:rPr lang="en-US" altLang="en-US" dirty="0">
                <a:solidFill>
                  <a:srgbClr val="C00000"/>
                </a:solidFill>
              </a:rPr>
              <a:t>U &amp;&amp; </a:t>
            </a:r>
            <a:r>
              <a:rPr lang="en-US" altLang="en-US" dirty="0"/>
              <a:t>y) </a:t>
            </a:r>
            <a:r>
              <a:rPr lang="en-US" altLang="en-US" dirty="0" err="1"/>
              <a:t>const</a:t>
            </a:r>
            <a:endParaRPr lang="en-US" altLang="en-US" dirty="0"/>
          </a:p>
          <a:p>
            <a:pPr lvl="4"/>
            <a:r>
              <a:rPr lang="en-US" altLang="en-US" dirty="0"/>
              <a:t>  { /*...*/ }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cs-CZ" altLang="en-US" dirty="0"/>
              <a:t>Explicitně generické lambdy</a:t>
            </a:r>
            <a:r>
              <a:rPr lang="en-US" altLang="en-US" dirty="0"/>
              <a:t> [C++20]</a:t>
            </a:r>
          </a:p>
          <a:p>
            <a:pPr lvl="3"/>
            <a:r>
              <a:rPr lang="cs-CZ" altLang="en-US" dirty="0"/>
              <a:t>Konečně je v </a:t>
            </a:r>
            <a:r>
              <a:rPr lang="en-US" altLang="en-US" dirty="0"/>
              <a:t>C++</a:t>
            </a:r>
            <a:r>
              <a:rPr lang="cs-CZ" altLang="en-US" dirty="0"/>
              <a:t> konstrukce zahrnující všechny 4 druhy závorek</a:t>
            </a:r>
            <a:r>
              <a:rPr lang="en-US" altLang="en-US" dirty="0"/>
              <a:t>!</a:t>
            </a:r>
          </a:p>
          <a:p>
            <a:pPr lvl="4"/>
            <a:r>
              <a:rPr lang="en-US" altLang="en-US" dirty="0"/>
              <a:t>[]&lt; </a:t>
            </a:r>
            <a:r>
              <a:rPr lang="en-US" altLang="en-US" dirty="0" err="1"/>
              <a:t>typename</a:t>
            </a:r>
            <a:r>
              <a:rPr lang="en-US" altLang="en-US" dirty="0"/>
              <a:t> T, </a:t>
            </a:r>
            <a:r>
              <a:rPr lang="en-US" altLang="en-US" dirty="0" err="1"/>
              <a:t>typename</a:t>
            </a:r>
            <a:r>
              <a:rPr lang="en-US" altLang="en-US" dirty="0"/>
              <a:t> U&gt;(T x, U &amp;&amp; y){ /*...*/ }</a:t>
            </a:r>
          </a:p>
          <a:p>
            <a:pPr lvl="3"/>
            <a:endParaRPr lang="en-US" altLang="en-US" dirty="0"/>
          </a:p>
          <a:p>
            <a:pPr lvl="1"/>
            <a:r>
              <a:rPr lang="cs-CZ" altLang="en-US" dirty="0"/>
              <a:t>Pojmenované funkce také mohou mít parametry s </a:t>
            </a:r>
            <a:r>
              <a:rPr lang="cs-CZ" altLang="en-US" b="1" dirty="0"/>
              <a:t>auto</a:t>
            </a:r>
            <a:r>
              <a:rPr lang="en-US" altLang="en-US" dirty="0"/>
              <a:t> [C++20]</a:t>
            </a:r>
          </a:p>
          <a:p>
            <a:pPr lvl="4"/>
            <a:r>
              <a:rPr lang="en-US" altLang="en-US" dirty="0"/>
              <a:t>void f(</a:t>
            </a:r>
            <a:r>
              <a:rPr lang="en-US" altLang="en-US" dirty="0">
                <a:solidFill>
                  <a:srgbClr val="C00000"/>
                </a:solidFill>
              </a:rPr>
              <a:t>auto</a:t>
            </a:r>
            <a:r>
              <a:rPr lang="en-US" altLang="en-US" dirty="0"/>
              <a:t> x, </a:t>
            </a:r>
            <a:r>
              <a:rPr lang="en-US" altLang="en-US" dirty="0">
                <a:solidFill>
                  <a:srgbClr val="C00000"/>
                </a:solidFill>
              </a:rPr>
              <a:t>auto &amp;&amp; </a:t>
            </a:r>
            <a:r>
              <a:rPr lang="en-US" altLang="en-US" dirty="0"/>
              <a:t>y)</a:t>
            </a:r>
            <a:r>
              <a:rPr lang="cs-CZ" altLang="en-US" dirty="0"/>
              <a:t> </a:t>
            </a:r>
            <a:endParaRPr lang="en-US" altLang="en-US" dirty="0"/>
          </a:p>
          <a:p>
            <a:pPr lvl="4"/>
            <a:r>
              <a:rPr lang="en-US" altLang="en-US" dirty="0"/>
              <a:t>{ </a:t>
            </a:r>
            <a:r>
              <a:rPr lang="cs-CZ" altLang="en-US" dirty="0"/>
              <a:t>/*</a:t>
            </a:r>
            <a:r>
              <a:rPr lang="en-US" altLang="en-US" dirty="0"/>
              <a:t>...</a:t>
            </a:r>
            <a:r>
              <a:rPr lang="cs-CZ" altLang="en-US" dirty="0"/>
              <a:t>*/</a:t>
            </a:r>
            <a:r>
              <a:rPr lang="en-US" altLang="en-US" dirty="0"/>
              <a:t> }</a:t>
            </a:r>
          </a:p>
          <a:p>
            <a:pPr lvl="2"/>
            <a:r>
              <a:rPr lang="cs-CZ" altLang="en-US" dirty="0"/>
              <a:t>Zkratka za</a:t>
            </a:r>
            <a:endParaRPr lang="en-US" altLang="en-US" dirty="0"/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C00000"/>
                </a:solidFill>
              </a:rPr>
              <a:t>T</a:t>
            </a:r>
            <a:r>
              <a:rPr lang="en-US" altLang="en-US" dirty="0"/>
              <a:t>,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C00000"/>
                </a:solidFill>
              </a:rPr>
              <a:t>U</a:t>
            </a:r>
            <a:r>
              <a:rPr lang="en-US" altLang="en-US" dirty="0"/>
              <a:t>&gt;</a:t>
            </a:r>
          </a:p>
          <a:p>
            <a:pPr lvl="4"/>
            <a:r>
              <a:rPr lang="en-US" altLang="en-US" dirty="0"/>
              <a:t>void f(</a:t>
            </a:r>
            <a:r>
              <a:rPr lang="en-US" altLang="en-US" dirty="0">
                <a:solidFill>
                  <a:srgbClr val="C00000"/>
                </a:solidFill>
              </a:rPr>
              <a:t>T</a:t>
            </a:r>
            <a:r>
              <a:rPr lang="en-US" altLang="en-US" dirty="0"/>
              <a:t> x, </a:t>
            </a:r>
            <a:r>
              <a:rPr lang="en-US" altLang="en-US" dirty="0">
                <a:solidFill>
                  <a:srgbClr val="C00000"/>
                </a:solidFill>
              </a:rPr>
              <a:t>U &amp;&amp; </a:t>
            </a:r>
            <a:r>
              <a:rPr lang="en-US" altLang="en-US" dirty="0"/>
              <a:t>y)</a:t>
            </a:r>
          </a:p>
          <a:p>
            <a:pPr lvl="4"/>
            <a:r>
              <a:rPr lang="en-US" altLang="en-US" dirty="0"/>
              <a:t>{ /*...*/ }</a:t>
            </a:r>
          </a:p>
        </p:txBody>
      </p:sp>
    </p:spTree>
    <p:extLst>
      <p:ext uri="{BB962C8B-B14F-4D97-AF65-F5344CB8AC3E}">
        <p14:creationId xmlns:p14="http://schemas.microsoft.com/office/powerpoint/2010/main" val="1036603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1723</TotalTime>
  <Words>1666</Words>
  <Application>Microsoft Office PowerPoint</Application>
  <PresentationFormat>On-screen Show (4:3)</PresentationFormat>
  <Paragraphs>221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Consolas</vt:lpstr>
      <vt:lpstr>Tahoma</vt:lpstr>
      <vt:lpstr>Wingdings</vt:lpstr>
      <vt:lpstr>Office Theme</vt:lpstr>
      <vt:lpstr>Funktory</vt:lpstr>
      <vt:lpstr>STL – Funktory</vt:lpstr>
      <vt:lpstr>STL – Algoritmy</vt:lpstr>
      <vt:lpstr>STL – Algoritmy</vt:lpstr>
      <vt:lpstr>STL – Algoritmy</vt:lpstr>
      <vt:lpstr>Lambda</vt:lpstr>
      <vt:lpstr>Lambda výrazy</vt:lpstr>
      <vt:lpstr>Lambda výrazy – návratový typ a typ funkce</vt:lpstr>
      <vt:lpstr>Lambda expressions – generic parameter types</vt:lpstr>
      <vt:lpstr>Lambda výrazy – capture</vt:lpstr>
      <vt:lpstr>Lambda výrazy</vt:lpstr>
      <vt:lpstr>Lambda výrazy</vt:lpstr>
      <vt:lpstr>Lambda výrazy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100</cp:revision>
  <dcterms:created xsi:type="dcterms:W3CDTF">2020-09-28T08:40:12Z</dcterms:created>
  <dcterms:modified xsi:type="dcterms:W3CDTF">2023-11-30T11:50:15Z</dcterms:modified>
</cp:coreProperties>
</file>